
<file path=[Content_Types].xml><?xml version="1.0" encoding="utf-8"?>
<Types xmlns="http://schemas.openxmlformats.org/package/2006/content-types">
  <Default Extension="gif" ContentType="image/gi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75" r:id="rId2"/>
    <p:sldId id="304" r:id="rId3"/>
    <p:sldId id="313" r:id="rId4"/>
    <p:sldId id="294" r:id="rId5"/>
    <p:sldId id="311" r:id="rId6"/>
    <p:sldId id="315" r:id="rId7"/>
    <p:sldId id="258" r:id="rId8"/>
    <p:sldId id="318" r:id="rId9"/>
    <p:sldId id="314" r:id="rId10"/>
    <p:sldId id="272" r:id="rId11"/>
    <p:sldId id="317" r:id="rId12"/>
    <p:sldId id="319" r:id="rId13"/>
    <p:sldId id="307" r:id="rId14"/>
    <p:sldId id="320" r:id="rId15"/>
    <p:sldId id="278" r:id="rId1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E19FCD-091F-41C3-9832-926FED2AD610}" type="datetimeFigureOut">
              <a:rPr lang="fr-FR" smtClean="0"/>
              <a:t>07/01/2025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E93302-A941-4D72-B00C-8C102E26612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85222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9F509D-CC5D-45CD-8FFA-4070A7C0C11F}" type="slidenum">
              <a:rPr lang="fr-FR" smtClean="0"/>
              <a:pPr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76551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>
            <a:extLst>
              <a:ext uri="{FF2B5EF4-FFF2-40B4-BE49-F238E27FC236}">
                <a16:creationId xmlns:a16="http://schemas.microsoft.com/office/drawing/2014/main" id="{D3CAC898-3F79-4946-AAB9-6AA10362AB6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Notes Placeholder 2">
            <a:extLst>
              <a:ext uri="{FF2B5EF4-FFF2-40B4-BE49-F238E27FC236}">
                <a16:creationId xmlns:a16="http://schemas.microsoft.com/office/drawing/2014/main" id="{A3F048AF-BF82-4B1E-9861-7839BF0C606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fr-FR" altLang="fr-FR"/>
          </a:p>
        </p:txBody>
      </p:sp>
      <p:sp>
        <p:nvSpPr>
          <p:cNvPr id="20484" name="Slide Number Placeholder 3">
            <a:extLst>
              <a:ext uri="{FF2B5EF4-FFF2-40B4-BE49-F238E27FC236}">
                <a16:creationId xmlns:a16="http://schemas.microsoft.com/office/drawing/2014/main" id="{0B602623-87AB-4CC6-8BAC-0480F734A6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E94C95E4-C4BD-404E-BD28-C77D01257F48}" type="slidenum">
              <a:rPr lang="fr-FR" altLang="fr-FR"/>
              <a:pPr eaLnBrk="1" hangingPunct="1"/>
              <a:t>6</a:t>
            </a:fld>
            <a:endParaRPr lang="fr-FR" alt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3DDE116-A536-4B44-8E09-8595052EFA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A14DB93-4261-4F49-A894-5EC75E085C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2AEEB55-E824-490A-9479-5355212CC7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42F97-2182-4BC7-A522-4F2CFFBB9A52}" type="datetimeFigureOut">
              <a:rPr lang="fr-FR" smtClean="0"/>
              <a:t>07/01/2025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0FBF194-8D05-4802-89CC-881DDC8A8B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7F5DA06-F6E8-449D-B95A-6ECA01CC02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FC563-9D44-4CFC-82C6-5DFE144DAC8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59647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F0FB27-E9AD-42A6-AC7F-07A337186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4B779CF-0F0B-4578-8584-806DAD3BF5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1F7730E-F268-4E64-A86B-A95202AF16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42F97-2182-4BC7-A522-4F2CFFBB9A52}" type="datetimeFigureOut">
              <a:rPr lang="fr-FR" smtClean="0"/>
              <a:t>07/01/2025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BEBACD0-D6BC-4541-952C-7E5445DCD9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E178424-6B0F-42A2-92F0-EF7BCF4B79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FC563-9D44-4CFC-82C6-5DFE144DAC8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995205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7718C97-EDDE-4469-8A97-610D4B5737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3C12A82-4EFE-42B3-8DEE-BD6E4EE32A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F80A2C9-6250-4A36-A3C7-E16FBB2C08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42F97-2182-4BC7-A522-4F2CFFBB9A52}" type="datetimeFigureOut">
              <a:rPr lang="fr-FR" smtClean="0"/>
              <a:t>07/01/2025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D17A8B3-0F3E-4781-ADDD-D3447FBB29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E9B1F4C-DE01-4E43-8AE7-88A6D5FECC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FC563-9D44-4CFC-82C6-5DFE144DAC8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841919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528F7E9-566A-487D-83F4-221946FF87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2345722-AFA4-411A-8E3A-12487E11A8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1BA4E62-220D-4FBF-AB07-BE8BF447AB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5CE5FC9-9B8E-403B-8B8E-C3900E97B0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42F97-2182-4BC7-A522-4F2CFFBB9A52}" type="datetimeFigureOut">
              <a:rPr lang="fr-FR" smtClean="0"/>
              <a:t>07/01/2025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2AE112F-7270-4F49-B074-69AFE2933F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535D44F-BF08-4C8C-BC85-BFB4EAE976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FC563-9D44-4CFC-82C6-5DFE144DAC8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023111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A9AC016-6FBC-4B9B-A530-0C221315F2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2820839-6CE9-4E1C-934A-271CFE17A7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63B63AF-7767-4A95-8DBA-4980204D77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86DA9E0-8295-48D4-A7A1-61239E853CD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49E5CDF-A339-4363-8313-8372328A314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40C69675-8C21-4258-BA7B-5ED1B8372D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42F97-2182-4BC7-A522-4F2CFFBB9A52}" type="datetimeFigureOut">
              <a:rPr lang="fr-FR" smtClean="0"/>
              <a:t>07/01/2025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7B47C354-016A-4947-A728-A3B0717FE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C034DB87-8C6D-4EE6-BE57-AEEE001DF2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FC563-9D44-4CFC-82C6-5DFE144DAC8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9739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AF7D4B-538E-4734-98D5-4DA3F6D441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8C07E4D0-5ADA-40C8-8EB7-1E4B392CEF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42F97-2182-4BC7-A522-4F2CFFBB9A52}" type="datetimeFigureOut">
              <a:rPr lang="fr-FR" smtClean="0"/>
              <a:t>07/01/2025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E1BE2A56-4223-41D1-921C-5BA2825E8E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627595A-9E10-43AB-9F37-CBD1869C64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FC563-9D44-4CFC-82C6-5DFE144DAC8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508313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94974EE4-EA75-4031-B0D9-657FE1912D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42F97-2182-4BC7-A522-4F2CFFBB9A52}" type="datetimeFigureOut">
              <a:rPr lang="fr-FR" smtClean="0"/>
              <a:t>07/01/2025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11694FB-E49F-4A52-8F4D-BFD4801F2A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AF45ED3-78EC-4C59-84C7-72747F3C4B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FC563-9D44-4CFC-82C6-5DFE144DAC8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40605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6749C46-64E5-4E2B-B596-9D99017572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AB38476-321E-4862-A124-8701A46D60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71DE0F0-3ADC-4163-BBCA-A75DD28B49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C09937B-F201-4AEE-94DB-822BE0240A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42F97-2182-4BC7-A522-4F2CFFBB9A52}" type="datetimeFigureOut">
              <a:rPr lang="fr-FR" smtClean="0"/>
              <a:t>07/01/2025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6614152-18CF-4CD5-984B-339187265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DF3676C-449E-4497-8CC3-42909C315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FC563-9D44-4CFC-82C6-5DFE144DAC8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637813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8361589-8053-4569-A2E1-7D7EF5DCAF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F7A3F5E1-0615-4A2B-A29C-020ECF64CF3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56304C5-D9A7-47B2-A8F3-F43287862F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B4727F9-D2D9-4406-A6B2-94D972A21D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42F97-2182-4BC7-A522-4F2CFFBB9A52}" type="datetimeFigureOut">
              <a:rPr lang="fr-FR" smtClean="0"/>
              <a:t>07/01/2025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91D0533-F7FF-44E0-B669-2FFEFB0C75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5107570-544F-4F02-9B07-4A20FB6D0B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FC563-9D44-4CFC-82C6-5DFE144DAC8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71143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26010C7-E89C-4B76-8023-1D06D9C22C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75B684D-E529-4654-81E4-C0828AFB5F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679B0EE-8166-4979-B52C-BD61792055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42F97-2182-4BC7-A522-4F2CFFBB9A52}" type="datetimeFigureOut">
              <a:rPr lang="fr-FR" smtClean="0"/>
              <a:t>07/01/2025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F536190-98E2-4BEE-A08C-0654B2B01D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00D7D91-E2C1-404C-8F5A-BFA3342E92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FC563-9D44-4CFC-82C6-5DFE144DAC8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527989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4F97A4A3-45EA-4444-916D-2EE41885618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5749B74F-B548-4372-9B43-C924A21739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5B75489-7CFA-4187-BB89-7C3C4D1AEC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42F97-2182-4BC7-A522-4F2CFFBB9A52}" type="datetimeFigureOut">
              <a:rPr lang="fr-FR" smtClean="0"/>
              <a:t>07/01/2025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3A1EF48-DA35-47C7-95EB-2F3E77BEC1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DAB2573-D220-4FC9-910A-2F4C41860E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FC563-9D44-4CFC-82C6-5DFE144DAC8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17608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D5F63992-B721-4ECF-9D89-679E900792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B6C85F8-993E-49F7-9BAD-DFAEA6258C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DB3F07D-FF10-4DEC-A8F6-6C9AD7991F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D42F97-2182-4BC7-A522-4F2CFFBB9A52}" type="datetimeFigureOut">
              <a:rPr lang="fr-FR" smtClean="0"/>
              <a:t>07/01/2025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E7BBAAD-A574-4B1E-9376-6F18C3247F0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516D797-AFCD-491A-BA78-15DE43FE5E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1FC563-9D44-4CFC-82C6-5DFE144DAC8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418594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 Box 4">
            <a:extLst>
              <a:ext uri="{FF2B5EF4-FFF2-40B4-BE49-F238E27FC236}">
                <a16:creationId xmlns:a16="http://schemas.microsoft.com/office/drawing/2014/main" id="{F759973F-CFD8-4C39-9248-8C103D72F0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12192000" cy="7325082"/>
          </a:xfrm>
          <a:prstGeom prst="rect">
            <a:avLst/>
          </a:prstGeom>
          <a:gradFill rotWithShape="1">
            <a:gsLst>
              <a:gs pos="0">
                <a:srgbClr val="DCEFF0"/>
              </a:gs>
              <a:gs pos="100000">
                <a:srgbClr val="F9F9A5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fr-FR" altLang="en-US" sz="2400" b="1" dirty="0">
              <a:solidFill>
                <a:schemeClr val="accent2"/>
              </a:solidFill>
              <a:latin typeface="Lucida Handwriting" panose="03010101010101010101" pitchFamily="66" charset="0"/>
            </a:endParaRPr>
          </a:p>
          <a:p>
            <a:r>
              <a:rPr lang="fr-FR" sz="2400" b="1" dirty="0">
                <a:latin typeface="Lucida Handwriting" pitchFamily="66" charset="0"/>
              </a:rPr>
              <a:t>    Université Ouverte de Besançon</a:t>
            </a:r>
          </a:p>
          <a:p>
            <a:r>
              <a:rPr lang="fr-FR" sz="2400" b="1" dirty="0">
                <a:latin typeface="Lucida Handwriting" pitchFamily="66" charset="0"/>
              </a:rPr>
              <a:t>                                   Cycle: </a:t>
            </a:r>
            <a:r>
              <a:rPr lang="fr-FR" sz="2400" b="1" dirty="0" err="1">
                <a:latin typeface="Lucida Handwriting" pitchFamily="66" charset="0"/>
              </a:rPr>
              <a:t>Feminisme</a:t>
            </a:r>
            <a:r>
              <a:rPr lang="fr-FR" sz="2400" b="1" dirty="0">
                <a:latin typeface="Lucida Handwriting" pitchFamily="66" charset="0"/>
              </a:rPr>
              <a:t> et Culture Européenne</a:t>
            </a:r>
          </a:p>
          <a:p>
            <a:pPr eaLnBrk="1" hangingPunct="1"/>
            <a:endParaRPr lang="fr-FR" sz="2400" b="1" kern="1200" dirty="0">
              <a:solidFill>
                <a:srgbClr val="000000"/>
              </a:solidFill>
              <a:effectLst/>
              <a:latin typeface="Lucida Handwriting" panose="03010101010101010101" pitchFamily="66" charset="0"/>
              <a:ea typeface="Calibri" panose="020F0502020204030204" pitchFamily="34" charset="0"/>
            </a:endParaRPr>
          </a:p>
          <a:p>
            <a:pPr eaLnBrk="1" hangingPunct="1"/>
            <a:r>
              <a:rPr lang="fr-FR" sz="2400" b="1" kern="1200" dirty="0">
                <a:solidFill>
                  <a:srgbClr val="000000"/>
                </a:solidFill>
                <a:effectLst/>
                <a:latin typeface="Lucida Handwriting" panose="03010101010101010101" pitchFamily="66" charset="0"/>
                <a:ea typeface="Calibri" panose="020F0502020204030204" pitchFamily="34" charset="0"/>
              </a:rPr>
              <a:t>4. La crise moderniste : force déterminante de division du</a:t>
            </a:r>
          </a:p>
          <a:p>
            <a:pPr eaLnBrk="1" hangingPunct="1"/>
            <a:r>
              <a:rPr lang="fr-FR" sz="2400" b="1" dirty="0">
                <a:solidFill>
                  <a:srgbClr val="000000"/>
                </a:solidFill>
                <a:latin typeface="Lucida Handwriting" panose="03010101010101010101" pitchFamily="66" charset="0"/>
                <a:ea typeface="Calibri" panose="020F0502020204030204" pitchFamily="34" charset="0"/>
              </a:rPr>
              <a:t>                 </a:t>
            </a:r>
            <a:r>
              <a:rPr lang="fr-FR" sz="2400" b="1" kern="1200" dirty="0">
                <a:solidFill>
                  <a:srgbClr val="000000"/>
                </a:solidFill>
                <a:effectLst/>
                <a:latin typeface="Lucida Handwriting" panose="03010101010101010101" pitchFamily="66" charset="0"/>
                <a:ea typeface="Calibri" panose="020F0502020204030204" pitchFamily="34" charset="0"/>
              </a:rPr>
              <a:t> féminisme européen</a:t>
            </a:r>
            <a:r>
              <a:rPr lang="en-GB" altLang="en-US" sz="2400" b="1" dirty="0">
                <a:latin typeface="Lucida Handwriting" panose="03010101010101010101" pitchFamily="66" charset="0"/>
              </a:rPr>
              <a:t> </a:t>
            </a:r>
          </a:p>
          <a:p>
            <a:pPr eaLnBrk="1" hangingPunct="1"/>
            <a:endParaRPr lang="en-GB" altLang="en-US" sz="2400" b="1" dirty="0">
              <a:latin typeface="Lucida Handwriting" panose="03010101010101010101" pitchFamily="66" charset="0"/>
            </a:endParaRPr>
          </a:p>
          <a:p>
            <a:pPr eaLnBrk="1" hangingPunct="1"/>
            <a:endParaRPr lang="en-GB" altLang="en-US" sz="2400" b="1" dirty="0">
              <a:latin typeface="Lucida Handwriting" panose="03010101010101010101" pitchFamily="66" charset="0"/>
            </a:endParaRPr>
          </a:p>
          <a:p>
            <a:pPr eaLnBrk="1" hangingPunct="1"/>
            <a:r>
              <a:rPr lang="en-GB" altLang="en-US" sz="2000" b="1" dirty="0">
                <a:solidFill>
                  <a:schemeClr val="accent2"/>
                </a:solidFill>
                <a:latin typeface="Lucida Handwriting" panose="03010101010101010101" pitchFamily="66" charset="0"/>
              </a:rPr>
              <a:t>                                                                                                                       </a:t>
            </a:r>
            <a:endParaRPr lang="fr-FR" altLang="en-US" sz="2000" b="1" dirty="0">
              <a:solidFill>
                <a:schemeClr val="accent2"/>
              </a:solidFill>
              <a:latin typeface="Lucida Handwriting" panose="03010101010101010101" pitchFamily="66" charset="0"/>
            </a:endParaRPr>
          </a:p>
          <a:p>
            <a:pPr eaLnBrk="1" hangingPunct="1"/>
            <a:endParaRPr lang="fr-FR" altLang="en-US" sz="2400" b="1" dirty="0">
              <a:solidFill>
                <a:schemeClr val="accent2"/>
              </a:solidFill>
              <a:latin typeface="Lucida Handwriting" panose="03010101010101010101" pitchFamily="66" charset="0"/>
            </a:endParaRPr>
          </a:p>
          <a:p>
            <a:pPr eaLnBrk="1" hangingPunct="1"/>
            <a:r>
              <a:rPr lang="fr-FR" altLang="en-US" sz="2400" b="1" dirty="0">
                <a:solidFill>
                  <a:schemeClr val="accent2"/>
                </a:solidFill>
                <a:latin typeface="Lucida Handwriting" panose="03010101010101010101" pitchFamily="66" charset="0"/>
              </a:rPr>
              <a:t>                            </a:t>
            </a:r>
          </a:p>
          <a:p>
            <a:pPr eaLnBrk="1" hangingPunct="1"/>
            <a:endParaRPr lang="fr-FR" altLang="en-US" sz="2400" b="1" dirty="0">
              <a:solidFill>
                <a:schemeClr val="accent2"/>
              </a:solidFill>
              <a:latin typeface="Lucida Handwriting" panose="03010101010101010101" pitchFamily="66" charset="0"/>
            </a:endParaRPr>
          </a:p>
          <a:p>
            <a:pPr eaLnBrk="1" hangingPunct="1"/>
            <a:endParaRPr lang="fr-FR" altLang="en-US" sz="2400" b="1" dirty="0">
              <a:solidFill>
                <a:schemeClr val="accent2"/>
              </a:solidFill>
              <a:latin typeface="Lucida Handwriting" panose="03010101010101010101" pitchFamily="66" charset="0"/>
            </a:endParaRPr>
          </a:p>
          <a:p>
            <a:pPr eaLnBrk="1" hangingPunct="1"/>
            <a:r>
              <a:rPr lang="fr-FR" altLang="en-US" sz="2400" b="1" dirty="0">
                <a:solidFill>
                  <a:schemeClr val="accent2"/>
                </a:solidFill>
                <a:latin typeface="Lucida Handwriting" panose="03010101010101010101" pitchFamily="66" charset="0"/>
              </a:rPr>
              <a:t>   </a:t>
            </a:r>
          </a:p>
          <a:p>
            <a:pPr eaLnBrk="1" hangingPunct="1"/>
            <a:r>
              <a:rPr lang="fr-FR" altLang="en-US" sz="2400" b="1" dirty="0">
                <a:solidFill>
                  <a:schemeClr val="accent2"/>
                </a:solidFill>
                <a:latin typeface="Lucida Handwriting" panose="03010101010101010101" pitchFamily="66" charset="0"/>
              </a:rPr>
              <a:t>                                                             </a:t>
            </a:r>
            <a:endParaRPr lang="en-GB" altLang="en-US" sz="2000" b="1" dirty="0">
              <a:solidFill>
                <a:schemeClr val="accent2"/>
              </a:solidFill>
              <a:latin typeface="Lucida Handwriting" panose="03010101010101010101" pitchFamily="66" charset="0"/>
            </a:endParaRPr>
          </a:p>
          <a:p>
            <a:pPr eaLnBrk="1" hangingPunct="1"/>
            <a:endParaRPr lang="en-GB" altLang="en-US" sz="2000" b="1" dirty="0">
              <a:solidFill>
                <a:schemeClr val="accent2"/>
              </a:solidFill>
              <a:latin typeface="Lucida Handwriting" panose="03010101010101010101" pitchFamily="66" charset="0"/>
            </a:endParaRPr>
          </a:p>
          <a:p>
            <a:pPr eaLnBrk="1" hangingPunct="1"/>
            <a:endParaRPr lang="en-GB" altLang="en-US" sz="2000" b="1" dirty="0">
              <a:solidFill>
                <a:schemeClr val="accent2"/>
              </a:solidFill>
              <a:latin typeface="Lucida Handwriting" panose="03010101010101010101" pitchFamily="66" charset="0"/>
            </a:endParaRPr>
          </a:p>
          <a:p>
            <a:pPr eaLnBrk="1" hangingPunct="1"/>
            <a:endParaRPr lang="en-GB" altLang="en-US" sz="2000" b="1" dirty="0">
              <a:solidFill>
                <a:schemeClr val="accent2"/>
              </a:solidFill>
              <a:latin typeface="Lucida Handwriting" panose="03010101010101010101" pitchFamily="66" charset="0"/>
            </a:endParaRPr>
          </a:p>
          <a:p>
            <a:pPr eaLnBrk="1" hangingPunct="1"/>
            <a:endParaRPr lang="en-GB" altLang="en-US" b="1" dirty="0"/>
          </a:p>
          <a:p>
            <a:pPr eaLnBrk="1" hangingPunct="1"/>
            <a:endParaRPr lang="en-GB" altLang="en-US" b="1" dirty="0"/>
          </a:p>
          <a:p>
            <a:pPr eaLnBrk="1" hangingPunct="1"/>
            <a:endParaRPr lang="fr-FR" altLang="en-US" b="1" dirty="0"/>
          </a:p>
        </p:txBody>
      </p:sp>
      <p:pic>
        <p:nvPicPr>
          <p:cNvPr id="2052" name="Picture 4" descr="Documents of Vatican II: Vatican Translation: Vatican: 9781921472305:  Amazon.com: Books">
            <a:extLst>
              <a:ext uri="{FF2B5EF4-FFF2-40B4-BE49-F238E27FC236}">
                <a16:creationId xmlns:a16="http://schemas.microsoft.com/office/drawing/2014/main" id="{34DE327F-4FA7-4310-A747-59A1D06D55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6965" y="2231262"/>
            <a:ext cx="2972977" cy="4289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L&amp;#39;EXPÉRIENCE HUMAINE DU DIVIN">
            <a:extLst>
              <a:ext uri="{FF2B5EF4-FFF2-40B4-BE49-F238E27FC236}">
                <a16:creationId xmlns:a16="http://schemas.microsoft.com/office/drawing/2014/main" id="{B5B20DD8-B15E-F71C-2B28-E6F9B23119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2915" y="2231262"/>
            <a:ext cx="2941156" cy="4593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hapelle Notre-Dame du Haut — Wikipédia">
            <a:extLst>
              <a:ext uri="{FF2B5EF4-FFF2-40B4-BE49-F238E27FC236}">
                <a16:creationId xmlns:a16="http://schemas.microsoft.com/office/drawing/2014/main" id="{E9F011E8-B3E3-AFDF-3199-6977E90E08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058" y="2743200"/>
            <a:ext cx="4343380" cy="3046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4"/>
          <p:cNvSpPr txBox="1">
            <a:spLocks noChangeArrowheads="1"/>
          </p:cNvSpPr>
          <p:nvPr/>
        </p:nvSpPr>
        <p:spPr bwMode="auto">
          <a:xfrm>
            <a:off x="0" y="0"/>
            <a:ext cx="12192000" cy="7294305"/>
          </a:xfrm>
          <a:prstGeom prst="rect">
            <a:avLst/>
          </a:prstGeom>
          <a:gradFill rotWithShape="1">
            <a:gsLst>
              <a:gs pos="0">
                <a:srgbClr val="FFCCCC"/>
              </a:gs>
              <a:gs pos="100000">
                <a:srgbClr val="FFFEA0"/>
              </a:gs>
            </a:gsLst>
            <a:lin ang="18900000" scaled="1"/>
          </a:gra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   </a:t>
            </a:r>
            <a:r>
              <a:rPr lang="en-US" altLang="en-US" sz="2000" dirty="0">
                <a:solidFill>
                  <a:srgbClr val="002060"/>
                </a:solidFill>
              </a:rPr>
              <a:t>                                                                                       </a:t>
            </a:r>
          </a:p>
          <a:p>
            <a:r>
              <a:rPr lang="en-US" altLang="en-US" sz="2000" dirty="0">
                <a:solidFill>
                  <a:srgbClr val="002060"/>
                </a:solidFill>
              </a:rPr>
              <a:t>                                                                            </a:t>
            </a:r>
            <a:r>
              <a:rPr lang="en-US" altLang="en-US" sz="2000" b="1" dirty="0"/>
              <a:t>Introduction</a:t>
            </a:r>
            <a:r>
              <a:rPr lang="en-US" altLang="en-US" sz="2000" dirty="0">
                <a:solidFill>
                  <a:srgbClr val="002060"/>
                </a:solidFill>
              </a:rPr>
              <a:t>                  </a:t>
            </a:r>
            <a:r>
              <a:rPr lang="fr-FR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endParaRPr lang="fr-FR" altLang="fr-FR" sz="2000" b="1" dirty="0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r>
              <a:rPr lang="fr-FR" altLang="fr-FR" sz="2000" b="1" dirty="0"/>
              <a:t>                                         Modernité et Modernisme? Qu’est-ce que c’est?</a:t>
            </a:r>
          </a:p>
          <a:p>
            <a:pPr>
              <a:spcBef>
                <a:spcPct val="0"/>
              </a:spcBef>
            </a:pPr>
            <a:r>
              <a:rPr lang="fr-FR" altLang="fr-FR" sz="2000" b="1" dirty="0"/>
              <a:t> </a:t>
            </a:r>
            <a:r>
              <a:rPr lang="fr-FR" sz="2000" b="1" dirty="0"/>
              <a:t>La </a:t>
            </a:r>
            <a:r>
              <a:rPr lang="fr-FR" sz="2000" b="1" dirty="0">
                <a:highlight>
                  <a:srgbClr val="FFFF00"/>
                </a:highlight>
              </a:rPr>
              <a:t>modernité</a:t>
            </a:r>
            <a:r>
              <a:rPr lang="fr-FR" sz="2000" b="1" dirty="0"/>
              <a:t> est d’abord une </a:t>
            </a:r>
            <a:r>
              <a:rPr lang="fr-FR" sz="2000" b="1" dirty="0">
                <a:highlight>
                  <a:srgbClr val="FFFF00"/>
                </a:highlight>
              </a:rPr>
              <a:t>ère historique</a:t>
            </a:r>
            <a:r>
              <a:rPr lang="fr-FR" sz="2000" b="1" dirty="0"/>
              <a:t> qui débute avec la Renaissance et la Réforme. Puis elle est un</a:t>
            </a:r>
          </a:p>
          <a:p>
            <a:pPr>
              <a:spcBef>
                <a:spcPct val="0"/>
              </a:spcBef>
            </a:pPr>
            <a:r>
              <a:rPr lang="fr-FR" sz="2000" b="1" dirty="0"/>
              <a:t>                   </a:t>
            </a:r>
            <a:r>
              <a:rPr lang="fr-FR" sz="2000" b="1" dirty="0">
                <a:highlight>
                  <a:srgbClr val="FFFF00"/>
                </a:highlight>
              </a:rPr>
              <a:t>ensemble d’idéologies </a:t>
            </a:r>
            <a:r>
              <a:rPr lang="fr-FR" sz="2000" b="1" dirty="0"/>
              <a:t>issues de la pensée rationnelle en Occident</a:t>
            </a:r>
            <a:r>
              <a:rPr lang="fr-FR" sz="2000" dirty="0"/>
              <a:t>.</a:t>
            </a:r>
          </a:p>
          <a:p>
            <a:pPr>
              <a:spcBef>
                <a:spcPct val="0"/>
              </a:spcBef>
            </a:pPr>
            <a:endParaRPr lang="fr-FR" sz="2000" dirty="0"/>
          </a:p>
          <a:p>
            <a:pPr>
              <a:spcBef>
                <a:spcPct val="0"/>
              </a:spcBef>
            </a:pPr>
            <a:r>
              <a:rPr lang="fr-FR" sz="2000" b="1" dirty="0"/>
              <a:t>Le </a:t>
            </a:r>
            <a:r>
              <a:rPr lang="fr-FR" sz="2000" b="1" dirty="0">
                <a:highlight>
                  <a:srgbClr val="FFFF00"/>
                </a:highlight>
              </a:rPr>
              <a:t>modernisme</a:t>
            </a:r>
            <a:r>
              <a:rPr lang="fr-FR" sz="2000" b="1" dirty="0"/>
              <a:t> est le </a:t>
            </a:r>
            <a:r>
              <a:rPr lang="fr-FR" sz="2000" b="1" dirty="0">
                <a:highlight>
                  <a:srgbClr val="FFFF00"/>
                </a:highlight>
              </a:rPr>
              <a:t>courant</a:t>
            </a:r>
            <a:r>
              <a:rPr lang="fr-FR" sz="2000" b="1" dirty="0"/>
              <a:t> qui rassemble des </a:t>
            </a:r>
            <a:r>
              <a:rPr lang="fr-FR" sz="2000" b="1" dirty="0">
                <a:highlight>
                  <a:srgbClr val="FFFF00"/>
                </a:highlight>
              </a:rPr>
              <a:t>mouvements</a:t>
            </a:r>
            <a:r>
              <a:rPr lang="fr-FR" sz="2000" b="1" dirty="0"/>
              <a:t> artistiques, culturels, industriels, et sociaux </a:t>
            </a:r>
          </a:p>
          <a:p>
            <a:pPr>
              <a:spcBef>
                <a:spcPct val="0"/>
              </a:spcBef>
            </a:pPr>
            <a:r>
              <a:rPr lang="fr-FR" sz="2000" b="1" dirty="0"/>
              <a:t>issus du monde moderne, </a:t>
            </a:r>
            <a:r>
              <a:rPr lang="fr-FR" sz="2000" b="1" dirty="0">
                <a:highlight>
                  <a:srgbClr val="FFFF00"/>
                </a:highlight>
              </a:rPr>
              <a:t>à la suite de la Révolution française (le 19</a:t>
            </a:r>
            <a:r>
              <a:rPr lang="fr-FR" sz="2000" b="1" baseline="30000" dirty="0">
                <a:highlight>
                  <a:srgbClr val="FFFF00"/>
                </a:highlight>
              </a:rPr>
              <a:t>ème</a:t>
            </a:r>
            <a:r>
              <a:rPr lang="fr-FR" sz="2000" b="1" dirty="0">
                <a:highlight>
                  <a:srgbClr val="FFFF00"/>
                </a:highlight>
              </a:rPr>
              <a:t> siècle) </a:t>
            </a:r>
            <a:r>
              <a:rPr lang="fr-FR" sz="2000" b="1" dirty="0"/>
              <a:t>en réaction/opposition à la</a:t>
            </a:r>
          </a:p>
          <a:p>
            <a:pPr>
              <a:spcBef>
                <a:spcPct val="0"/>
              </a:spcBef>
            </a:pPr>
            <a:r>
              <a:rPr lang="fr-FR" sz="2000" b="1" dirty="0"/>
              <a:t>                                                          modernité. </a:t>
            </a:r>
            <a:endParaRPr lang="fr-FR" altLang="fr-FR" sz="2000" b="1" dirty="0"/>
          </a:p>
          <a:p>
            <a:pPr>
              <a:spcBef>
                <a:spcPct val="0"/>
              </a:spcBef>
            </a:pPr>
            <a:r>
              <a:rPr lang="fr-FR" altLang="fr-FR" sz="2000" dirty="0"/>
              <a:t>       </a:t>
            </a:r>
          </a:p>
          <a:p>
            <a:pPr>
              <a:spcBef>
                <a:spcPct val="0"/>
              </a:spcBef>
            </a:pPr>
            <a:r>
              <a:rPr lang="fr-FR" altLang="fr-FR" sz="2000" b="1" dirty="0"/>
              <a:t>Le mouvement moderniste passe d’un monde avec, </a:t>
            </a:r>
            <a:r>
              <a:rPr lang="fr-FR" altLang="fr-FR" sz="2000" b="1" dirty="0">
                <a:highlight>
                  <a:srgbClr val="FFFF00"/>
                </a:highlight>
              </a:rPr>
              <a:t>à son centre</a:t>
            </a:r>
            <a:r>
              <a:rPr lang="fr-FR" altLang="fr-FR" sz="2000" b="1" dirty="0"/>
              <a:t>, le Dieu chrétien, à un monde qui met </a:t>
            </a:r>
          </a:p>
          <a:p>
            <a:pPr>
              <a:spcBef>
                <a:spcPct val="0"/>
              </a:spcBef>
            </a:pPr>
            <a:r>
              <a:rPr lang="fr-FR" altLang="fr-FR" sz="2000" b="1" dirty="0"/>
              <a:t> au centre l’être humain (hommes et femmes)/l’homme (entendu comme homme masculin).</a:t>
            </a:r>
            <a:r>
              <a:rPr lang="fr-FR" sz="2000" b="1" dirty="0"/>
              <a:t> La division du féminisme en divers mouvements féministes se fait sur cette ligne de passage d’un monde à un autre.</a:t>
            </a:r>
          </a:p>
          <a:p>
            <a:pPr>
              <a:spcBef>
                <a:spcPct val="0"/>
              </a:spcBef>
            </a:pPr>
            <a:r>
              <a:rPr lang="fr-FR" sz="2000" b="1" dirty="0"/>
              <a:t> </a:t>
            </a:r>
          </a:p>
          <a:p>
            <a:pPr>
              <a:spcBef>
                <a:spcPct val="0"/>
              </a:spcBef>
            </a:pPr>
            <a:r>
              <a:rPr lang="fr-FR" sz="2000" b="1" dirty="0"/>
              <a:t>Au niveau artistique, le modernise rompt avec le passé en misant sur une plus grande liberté créative. Voir:</a:t>
            </a:r>
          </a:p>
          <a:p>
            <a:pPr>
              <a:spcBef>
                <a:spcPct val="0"/>
              </a:spcBef>
            </a:pPr>
            <a:r>
              <a:rPr lang="fr-FR" sz="2000" b="1" dirty="0"/>
              <a:t>  l’art nouveau ou celui de Le Corbusier (chapelle de Ronchamp ou la Cité radieuse de Rezé au sud de Nantes).</a:t>
            </a:r>
          </a:p>
          <a:p>
            <a:pPr>
              <a:spcBef>
                <a:spcPct val="0"/>
              </a:spcBef>
            </a:pPr>
            <a:r>
              <a:rPr lang="fr-FR" sz="2000" b="1" dirty="0"/>
              <a:t>Au niveau industriel le modernisme devient « pur et dur » avec la reproduction en série et les matériaux </a:t>
            </a:r>
          </a:p>
          <a:p>
            <a:pPr>
              <a:spcBef>
                <a:spcPct val="0"/>
              </a:spcBef>
            </a:pPr>
            <a:r>
              <a:rPr lang="fr-FR" sz="2000" b="1" dirty="0"/>
              <a:t>  nouveaux comme le béton, le fer, l’acier et le verre.</a:t>
            </a:r>
          </a:p>
          <a:p>
            <a:pPr>
              <a:spcBef>
                <a:spcPct val="0"/>
              </a:spcBef>
            </a:pPr>
            <a:r>
              <a:rPr lang="fr-FR" sz="2000" b="1" dirty="0"/>
              <a:t> Au niveau social, le féminisme apporte une contribution importante à ce passage des sociétés d’un monde centré</a:t>
            </a:r>
          </a:p>
          <a:p>
            <a:pPr>
              <a:spcBef>
                <a:spcPct val="0"/>
              </a:spcBef>
            </a:pPr>
            <a:r>
              <a:rPr lang="fr-FR" sz="2000" b="1" dirty="0"/>
              <a:t>  sur le Dieu chrétien à celui centré sur l’humanité. Les femmes rendent ce passage particulièrement VISIBLE.</a:t>
            </a:r>
          </a:p>
          <a:p>
            <a:pPr>
              <a:spcBef>
                <a:spcPct val="0"/>
              </a:spcBef>
            </a:pPr>
            <a:r>
              <a:rPr lang="fr-FR" sz="2000" b="1" dirty="0"/>
              <a:t> </a:t>
            </a:r>
          </a:p>
          <a:p>
            <a:pPr>
              <a:spcBef>
                <a:spcPct val="0"/>
              </a:spcBef>
            </a:pPr>
            <a:endParaRPr lang="fr-FR" altLang="fr-FR" sz="2000" b="1" dirty="0"/>
          </a:p>
          <a:p>
            <a:r>
              <a:rPr lang="fr-FR" sz="2000" b="1" dirty="0">
                <a:solidFill>
                  <a:srgbClr val="002060"/>
                </a:solidFill>
                <a:cs typeface="Times New Roman" panose="02020603050405020304" pitchFamily="18" charset="0"/>
              </a:rPr>
              <a:t>  </a:t>
            </a:r>
            <a:r>
              <a:rPr lang="en-GB" b="1" dirty="0">
                <a:solidFill>
                  <a:schemeClr val="accent2"/>
                </a:solidFill>
              </a:rPr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3232659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1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81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81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81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19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19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19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19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19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19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19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19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19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819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819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819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819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819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819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819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819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819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819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819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819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819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819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819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819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819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819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8194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8194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8194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8194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8194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8194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1F8253-D389-398E-D4D2-AA1E0E1919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2">
            <a:extLst>
              <a:ext uri="{FF2B5EF4-FFF2-40B4-BE49-F238E27FC236}">
                <a16:creationId xmlns:a16="http://schemas.microsoft.com/office/drawing/2014/main" id="{22A2964F-CAF9-A4E4-DAFD-485F446282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-819150"/>
            <a:ext cx="12192000" cy="7755969"/>
          </a:xfrm>
          <a:prstGeom prst="rect">
            <a:avLst/>
          </a:prstGeom>
          <a:gradFill rotWithShape="1">
            <a:gsLst>
              <a:gs pos="0">
                <a:srgbClr val="D7C1F7"/>
              </a:gs>
              <a:gs pos="50000">
                <a:srgbClr val="FFFFCC"/>
              </a:gs>
              <a:gs pos="100000">
                <a:srgbClr val="D7C1F7"/>
              </a:gs>
            </a:gsLst>
            <a:lin ang="2700000" scaled="1"/>
          </a:gra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b="1" dirty="0">
                <a:solidFill>
                  <a:schemeClr val="hlink"/>
                </a:solidFill>
                <a:latin typeface="Arial" charset="0"/>
              </a:rPr>
              <a:t>                  </a:t>
            </a:r>
            <a:r>
              <a:rPr lang="fr-FR" b="1" dirty="0">
                <a:solidFill>
                  <a:schemeClr val="accent2"/>
                </a:solidFill>
                <a:latin typeface="Arial" charset="0"/>
              </a:rPr>
              <a:t>                                         </a:t>
            </a:r>
            <a:r>
              <a:rPr lang="en-US" sz="2000" b="1" dirty="0"/>
              <a:t> </a:t>
            </a:r>
            <a:r>
              <a:rPr lang="fr-FR" altLang="fr-FR" sz="2000" b="1" dirty="0"/>
              <a:t>  </a:t>
            </a:r>
          </a:p>
          <a:p>
            <a:pPr>
              <a:spcBef>
                <a:spcPct val="0"/>
              </a:spcBef>
            </a:pPr>
            <a:r>
              <a:rPr lang="fr-FR" altLang="fr-FR" sz="2000" b="1" dirty="0"/>
              <a:t>  </a:t>
            </a:r>
          </a:p>
          <a:p>
            <a:pPr>
              <a:spcBef>
                <a:spcPct val="0"/>
              </a:spcBef>
            </a:pPr>
            <a:r>
              <a:rPr lang="fr-FR" altLang="fr-FR" sz="2000" b="1" dirty="0"/>
              <a:t>  </a:t>
            </a:r>
          </a:p>
          <a:p>
            <a:pPr>
              <a:spcBef>
                <a:spcPct val="0"/>
              </a:spcBef>
            </a:pPr>
            <a:r>
              <a:rPr lang="fr-FR" altLang="fr-FR" sz="2000" b="1" dirty="0"/>
              <a:t>                      La division du féminisme en mouvements féministes se fait par </a:t>
            </a:r>
            <a:r>
              <a:rPr lang="fr-FR" altLang="fr-FR" sz="2000" b="1" dirty="0">
                <a:highlight>
                  <a:srgbClr val="FFFF00"/>
                </a:highlight>
              </a:rPr>
              <a:t>vagues successives</a:t>
            </a:r>
            <a:r>
              <a:rPr lang="fr-FR" altLang="fr-FR" sz="2000" b="1" dirty="0"/>
              <a:t>.</a:t>
            </a:r>
          </a:p>
          <a:p>
            <a:pPr>
              <a:spcBef>
                <a:spcPct val="0"/>
              </a:spcBef>
            </a:pPr>
            <a:r>
              <a:rPr lang="fr-FR" altLang="fr-FR" sz="2000" b="1" dirty="0"/>
              <a:t>La </a:t>
            </a:r>
            <a:r>
              <a:rPr lang="fr-FR" altLang="fr-FR" sz="2000" b="1" dirty="0">
                <a:highlight>
                  <a:srgbClr val="FFFF00"/>
                </a:highlight>
              </a:rPr>
              <a:t>première</a:t>
            </a:r>
            <a:r>
              <a:rPr lang="fr-FR" altLang="fr-FR" sz="2000" b="1" dirty="0"/>
              <a:t> se cristallise </a:t>
            </a:r>
            <a:r>
              <a:rPr lang="fr-FR" sz="2000" b="1" dirty="0"/>
              <a:t>aux années 1930 autour de la question des </a:t>
            </a:r>
            <a:r>
              <a:rPr lang="fr-FR" sz="2000" b="1" dirty="0">
                <a:highlight>
                  <a:srgbClr val="FFFF00"/>
                </a:highlight>
              </a:rPr>
              <a:t>droits civils et civiques </a:t>
            </a:r>
            <a:r>
              <a:rPr lang="fr-FR" sz="2000" b="1" dirty="0"/>
              <a:t>à la suite de</a:t>
            </a:r>
          </a:p>
          <a:p>
            <a:pPr>
              <a:spcBef>
                <a:spcPct val="0"/>
              </a:spcBef>
            </a:pPr>
            <a:r>
              <a:rPr lang="fr-FR" sz="2000" b="1" dirty="0"/>
              <a:t>                                             la Révolution française et du Code Napoléon.</a:t>
            </a:r>
          </a:p>
          <a:p>
            <a:pPr>
              <a:spcBef>
                <a:spcPct val="0"/>
              </a:spcBef>
            </a:pPr>
            <a:endParaRPr lang="fr-FR" altLang="fr-FR" sz="2000" b="1" dirty="0"/>
          </a:p>
          <a:p>
            <a:pPr>
              <a:spcBef>
                <a:spcPct val="0"/>
              </a:spcBef>
            </a:pPr>
            <a:r>
              <a:rPr lang="fr-FR" altLang="fr-FR" sz="2000" b="1" dirty="0"/>
              <a:t> La </a:t>
            </a:r>
            <a:r>
              <a:rPr lang="fr-FR" sz="2000" b="1" dirty="0">
                <a:highlight>
                  <a:srgbClr val="FFFF00"/>
                </a:highlight>
              </a:rPr>
              <a:t>deuxième</a:t>
            </a:r>
            <a:r>
              <a:rPr lang="fr-FR" sz="2000" b="1" dirty="0"/>
              <a:t> vague émerge dans les années 1960 davantage centrée sur la </a:t>
            </a:r>
            <a:r>
              <a:rPr lang="fr-FR" sz="2000" b="1" dirty="0">
                <a:highlight>
                  <a:srgbClr val="FFFF00"/>
                </a:highlight>
              </a:rPr>
              <a:t>lutte contre le patriarcat </a:t>
            </a:r>
            <a:r>
              <a:rPr lang="fr-FR" sz="2000" b="1" dirty="0"/>
              <a:t>;</a:t>
            </a:r>
          </a:p>
          <a:p>
            <a:pPr>
              <a:spcBef>
                <a:spcPct val="0"/>
              </a:spcBef>
            </a:pPr>
            <a:endParaRPr lang="fr-FR" dirty="0"/>
          </a:p>
          <a:p>
            <a:pPr>
              <a:spcBef>
                <a:spcPct val="0"/>
              </a:spcBef>
            </a:pPr>
            <a:r>
              <a:rPr lang="fr-FR" dirty="0"/>
              <a:t>  </a:t>
            </a:r>
            <a:r>
              <a:rPr lang="fr-FR" sz="2000" b="1" dirty="0"/>
              <a:t>Depuis les années 1990 la </a:t>
            </a:r>
            <a:r>
              <a:rPr lang="fr-FR" sz="2000" b="1" dirty="0">
                <a:highlight>
                  <a:srgbClr val="FFFF00"/>
                </a:highlight>
              </a:rPr>
              <a:t>troisième</a:t>
            </a:r>
            <a:r>
              <a:rPr lang="fr-FR" sz="2000" b="1" dirty="0"/>
              <a:t> vague est centrée sur une </a:t>
            </a:r>
            <a:r>
              <a:rPr lang="fr-FR" sz="2000" b="1" dirty="0">
                <a:highlight>
                  <a:srgbClr val="FFFF00"/>
                </a:highlight>
              </a:rPr>
              <a:t>lutte pour les libertés </a:t>
            </a:r>
            <a:r>
              <a:rPr lang="fr-FR" sz="2000" b="1" dirty="0"/>
              <a:t>autour de revendications </a:t>
            </a:r>
            <a:r>
              <a:rPr lang="fr-FR" sz="2000" b="1" dirty="0" err="1"/>
              <a:t>héterogènes</a:t>
            </a:r>
            <a:r>
              <a:rPr lang="fr-FR" sz="2000" b="1" dirty="0"/>
              <a:t>, menées par des femmes aux parcours, cultures, origines, genre, orientations sexuelles</a:t>
            </a:r>
          </a:p>
          <a:p>
            <a:pPr>
              <a:spcBef>
                <a:spcPct val="0"/>
              </a:spcBef>
            </a:pPr>
            <a:r>
              <a:rPr lang="fr-FR" sz="2000" b="1" dirty="0"/>
              <a:t> différentes. Son début est associé et parfois limité à la publication du livre de Judith Butler, </a:t>
            </a:r>
            <a:r>
              <a:rPr lang="fr-FR" sz="2000" b="1" i="1" dirty="0"/>
              <a:t>Troubles dans le Genre. Le féminisme et la subversion de l’identité</a:t>
            </a:r>
            <a:r>
              <a:rPr lang="fr-FR" sz="2000" b="1" dirty="0"/>
              <a:t> (2006), où elle exposé les différences entre sexe et genre, </a:t>
            </a:r>
          </a:p>
          <a:p>
            <a:pPr>
              <a:spcBef>
                <a:spcPct val="0"/>
              </a:spcBef>
            </a:pPr>
            <a:r>
              <a:rPr lang="fr-FR" sz="2000" b="1" dirty="0"/>
              <a:t>afin de rendre visibles les combats autour la transidentité soit le fait d'avoir une identité de genre différent</a:t>
            </a:r>
          </a:p>
          <a:p>
            <a:pPr>
              <a:spcBef>
                <a:spcPct val="0"/>
              </a:spcBef>
            </a:pPr>
            <a:r>
              <a:rPr lang="fr-FR" sz="2000" b="1" dirty="0"/>
              <a:t>                                                            du sexe assigné à la naissance.</a:t>
            </a:r>
          </a:p>
          <a:p>
            <a:pPr>
              <a:spcBef>
                <a:spcPct val="0"/>
              </a:spcBef>
            </a:pPr>
            <a:endParaRPr lang="fr-FR" sz="2000" b="1" dirty="0"/>
          </a:p>
          <a:p>
            <a:pPr>
              <a:spcBef>
                <a:spcPct val="0"/>
              </a:spcBef>
            </a:pPr>
            <a:r>
              <a:rPr lang="fr-FR" sz="2000" b="1" dirty="0"/>
              <a:t> La </a:t>
            </a:r>
            <a:r>
              <a:rPr lang="fr-FR" sz="2000" b="1" dirty="0">
                <a:highlight>
                  <a:srgbClr val="FFFF00"/>
                </a:highlight>
              </a:rPr>
              <a:t>quatrième</a:t>
            </a:r>
            <a:r>
              <a:rPr lang="fr-FR" sz="2000" b="1" dirty="0"/>
              <a:t> vague est portée depuis les années 2010 par </a:t>
            </a:r>
            <a:r>
              <a:rPr lang="fr-FR" sz="2000" b="1" dirty="0">
                <a:highlight>
                  <a:srgbClr val="FFFF00"/>
                </a:highlight>
              </a:rPr>
              <a:t>l’activisme en ligne</a:t>
            </a:r>
            <a:r>
              <a:rPr lang="fr-FR" sz="2000" b="1" dirty="0"/>
              <a:t>. Elle rencontre des contestations</a:t>
            </a:r>
          </a:p>
          <a:p>
            <a:pPr>
              <a:spcBef>
                <a:spcPct val="0"/>
              </a:spcBef>
            </a:pPr>
            <a:r>
              <a:rPr lang="fr-FR" sz="2000" b="1" dirty="0"/>
              <a:t> en interne, car elle est perçue comme simplificatrice et centrée sur les pays occidentaux en faisant fi de</a:t>
            </a:r>
          </a:p>
          <a:p>
            <a:pPr>
              <a:spcBef>
                <a:spcPct val="0"/>
              </a:spcBef>
            </a:pPr>
            <a:r>
              <a:rPr lang="fr-FR" sz="2000" b="1" dirty="0"/>
              <a:t> l’histoire des luttes féministes hors de ce contexte. A cette critique répond le récent ouvrage </a:t>
            </a:r>
            <a:r>
              <a:rPr lang="fr-FR" sz="2000" b="1" i="1" dirty="0"/>
              <a:t>Ne nous libérez </a:t>
            </a:r>
          </a:p>
          <a:p>
            <a:pPr>
              <a:spcBef>
                <a:spcPct val="0"/>
              </a:spcBef>
            </a:pPr>
            <a:r>
              <a:rPr lang="fr-FR" sz="2000" b="1" i="1" dirty="0"/>
              <a:t>  pas, on s’en charge — Une histoire des féminismes de 1789 à nos jours </a:t>
            </a:r>
            <a:r>
              <a:rPr lang="fr-FR" sz="2000" b="1" dirty="0"/>
              <a:t>de Florence Rochefort et Michelle</a:t>
            </a:r>
          </a:p>
          <a:p>
            <a:pPr>
              <a:spcBef>
                <a:spcPct val="0"/>
              </a:spcBef>
            </a:pPr>
            <a:r>
              <a:rPr lang="fr-FR" sz="2000" b="1" dirty="0"/>
              <a:t>   </a:t>
            </a:r>
            <a:r>
              <a:rPr lang="fr-FR" sz="2000" b="1" dirty="0" err="1"/>
              <a:t>Zancarini-Fournel</a:t>
            </a:r>
            <a:r>
              <a:rPr lang="fr-FR" sz="2000" b="1" dirty="0"/>
              <a:t>. 2020. Il rend compte des stratégies plurielles déployées par les femmes et les hommes</a:t>
            </a:r>
          </a:p>
          <a:p>
            <a:pPr>
              <a:spcBef>
                <a:spcPct val="0"/>
              </a:spcBef>
            </a:pPr>
            <a:r>
              <a:rPr lang="fr-FR" sz="2000" b="1" dirty="0"/>
              <a:t>        féministes qui ont combattu les inégalités entre les sexes et l’oppression spécifique des femmes, </a:t>
            </a:r>
          </a:p>
          <a:p>
            <a:pPr>
              <a:spcBef>
                <a:spcPct val="0"/>
              </a:spcBef>
            </a:pPr>
            <a:r>
              <a:rPr lang="fr-FR" sz="2000" b="1" dirty="0"/>
              <a:t>                                                                  de la Révolution française à aujourd’hui.</a:t>
            </a:r>
          </a:p>
          <a:p>
            <a:pPr>
              <a:spcBef>
                <a:spcPct val="0"/>
              </a:spcBef>
            </a:pPr>
            <a:endParaRPr lang="fr-FR" sz="2000" b="1" dirty="0"/>
          </a:p>
          <a:p>
            <a:pPr>
              <a:spcBef>
                <a:spcPct val="0"/>
              </a:spcBef>
            </a:pPr>
            <a:r>
              <a:rPr lang="en-GB" sz="2000" b="1" dirty="0"/>
              <a:t> </a:t>
            </a:r>
            <a:endParaRPr lang="fr-FR" altLang="fr-FR" sz="2000" b="1" dirty="0">
              <a:solidFill>
                <a:schemeClr val="accent2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1451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1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51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51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51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12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12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12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12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12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12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12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12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12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12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12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12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12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12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12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512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12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12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12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512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512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12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12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512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512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512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512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512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512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512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512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512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512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512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512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512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5122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5122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5122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5122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0" y="0"/>
            <a:ext cx="12192000" cy="6832640"/>
          </a:xfrm>
          <a:prstGeom prst="rect">
            <a:avLst/>
          </a:prstGeom>
          <a:gradFill flip="none" rotWithShape="1">
            <a:gsLst>
              <a:gs pos="56000">
                <a:srgbClr val="FDFED6"/>
              </a:gs>
              <a:gs pos="74000">
                <a:schemeClr val="accent2">
                  <a:lumMod val="45000"/>
                  <a:lumOff val="55000"/>
                </a:schemeClr>
              </a:gs>
              <a:gs pos="83000">
                <a:schemeClr val="accent2">
                  <a:lumMod val="45000"/>
                  <a:lumOff val="5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lin ang="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fr-FR" sz="2000" b="1" i="1" dirty="0">
                <a:solidFill>
                  <a:srgbClr val="002060"/>
                </a:solidFill>
              </a:rPr>
              <a:t>                                                                              </a:t>
            </a:r>
            <a:endParaRPr lang="fr-FR" sz="2000" b="1" dirty="0">
              <a:solidFill>
                <a:srgbClr val="002060"/>
              </a:solidFill>
            </a:endParaRPr>
          </a:p>
          <a:p>
            <a:r>
              <a:rPr lang="fr-FR" sz="2000" b="1" i="1" dirty="0">
                <a:solidFill>
                  <a:srgbClr val="002060"/>
                </a:solidFill>
              </a:rPr>
              <a:t>   </a:t>
            </a:r>
            <a:r>
              <a:rPr lang="fr-FR" sz="2000" b="1" dirty="0">
                <a:solidFill>
                  <a:schemeClr val="accent2"/>
                </a:solidFill>
              </a:rPr>
              <a:t> </a:t>
            </a:r>
            <a:r>
              <a:rPr lang="en-US" sz="2000" b="1" dirty="0"/>
              <a:t>Deux</a:t>
            </a:r>
            <a:r>
              <a:rPr lang="en-US" altLang="fr-FR" sz="2000" b="1" dirty="0"/>
              <a:t> </a:t>
            </a:r>
            <a:r>
              <a:rPr lang="en-US" altLang="fr-FR" sz="2000" b="1" dirty="0" err="1"/>
              <a:t>événements</a:t>
            </a:r>
            <a:r>
              <a:rPr lang="en-US" altLang="fr-FR" sz="2000" b="1" dirty="0"/>
              <a:t> </a:t>
            </a:r>
            <a:r>
              <a:rPr lang="en-US" altLang="fr-FR" sz="2000" b="1" dirty="0" err="1"/>
              <a:t>contribuent</a:t>
            </a:r>
            <a:r>
              <a:rPr lang="en-US" altLang="fr-FR" sz="2000" b="1" dirty="0"/>
              <a:t> à la </a:t>
            </a:r>
            <a:r>
              <a:rPr lang="en-US" altLang="fr-FR" sz="2000" b="1" dirty="0" err="1"/>
              <a:t>lutte</a:t>
            </a:r>
            <a:r>
              <a:rPr lang="en-US" altLang="fr-FR" sz="2000" b="1" dirty="0"/>
              <a:t> des </a:t>
            </a:r>
            <a:r>
              <a:rPr lang="en-US" altLang="fr-FR" sz="2000" b="1" dirty="0" err="1"/>
              <a:t>Eglises</a:t>
            </a:r>
            <a:r>
              <a:rPr lang="en-US" altLang="fr-FR" sz="2000" b="1" dirty="0"/>
              <a:t> </a:t>
            </a:r>
            <a:r>
              <a:rPr lang="en-US" altLang="fr-FR" sz="2000" b="1" dirty="0" err="1"/>
              <a:t>catholique</a:t>
            </a:r>
            <a:r>
              <a:rPr lang="en-US" altLang="fr-FR" sz="2000" b="1" dirty="0"/>
              <a:t> et </a:t>
            </a:r>
            <a:r>
              <a:rPr lang="en-US" altLang="fr-FR" sz="2000" b="1" dirty="0" err="1"/>
              <a:t>protestantes</a:t>
            </a:r>
            <a:r>
              <a:rPr lang="en-US" altLang="fr-FR" sz="2000" b="1" dirty="0"/>
              <a:t> aux </a:t>
            </a:r>
            <a:r>
              <a:rPr lang="en-US" altLang="fr-FR" sz="2000" b="1" dirty="0" err="1"/>
              <a:t>prises</a:t>
            </a:r>
            <a:r>
              <a:rPr lang="en-US" altLang="fr-FR" sz="2000" b="1" dirty="0"/>
              <a:t> avec </a:t>
            </a:r>
            <a:r>
              <a:rPr lang="en-US" altLang="fr-FR" sz="2000" b="1" dirty="0" err="1"/>
              <a:t>une</a:t>
            </a:r>
            <a:r>
              <a:rPr lang="en-US" altLang="fr-FR" sz="2000" b="1" dirty="0"/>
              <a:t> </a:t>
            </a:r>
          </a:p>
          <a:p>
            <a:r>
              <a:rPr lang="en-US" altLang="fr-FR" sz="2000" b="1" dirty="0" err="1"/>
              <a:t>sécularisation</a:t>
            </a:r>
            <a:r>
              <a:rPr lang="en-US" altLang="fr-FR" sz="2000" b="1" dirty="0"/>
              <a:t> </a:t>
            </a:r>
            <a:r>
              <a:rPr lang="en-US" altLang="fr-FR" sz="2000" b="1" dirty="0" err="1"/>
              <a:t>générale</a:t>
            </a:r>
            <a:r>
              <a:rPr lang="en-US" altLang="fr-FR" sz="2000" b="1" dirty="0"/>
              <a:t>, qui </a:t>
            </a:r>
            <a:r>
              <a:rPr lang="en-US" altLang="fr-FR" sz="2000" b="1" dirty="0" err="1"/>
              <a:t>provoque</a:t>
            </a:r>
            <a:r>
              <a:rPr lang="en-US" altLang="fr-FR" sz="2000" b="1" dirty="0"/>
              <a:t> des </a:t>
            </a:r>
            <a:r>
              <a:rPr lang="en-US" altLang="fr-FR" sz="2000" b="1" dirty="0" err="1"/>
              <a:t>réactions</a:t>
            </a:r>
            <a:r>
              <a:rPr lang="en-US" altLang="fr-FR" sz="2000" b="1" dirty="0"/>
              <a:t> pour </a:t>
            </a:r>
            <a:r>
              <a:rPr lang="en-US" altLang="fr-FR" sz="2000" b="1" dirty="0" err="1"/>
              <a:t>ou</a:t>
            </a:r>
            <a:r>
              <a:rPr lang="en-US" altLang="fr-FR" sz="2000" b="1" dirty="0"/>
              <a:t> </a:t>
            </a:r>
            <a:r>
              <a:rPr lang="en-US" altLang="fr-FR" sz="2000" b="1" dirty="0" err="1"/>
              <a:t>contre</a:t>
            </a:r>
            <a:r>
              <a:rPr lang="en-US" altLang="fr-FR" sz="2000" b="1" dirty="0"/>
              <a:t> les </a:t>
            </a:r>
            <a:r>
              <a:rPr lang="en-US" altLang="fr-FR" sz="2000" b="1" dirty="0" err="1"/>
              <a:t>mouvements</a:t>
            </a:r>
            <a:r>
              <a:rPr lang="en-US" altLang="fr-FR" sz="2000" b="1" dirty="0"/>
              <a:t> feminists et </a:t>
            </a:r>
            <a:r>
              <a:rPr lang="en-US" altLang="fr-FR" sz="2000" b="1" dirty="0" err="1"/>
              <a:t>leurs</a:t>
            </a:r>
            <a:endParaRPr lang="en-US" altLang="fr-FR" sz="2000" b="1" dirty="0"/>
          </a:p>
          <a:p>
            <a:r>
              <a:rPr lang="en-US" altLang="fr-FR" sz="2000" b="1" dirty="0"/>
              <a:t>                                                             </a:t>
            </a:r>
            <a:r>
              <a:rPr lang="en-US" altLang="fr-FR" sz="2000" b="1" dirty="0" err="1"/>
              <a:t>différentes</a:t>
            </a:r>
            <a:r>
              <a:rPr lang="en-US" altLang="fr-FR" sz="2000" b="1" dirty="0"/>
              <a:t> revendications.</a:t>
            </a:r>
            <a:endParaRPr lang="fr-FR" sz="2000" b="1" dirty="0">
              <a:solidFill>
                <a:schemeClr val="accent2"/>
              </a:solidFill>
            </a:endParaRPr>
          </a:p>
          <a:p>
            <a:pPr>
              <a:defRPr/>
            </a:pPr>
            <a:r>
              <a:rPr lang="fr-FR" sz="2000" b="1" dirty="0">
                <a:solidFill>
                  <a:schemeClr val="accent2"/>
                </a:solidFill>
              </a:rPr>
              <a:t>  </a:t>
            </a:r>
            <a:r>
              <a:rPr lang="fr-FR" sz="2000" b="1" dirty="0"/>
              <a:t>  </a:t>
            </a:r>
          </a:p>
          <a:p>
            <a:pPr>
              <a:defRPr/>
            </a:pPr>
            <a:r>
              <a:rPr lang="fr-FR" sz="2000" b="1" dirty="0"/>
              <a:t> 1. La sécularisation de la société conduit à </a:t>
            </a:r>
            <a:r>
              <a:rPr lang="fr-FR" sz="2000" b="1" dirty="0">
                <a:highlight>
                  <a:srgbClr val="FFFF00"/>
                </a:highlight>
              </a:rPr>
              <a:t>l’émergence d’une nouvelle discipline universitaire</a:t>
            </a:r>
            <a:r>
              <a:rPr lang="fr-FR" sz="2000" b="1" dirty="0"/>
              <a:t>, à savoir </a:t>
            </a:r>
          </a:p>
          <a:p>
            <a:pPr>
              <a:defRPr/>
            </a:pPr>
            <a:r>
              <a:rPr lang="fr-FR" sz="2000" b="1" dirty="0">
                <a:highlight>
                  <a:srgbClr val="FFFF00"/>
                </a:highlight>
              </a:rPr>
              <a:t>les sciences anthropologiques</a:t>
            </a:r>
            <a:r>
              <a:rPr lang="fr-FR" sz="2000" b="1" dirty="0"/>
              <a:t>. Elle introduit l’étude de humanité et de l’humain en </a:t>
            </a:r>
            <a:r>
              <a:rPr lang="fr-FR" sz="2000" b="1" dirty="0">
                <a:highlight>
                  <a:srgbClr val="FFFF00"/>
                </a:highlight>
              </a:rPr>
              <a:t>dehors d’un contexte </a:t>
            </a:r>
          </a:p>
          <a:p>
            <a:pPr>
              <a:defRPr/>
            </a:pPr>
            <a:r>
              <a:rPr lang="fr-FR" sz="2000" b="1" dirty="0"/>
              <a:t>  religieux et confessionnel.  Une foi n’est pas nécessaire pour l’étude des êtres humains. La recherche se</a:t>
            </a:r>
          </a:p>
          <a:p>
            <a:pPr>
              <a:defRPr/>
            </a:pPr>
            <a:r>
              <a:rPr lang="fr-FR" sz="2000" b="1" dirty="0"/>
              <a:t> fait dans le cadre d’Etudes Religieuses (</a:t>
            </a:r>
            <a:r>
              <a:rPr lang="fr-FR" sz="2000" b="1" i="1" dirty="0" err="1"/>
              <a:t>Religious</a:t>
            </a:r>
            <a:r>
              <a:rPr lang="fr-FR" sz="2000" b="1" i="1" dirty="0"/>
              <a:t> </a:t>
            </a:r>
            <a:r>
              <a:rPr lang="fr-FR" sz="2000" b="1" i="1" dirty="0" err="1"/>
              <a:t>Studies</a:t>
            </a:r>
            <a:r>
              <a:rPr lang="fr-FR" sz="2000" b="1" dirty="0"/>
              <a:t>) ou d’une Histoire des Religions et Anthropologie</a:t>
            </a:r>
          </a:p>
          <a:p>
            <a:pPr>
              <a:defRPr/>
            </a:pPr>
            <a:r>
              <a:rPr lang="fr-FR" sz="2000" b="1" dirty="0"/>
              <a:t>    religieuse (Département de l’Université Sorbonne-Paris IV) au contraire d’Etudes théologiques. Aucune</a:t>
            </a:r>
          </a:p>
          <a:p>
            <a:pPr>
              <a:defRPr/>
            </a:pPr>
            <a:r>
              <a:rPr lang="fr-FR" sz="2000" b="1" dirty="0"/>
              <a:t>                                  Eglise n’est plus seule « experte en humanité ».</a:t>
            </a:r>
          </a:p>
          <a:p>
            <a:pPr>
              <a:defRPr/>
            </a:pPr>
            <a:endParaRPr lang="fr-FR" sz="2000" b="1" dirty="0"/>
          </a:p>
          <a:p>
            <a:pPr>
              <a:defRPr/>
            </a:pPr>
            <a:r>
              <a:rPr lang="fr-FR" sz="2000" b="1" dirty="0"/>
              <a:t>  Les Etudes théologiques tiennent </a:t>
            </a:r>
            <a:r>
              <a:rPr lang="fr-FR" sz="2000" b="1" dirty="0">
                <a:highlight>
                  <a:srgbClr val="FFFF00"/>
                </a:highlight>
              </a:rPr>
              <a:t>pour acquis </a:t>
            </a:r>
            <a:r>
              <a:rPr lang="fr-FR" sz="2000" b="1" dirty="0"/>
              <a:t>l’acceptation ou la foi en une </a:t>
            </a:r>
            <a:r>
              <a:rPr lang="fr-FR" sz="2000" b="1" dirty="0">
                <a:highlight>
                  <a:srgbClr val="FFFF00"/>
                </a:highlight>
              </a:rPr>
              <a:t>révélation divine, </a:t>
            </a:r>
            <a:r>
              <a:rPr lang="fr-FR" sz="2000" b="1" dirty="0"/>
              <a:t>basée sur un</a:t>
            </a:r>
          </a:p>
          <a:p>
            <a:pPr>
              <a:defRPr/>
            </a:pPr>
            <a:r>
              <a:rPr lang="fr-FR" sz="2000" b="1" dirty="0"/>
              <a:t>   système hiérarchique et patriarcale. Pour les Protestants la Bible/pour les Catholiques « la parole du pape »,</a:t>
            </a:r>
          </a:p>
          <a:p>
            <a:pPr>
              <a:defRPr/>
            </a:pPr>
            <a:r>
              <a:rPr lang="fr-FR" sz="2000" b="1" dirty="0"/>
              <a:t>                           s’imposent </a:t>
            </a:r>
            <a:r>
              <a:rPr lang="fr-FR" sz="2000" b="1" dirty="0">
                <a:highlight>
                  <a:srgbClr val="FFFF00"/>
                </a:highlight>
              </a:rPr>
              <a:t>d’en haut </a:t>
            </a:r>
            <a:r>
              <a:rPr lang="fr-FR" sz="2000" b="1" dirty="0"/>
              <a:t>avec le concours d’un clergé exclusivement masculin.        </a:t>
            </a:r>
          </a:p>
          <a:p>
            <a:pPr>
              <a:defRPr/>
            </a:pPr>
            <a:r>
              <a:rPr lang="fr-FR" sz="2000" b="1" dirty="0"/>
              <a:t>                                                                 </a:t>
            </a:r>
          </a:p>
          <a:p>
            <a:pPr>
              <a:defRPr/>
            </a:pPr>
            <a:r>
              <a:rPr lang="fr-FR" sz="2000" b="1" dirty="0"/>
              <a:t>   L'anthropologie de la religion étudie le </a:t>
            </a:r>
            <a:r>
              <a:rPr lang="fr-FR" sz="2000" b="1" i="1" dirty="0">
                <a:highlight>
                  <a:srgbClr val="FFFF00"/>
                </a:highlight>
              </a:rPr>
              <a:t>fait religieux</a:t>
            </a:r>
            <a:r>
              <a:rPr lang="fr-FR" sz="2000" b="1" dirty="0"/>
              <a:t>, c'est-à-dire non seulement les pratiques ou les </a:t>
            </a:r>
          </a:p>
          <a:p>
            <a:pPr>
              <a:defRPr/>
            </a:pPr>
            <a:r>
              <a:rPr lang="fr-FR" sz="2000" b="1" dirty="0"/>
              <a:t> rites mais aussi les </a:t>
            </a:r>
            <a:r>
              <a:rPr lang="fr-FR" sz="2000" b="1" dirty="0">
                <a:highlight>
                  <a:srgbClr val="FFFF00"/>
                </a:highlight>
              </a:rPr>
              <a:t>doctrines proprement théologiques ou non</a:t>
            </a:r>
            <a:r>
              <a:rPr lang="fr-FR" sz="2000" b="1" dirty="0"/>
              <a:t>, tels les mythes et textes sacrés propres à</a:t>
            </a:r>
          </a:p>
          <a:p>
            <a:pPr>
              <a:defRPr/>
            </a:pPr>
            <a:r>
              <a:rPr lang="fr-FR" sz="2000" b="1" dirty="0"/>
              <a:t> chaque tradition religieuse. Voir Emile Durkheim pour qui la </a:t>
            </a:r>
            <a:r>
              <a:rPr lang="fr-FR" sz="2000" b="1" dirty="0">
                <a:highlight>
                  <a:srgbClr val="FFFF00"/>
                </a:highlight>
              </a:rPr>
              <a:t>religion</a:t>
            </a:r>
            <a:r>
              <a:rPr lang="fr-FR" sz="2000" b="1" dirty="0"/>
              <a:t> est une </a:t>
            </a:r>
            <a:r>
              <a:rPr lang="fr-FR" sz="2000" b="1" dirty="0">
                <a:highlight>
                  <a:srgbClr val="FFFF00"/>
                </a:highlight>
              </a:rPr>
              <a:t>émanation de la société </a:t>
            </a:r>
          </a:p>
          <a:p>
            <a:pPr>
              <a:defRPr/>
            </a:pPr>
            <a:r>
              <a:rPr lang="fr-FR" sz="2000" b="1" dirty="0"/>
              <a:t>                         et une </a:t>
            </a:r>
            <a:r>
              <a:rPr lang="fr-FR" sz="2000" b="1" dirty="0">
                <a:highlight>
                  <a:srgbClr val="FFFF00"/>
                </a:highlight>
              </a:rPr>
              <a:t>célébration de la société par elle-même, </a:t>
            </a:r>
            <a:r>
              <a:rPr lang="fr-FR" sz="2000" b="1" dirty="0"/>
              <a:t>ce qui vaut aussi pour le Christianisme.</a:t>
            </a:r>
          </a:p>
          <a:p>
            <a:endParaRPr lang="fr-FR" sz="2000" b="1" dirty="0"/>
          </a:p>
          <a:p>
            <a:r>
              <a:rPr lang="fr-FR" b="1" dirty="0">
                <a:solidFill>
                  <a:schemeClr val="hlink"/>
                </a:solidFill>
              </a:rPr>
              <a:t>      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764275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3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1000"/>
                                        <p:tgtEl>
                                          <p:spTgt spid="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1000"/>
                                        <p:tgtEl>
                                          <p:spTgt spid="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4"/>
          <p:cNvSpPr txBox="1">
            <a:spLocks noChangeArrowheads="1"/>
          </p:cNvSpPr>
          <p:nvPr/>
        </p:nvSpPr>
        <p:spPr bwMode="auto">
          <a:xfrm>
            <a:off x="0" y="0"/>
            <a:ext cx="12192000" cy="7417415"/>
          </a:xfrm>
          <a:prstGeom prst="rect">
            <a:avLst/>
          </a:prstGeom>
          <a:gradFill rotWithShape="1">
            <a:gsLst>
              <a:gs pos="0">
                <a:srgbClr val="FFFFCC"/>
              </a:gs>
              <a:gs pos="100000">
                <a:srgbClr val="FFCCFF"/>
              </a:gs>
            </a:gsLst>
            <a:lin ang="2700000" scaled="1"/>
          </a:gra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endParaRPr lang="fr-FR" b="1" u="sng" dirty="0">
              <a:solidFill>
                <a:schemeClr val="hlink"/>
              </a:solidFill>
            </a:endParaRPr>
          </a:p>
          <a:p>
            <a:pPr>
              <a:defRPr/>
            </a:pPr>
            <a:r>
              <a:rPr lang="fr-FR" sz="2000" b="1" dirty="0"/>
              <a:t>    </a:t>
            </a:r>
          </a:p>
          <a:p>
            <a:r>
              <a:rPr lang="en-US" sz="2000" b="1" dirty="0"/>
              <a:t>     En </a:t>
            </a:r>
            <a:r>
              <a:rPr lang="en-US" sz="2000" b="1" dirty="0" err="1"/>
              <a:t>réponse</a:t>
            </a:r>
            <a:r>
              <a:rPr lang="en-US" sz="2000" b="1" dirty="0"/>
              <a:t> à </a:t>
            </a:r>
            <a:r>
              <a:rPr lang="en-US" sz="2000" b="1" dirty="0" err="1"/>
              <a:t>cette</a:t>
            </a:r>
            <a:r>
              <a:rPr lang="en-US" sz="2000" b="1" dirty="0"/>
              <a:t> nouvelle </a:t>
            </a:r>
            <a:r>
              <a:rPr lang="en-US" sz="2000" b="1" dirty="0" err="1"/>
              <a:t>anthropologie</a:t>
            </a:r>
            <a:r>
              <a:rPr lang="en-US" sz="2000" b="1" dirty="0"/>
              <a:t>, </a:t>
            </a:r>
            <a:r>
              <a:rPr lang="en-US" sz="2000" b="1" dirty="0" err="1"/>
              <a:t>l’Eglise</a:t>
            </a:r>
            <a:r>
              <a:rPr lang="en-US" sz="2000" b="1" dirty="0"/>
              <a:t> </a:t>
            </a:r>
            <a:r>
              <a:rPr lang="en-US" sz="2000" b="1" dirty="0" err="1"/>
              <a:t>catholique</a:t>
            </a:r>
            <a:r>
              <a:rPr lang="en-US" sz="2000" b="1" dirty="0"/>
              <a:t>, </a:t>
            </a:r>
            <a:r>
              <a:rPr lang="en-US" sz="2000" b="1" dirty="0" err="1"/>
              <a:t>depuis</a:t>
            </a:r>
            <a:r>
              <a:rPr lang="en-US" sz="2000" b="1" dirty="0"/>
              <a:t> les </a:t>
            </a:r>
            <a:r>
              <a:rPr lang="en-US" sz="2000" b="1" dirty="0" err="1"/>
              <a:t>années</a:t>
            </a:r>
            <a:r>
              <a:rPr lang="en-US" sz="2000" b="1" dirty="0"/>
              <a:t> 1960, </a:t>
            </a:r>
            <a:r>
              <a:rPr lang="en-US" sz="2000" b="1" dirty="0">
                <a:highlight>
                  <a:srgbClr val="FFFF00"/>
                </a:highlight>
              </a:rPr>
              <a:t>oppose</a:t>
            </a:r>
            <a:r>
              <a:rPr lang="en-US" sz="2000" b="1" dirty="0"/>
              <a:t> </a:t>
            </a:r>
            <a:r>
              <a:rPr lang="en-US" sz="2000" b="1" dirty="0" err="1"/>
              <a:t>sa</a:t>
            </a:r>
            <a:r>
              <a:rPr lang="en-US" sz="2000" b="1" dirty="0"/>
              <a:t> propre</a:t>
            </a:r>
          </a:p>
          <a:p>
            <a:r>
              <a:rPr lang="en-US" sz="2000" b="1" dirty="0"/>
              <a:t>  vision de </a:t>
            </a:r>
            <a:r>
              <a:rPr lang="en-US" sz="2000" b="1" dirty="0" err="1"/>
              <a:t>l’anthropologie</a:t>
            </a:r>
            <a:r>
              <a:rPr lang="en-US" sz="2000" b="1" dirty="0"/>
              <a:t>, </a:t>
            </a:r>
            <a:r>
              <a:rPr lang="en-US" sz="2000" b="1" dirty="0" err="1"/>
              <a:t>qu’elle</a:t>
            </a:r>
            <a:r>
              <a:rPr lang="en-US" sz="2000" b="1" dirty="0"/>
              <a:t> </a:t>
            </a:r>
            <a:r>
              <a:rPr lang="en-US" sz="2000" b="1" dirty="0" err="1"/>
              <a:t>centre</a:t>
            </a:r>
            <a:r>
              <a:rPr lang="en-US" sz="2000" b="1" dirty="0"/>
              <a:t> sur le </a:t>
            </a:r>
            <a:r>
              <a:rPr lang="en-US" sz="2000" b="1" dirty="0" err="1"/>
              <a:t>mariage</a:t>
            </a:r>
            <a:r>
              <a:rPr lang="en-US" sz="2000" b="1" dirty="0"/>
              <a:t> et la </a:t>
            </a:r>
            <a:r>
              <a:rPr lang="en-US" sz="2000" b="1" dirty="0" err="1"/>
              <a:t>famille</a:t>
            </a:r>
            <a:r>
              <a:rPr lang="en-US" sz="2000" b="1" dirty="0"/>
              <a:t>, </a:t>
            </a:r>
            <a:r>
              <a:rPr lang="en-US" sz="2000" b="1" dirty="0" err="1"/>
              <a:t>l’éthique</a:t>
            </a:r>
            <a:r>
              <a:rPr lang="en-US" sz="2000" b="1" dirty="0"/>
              <a:t> et la morale. </a:t>
            </a:r>
            <a:r>
              <a:rPr lang="en-US" sz="2000" b="1" dirty="0" err="1"/>
              <a:t>Ces</a:t>
            </a:r>
            <a:r>
              <a:rPr lang="en-US" sz="2000" b="1" dirty="0"/>
              <a:t> </a:t>
            </a:r>
            <a:r>
              <a:rPr lang="en-US" sz="2000" b="1" dirty="0" err="1"/>
              <a:t>domaines</a:t>
            </a:r>
            <a:endParaRPr lang="en-US" sz="2000" b="1" dirty="0"/>
          </a:p>
          <a:p>
            <a:r>
              <a:rPr lang="en-US" sz="2000" b="1" dirty="0"/>
              <a:t>    </a:t>
            </a:r>
            <a:r>
              <a:rPr lang="en-US" sz="2000" b="1" dirty="0" err="1"/>
              <a:t>sont</a:t>
            </a:r>
            <a:r>
              <a:rPr lang="en-US" sz="2000" b="1" dirty="0"/>
              <a:t> </a:t>
            </a:r>
            <a:r>
              <a:rPr lang="en-US" sz="2000" b="1" dirty="0" err="1"/>
              <a:t>habituellement</a:t>
            </a:r>
            <a:r>
              <a:rPr lang="en-US" sz="2000" b="1" dirty="0"/>
              <a:t> </a:t>
            </a:r>
            <a:r>
              <a:rPr lang="en-US" sz="2000" b="1" dirty="0" err="1"/>
              <a:t>étudiés</a:t>
            </a:r>
            <a:r>
              <a:rPr lang="en-US" sz="2000" b="1" dirty="0"/>
              <a:t> </a:t>
            </a:r>
            <a:r>
              <a:rPr lang="en-US" sz="2000" b="1" dirty="0" err="1"/>
              <a:t>déconnectés</a:t>
            </a:r>
            <a:r>
              <a:rPr lang="en-US" sz="2000" b="1" dirty="0"/>
              <a:t> de </a:t>
            </a:r>
            <a:r>
              <a:rPr lang="en-US" sz="2000" b="1" dirty="0" err="1"/>
              <a:t>l’histoire</a:t>
            </a:r>
            <a:r>
              <a:rPr lang="en-US" sz="2000" b="1" dirty="0"/>
              <a:t> du </a:t>
            </a:r>
            <a:r>
              <a:rPr lang="en-US" sz="2000" b="1" dirty="0" err="1"/>
              <a:t>christianisme</a:t>
            </a:r>
            <a:r>
              <a:rPr lang="en-US" sz="2000" b="1" dirty="0"/>
              <a:t>/</a:t>
            </a:r>
            <a:r>
              <a:rPr lang="en-US" sz="2000" b="1" dirty="0" err="1"/>
              <a:t>Catholiclisme</a:t>
            </a:r>
            <a:r>
              <a:rPr lang="en-US" sz="2000" b="1" dirty="0"/>
              <a:t>, de </a:t>
            </a:r>
            <a:r>
              <a:rPr lang="en-US" sz="2000" b="1" dirty="0" err="1"/>
              <a:t>l’étude</a:t>
            </a:r>
            <a:r>
              <a:rPr lang="en-US" sz="2000" b="1" dirty="0"/>
              <a:t> de la Bible,</a:t>
            </a:r>
          </a:p>
          <a:p>
            <a:r>
              <a:rPr lang="en-US" sz="2000" b="1" dirty="0"/>
              <a:t>     et des </a:t>
            </a:r>
            <a:r>
              <a:rPr lang="en-US" sz="2000" b="1" dirty="0">
                <a:highlight>
                  <a:srgbClr val="FFFF00"/>
                </a:highlight>
              </a:rPr>
              <a:t>sciences </a:t>
            </a:r>
            <a:r>
              <a:rPr lang="en-US" sz="2000" b="1" dirty="0" err="1">
                <a:highlight>
                  <a:srgbClr val="FFFF00"/>
                </a:highlight>
              </a:rPr>
              <a:t>humaines</a:t>
            </a:r>
            <a:r>
              <a:rPr lang="en-US" sz="2000" b="1" dirty="0">
                <a:highlight>
                  <a:srgbClr val="FFFF00"/>
                </a:highlight>
              </a:rPr>
              <a:t> </a:t>
            </a:r>
            <a:r>
              <a:rPr lang="en-US" sz="2000" b="1" dirty="0" err="1">
                <a:highlight>
                  <a:srgbClr val="FFFF00"/>
                </a:highlight>
              </a:rPr>
              <a:t>en</a:t>
            </a:r>
            <a:r>
              <a:rPr lang="en-US" sz="2000" b="1" dirty="0">
                <a:highlight>
                  <a:srgbClr val="FFFF00"/>
                </a:highlight>
              </a:rPr>
              <a:t> </a:t>
            </a:r>
            <a:r>
              <a:rPr lang="en-US" sz="2000" b="1" dirty="0" err="1">
                <a:highlight>
                  <a:srgbClr val="FFFF00"/>
                </a:highlight>
              </a:rPr>
              <a:t>général</a:t>
            </a:r>
            <a:r>
              <a:rPr lang="en-US" sz="2000" b="1" dirty="0"/>
              <a:t>.</a:t>
            </a:r>
          </a:p>
          <a:p>
            <a:r>
              <a:rPr lang="en-US" sz="2000" b="1" dirty="0"/>
              <a:t>                           </a:t>
            </a:r>
            <a:r>
              <a:rPr lang="en-US" sz="2000" b="1" dirty="0" err="1"/>
              <a:t>Voir</a:t>
            </a:r>
            <a:r>
              <a:rPr lang="en-US" sz="2000" b="1" dirty="0"/>
              <a:t> </a:t>
            </a:r>
            <a:r>
              <a:rPr lang="en-US" sz="2000" b="1" dirty="0" err="1"/>
              <a:t>mes</a:t>
            </a:r>
            <a:r>
              <a:rPr lang="en-US" sz="2000" b="1" dirty="0"/>
              <a:t> conferences pour </a:t>
            </a:r>
            <a:r>
              <a:rPr lang="en-US" sz="2000" b="1" dirty="0" err="1"/>
              <a:t>l’Université</a:t>
            </a:r>
            <a:r>
              <a:rPr lang="en-US" sz="2000" b="1" dirty="0"/>
              <a:t> Ouverte de </a:t>
            </a:r>
            <a:r>
              <a:rPr lang="en-US" sz="2000" b="1" dirty="0" err="1"/>
              <a:t>Besançon</a:t>
            </a:r>
            <a:r>
              <a:rPr lang="en-US" sz="2000" b="1" dirty="0"/>
              <a:t> </a:t>
            </a:r>
            <a:r>
              <a:rPr lang="en-US" sz="2000" b="1" dirty="0" err="1"/>
              <a:t>en</a:t>
            </a:r>
            <a:r>
              <a:rPr lang="en-US" sz="2000" b="1" dirty="0"/>
              <a:t> Janvier 2022.</a:t>
            </a:r>
          </a:p>
          <a:p>
            <a:pPr marL="342900" indent="-342900"/>
            <a:endParaRPr lang="fr-FR" sz="2000" b="1" dirty="0"/>
          </a:p>
          <a:p>
            <a:pPr marL="342900" indent="-342900"/>
            <a:endParaRPr lang="fr-FR" sz="2000" b="1" dirty="0"/>
          </a:p>
          <a:p>
            <a:pPr marL="342900" indent="-342900"/>
            <a:r>
              <a:rPr lang="fr-FR" sz="2000" b="1" dirty="0"/>
              <a:t>Du côté Protestant, Karl Barth, un théologien suisse (1886-1968), devient la figure de proue </a:t>
            </a:r>
            <a:r>
              <a:rPr lang="fr-FR" sz="2000" b="1" dirty="0">
                <a:highlight>
                  <a:srgbClr val="FFFF00"/>
                </a:highlight>
              </a:rPr>
              <a:t>contre un</a:t>
            </a:r>
          </a:p>
          <a:p>
            <a:pPr marL="342900" indent="-342900"/>
            <a:r>
              <a:rPr lang="fr-FR" sz="2000" b="1" dirty="0"/>
              <a:t>  </a:t>
            </a:r>
            <a:r>
              <a:rPr lang="fr-FR" sz="2000" b="1" dirty="0">
                <a:highlight>
                  <a:srgbClr val="FFFF00"/>
                </a:highlight>
              </a:rPr>
              <a:t>anthropocentrisme du 19</a:t>
            </a:r>
            <a:r>
              <a:rPr lang="fr-FR" sz="2000" b="1" baseline="30000" dirty="0">
                <a:highlight>
                  <a:srgbClr val="FFFF00"/>
                </a:highlight>
              </a:rPr>
              <a:t>ème</a:t>
            </a:r>
            <a:r>
              <a:rPr lang="fr-FR" sz="2000" b="1" dirty="0">
                <a:highlight>
                  <a:srgbClr val="FFFF00"/>
                </a:highlight>
              </a:rPr>
              <a:t> siècle </a:t>
            </a:r>
            <a:r>
              <a:rPr lang="fr-FR" sz="2000" b="1" dirty="0"/>
              <a:t>d’une théologie protestante dite libérale/innovatrice/créative.  </a:t>
            </a:r>
          </a:p>
          <a:p>
            <a:pPr marL="342900" indent="-342900"/>
            <a:r>
              <a:rPr lang="fr-FR" sz="2000" b="1" dirty="0"/>
              <a:t>Pour ce faire, il s’appuie sur le concept de la « totale altérité de Dieu »,</a:t>
            </a:r>
          </a:p>
          <a:p>
            <a:pPr marL="342900" indent="-342900"/>
            <a:r>
              <a:rPr lang="fr-FR" sz="2000" b="1" dirty="0"/>
              <a:t>  « le Dieu tout autre ». Cela implique que Dieu peut seulement être</a:t>
            </a:r>
          </a:p>
          <a:p>
            <a:pPr marL="342900" indent="-342900"/>
            <a:r>
              <a:rPr lang="fr-FR" sz="2000" b="1" dirty="0"/>
              <a:t> connu par une révélation « d’en haut » et il rejette une vision plus </a:t>
            </a:r>
          </a:p>
          <a:p>
            <a:pPr marL="342900" indent="-342900"/>
            <a:r>
              <a:rPr lang="fr-FR" sz="2000" b="1" dirty="0"/>
              <a:t>holistique, globale et intégrante de Dieu qui reconnaît un Esprit de Dieu </a:t>
            </a:r>
          </a:p>
          <a:p>
            <a:pPr marL="342900" indent="-342900"/>
            <a:r>
              <a:rPr lang="fr-FR" sz="2000" b="1" dirty="0"/>
              <a:t>  et une conscience religieuse qui habite toute l’humanité.  Du coup, les </a:t>
            </a:r>
          </a:p>
          <a:p>
            <a:pPr marL="342900" indent="-342900"/>
            <a:r>
              <a:rPr lang="fr-FR" sz="2000" b="1" dirty="0"/>
              <a:t>lois de Dieu et les structures de la vie humaine et de l’histoire </a:t>
            </a:r>
          </a:p>
          <a:p>
            <a:pPr marL="342900" indent="-342900"/>
            <a:r>
              <a:rPr lang="fr-FR" sz="2000" b="1" dirty="0"/>
              <a:t>                 apparaissent aussi déconnectés les unes des autres.</a:t>
            </a:r>
          </a:p>
          <a:p>
            <a:pPr marL="342900" indent="-342900"/>
            <a:endParaRPr lang="fr-FR" sz="2000" b="1" dirty="0"/>
          </a:p>
          <a:p>
            <a:pPr marL="342900" indent="-342900"/>
            <a:r>
              <a:rPr lang="fr-FR" sz="2000" b="1" dirty="0"/>
              <a:t> </a:t>
            </a:r>
          </a:p>
          <a:p>
            <a:pPr marL="342900" indent="-342900"/>
            <a:endParaRPr lang="en-US" sz="2000" b="1" dirty="0"/>
          </a:p>
          <a:p>
            <a:pPr marL="342900" indent="-342900"/>
            <a:endParaRPr lang="en-US" sz="2000" b="1" dirty="0"/>
          </a:p>
          <a:p>
            <a:pPr marL="342900" indent="-342900"/>
            <a:r>
              <a:rPr lang="en-US" sz="2000" b="1" dirty="0"/>
              <a:t>   </a:t>
            </a:r>
            <a:endParaRPr lang="fr-FR" b="1" dirty="0">
              <a:solidFill>
                <a:schemeClr val="hlink"/>
              </a:solidFill>
            </a:endParaRPr>
          </a:p>
          <a:p>
            <a:pPr marL="342900" indent="-342900"/>
            <a:r>
              <a:rPr lang="fr-FR" b="1" dirty="0">
                <a:solidFill>
                  <a:schemeClr val="accent2"/>
                </a:solidFill>
              </a:rPr>
              <a:t>     </a:t>
            </a:r>
          </a:p>
        </p:txBody>
      </p:sp>
      <p:pic>
        <p:nvPicPr>
          <p:cNvPr id="1026" name="Picture 2" descr="Karl Barth and Vatican II – The Living Church">
            <a:extLst>
              <a:ext uri="{FF2B5EF4-FFF2-40B4-BE49-F238E27FC236}">
                <a16:creationId xmlns:a16="http://schemas.microsoft.com/office/drawing/2014/main" id="{E0CCFF1F-88B4-473B-8E92-BFFC7AF5A8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27" y="3710661"/>
            <a:ext cx="3971925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3778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0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0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0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30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07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07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07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07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07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07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07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07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07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07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07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07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07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07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07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07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07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07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07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07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07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07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07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07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07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074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074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074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3">
            <a:extLst>
              <a:ext uri="{FF2B5EF4-FFF2-40B4-BE49-F238E27FC236}">
                <a16:creationId xmlns:a16="http://schemas.microsoft.com/office/drawing/2014/main" id="{C0BA21D3-4CEB-4980-B878-C1BB7A9A53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12192000" cy="7048083"/>
          </a:xfrm>
          <a:prstGeom prst="rect">
            <a:avLst/>
          </a:prstGeom>
          <a:gradFill rotWithShape="1">
            <a:gsLst>
              <a:gs pos="0">
                <a:srgbClr val="FFFFCC"/>
              </a:gs>
              <a:gs pos="100000">
                <a:srgbClr val="FFFF99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fr-FR" altLang="en-US" b="1" dirty="0">
              <a:solidFill>
                <a:schemeClr val="accent2"/>
              </a:solidFill>
            </a:endParaRPr>
          </a:p>
          <a:p>
            <a:pPr marL="342900" indent="-342900"/>
            <a:r>
              <a:rPr lang="fr-FR" altLang="en-US" b="1" dirty="0">
                <a:solidFill>
                  <a:srgbClr val="002060"/>
                </a:solidFill>
              </a:rPr>
              <a:t>   </a:t>
            </a:r>
            <a:r>
              <a:rPr lang="fr-FR" sz="2000" b="1" dirty="0">
                <a:latin typeface="+mn-lt"/>
              </a:rPr>
              <a:t>Pour lui, la relation entre Dieu et l’humanité est une relation « Je-Tu ». Il </a:t>
            </a:r>
            <a:r>
              <a:rPr lang="fr-FR" sz="2000" b="1" dirty="0" err="1">
                <a:latin typeface="+mn-lt"/>
              </a:rPr>
              <a:t>adope</a:t>
            </a:r>
            <a:r>
              <a:rPr lang="fr-FR" sz="2000" b="1" dirty="0">
                <a:latin typeface="+mn-lt"/>
              </a:rPr>
              <a:t> ce concept de pensée de </a:t>
            </a:r>
          </a:p>
          <a:p>
            <a:pPr marL="342900" indent="-342900"/>
            <a:r>
              <a:rPr lang="en-US" sz="2000" b="1" dirty="0">
                <a:latin typeface="+mn-lt"/>
              </a:rPr>
              <a:t>    Martin Buber, un philosophe </a:t>
            </a:r>
            <a:r>
              <a:rPr lang="en-US" sz="2000" b="1" dirty="0" err="1">
                <a:latin typeface="+mn-lt"/>
              </a:rPr>
              <a:t>allemand</a:t>
            </a:r>
            <a:r>
              <a:rPr lang="en-US" sz="2000" b="1" dirty="0">
                <a:latin typeface="+mn-lt"/>
              </a:rPr>
              <a:t> et </a:t>
            </a:r>
            <a:r>
              <a:rPr lang="en-US" sz="2000" b="1" dirty="0" err="1">
                <a:latin typeface="+mn-lt"/>
              </a:rPr>
              <a:t>juif</a:t>
            </a:r>
            <a:r>
              <a:rPr lang="en-US" sz="2000" b="1" dirty="0">
                <a:latin typeface="+mn-lt"/>
              </a:rPr>
              <a:t> (ne </a:t>
            </a:r>
            <a:r>
              <a:rPr lang="en-US" sz="2000" b="1" dirty="0" err="1">
                <a:latin typeface="+mn-lt"/>
              </a:rPr>
              <a:t>pourrait</a:t>
            </a:r>
            <a:r>
              <a:rPr lang="en-US" sz="2000" b="1" dirty="0">
                <a:latin typeface="+mn-lt"/>
              </a:rPr>
              <a:t>-on pas </a:t>
            </a:r>
            <a:r>
              <a:rPr lang="en-US" sz="2000" b="1" dirty="0" err="1">
                <a:latin typeface="+mn-lt"/>
              </a:rPr>
              <a:t>recourir</a:t>
            </a:r>
            <a:r>
              <a:rPr lang="en-US" sz="2000" b="1" dirty="0">
                <a:latin typeface="+mn-lt"/>
              </a:rPr>
              <a:t> à </a:t>
            </a:r>
            <a:r>
              <a:rPr lang="en-US" sz="2000" b="1" dirty="0" err="1">
                <a:latin typeface="+mn-lt"/>
              </a:rPr>
              <a:t>d’autres</a:t>
            </a:r>
            <a:r>
              <a:rPr lang="en-US" sz="2000" b="1" dirty="0">
                <a:latin typeface="+mn-lt"/>
              </a:rPr>
              <a:t> sources ?) </a:t>
            </a:r>
            <a:r>
              <a:rPr lang="en-US" sz="2000" b="1" dirty="0" err="1">
                <a:latin typeface="+mn-lt"/>
              </a:rPr>
              <a:t>Selon</a:t>
            </a:r>
            <a:r>
              <a:rPr lang="en-US" sz="2000" b="1" dirty="0">
                <a:latin typeface="+mn-lt"/>
              </a:rPr>
              <a:t> </a:t>
            </a:r>
            <a:r>
              <a:rPr lang="en-US" sz="2000" b="1" dirty="0" err="1">
                <a:latin typeface="+mn-lt"/>
              </a:rPr>
              <a:t>lui</a:t>
            </a:r>
            <a:r>
              <a:rPr lang="en-US" sz="2000" b="1" dirty="0">
                <a:latin typeface="+mn-lt"/>
              </a:rPr>
              <a:t>,</a:t>
            </a:r>
          </a:p>
          <a:p>
            <a:pPr marL="342900" indent="-342900"/>
            <a:r>
              <a:rPr lang="en-US" sz="2000" b="1" dirty="0">
                <a:latin typeface="+mn-lt"/>
              </a:rPr>
              <a:t>  </a:t>
            </a:r>
            <a:r>
              <a:rPr lang="en-US" sz="2000" b="1" dirty="0" err="1">
                <a:latin typeface="+mn-lt"/>
              </a:rPr>
              <a:t>être</a:t>
            </a:r>
            <a:r>
              <a:rPr lang="en-US" sz="2000" b="1" dirty="0">
                <a:latin typeface="+mn-lt"/>
              </a:rPr>
              <a:t> </a:t>
            </a:r>
            <a:r>
              <a:rPr lang="en-US" sz="2000" b="1" dirty="0" err="1">
                <a:latin typeface="+mn-lt"/>
              </a:rPr>
              <a:t>crée</a:t>
            </a:r>
            <a:r>
              <a:rPr lang="en-US" sz="2000" b="1" dirty="0">
                <a:latin typeface="+mn-lt"/>
              </a:rPr>
              <a:t> à </a:t>
            </a:r>
            <a:r>
              <a:rPr lang="en-US" sz="2000" b="1" dirty="0" err="1">
                <a:latin typeface="+mn-lt"/>
              </a:rPr>
              <a:t>l’image</a:t>
            </a:r>
            <a:r>
              <a:rPr lang="en-US" sz="2000" b="1" dirty="0">
                <a:latin typeface="+mn-lt"/>
              </a:rPr>
              <a:t> et à la </a:t>
            </a:r>
            <a:r>
              <a:rPr lang="en-US" sz="2000" b="1" dirty="0" err="1">
                <a:latin typeface="+mn-lt"/>
              </a:rPr>
              <a:t>ressemblance</a:t>
            </a:r>
            <a:r>
              <a:rPr lang="en-US" sz="2000" b="1" dirty="0">
                <a:latin typeface="+mn-lt"/>
              </a:rPr>
              <a:t> de Dieu (Gen 1, 26-27) </a:t>
            </a:r>
            <a:r>
              <a:rPr lang="en-US" sz="2000" b="1" dirty="0" err="1">
                <a:latin typeface="+mn-lt"/>
              </a:rPr>
              <a:t>signifie</a:t>
            </a:r>
            <a:r>
              <a:rPr lang="en-US" sz="2000" b="1" dirty="0">
                <a:latin typeface="+mn-lt"/>
              </a:rPr>
              <a:t> que le Dieu-</a:t>
            </a:r>
            <a:r>
              <a:rPr lang="en-US" sz="2000" b="1" dirty="0" err="1">
                <a:latin typeface="+mn-lt"/>
              </a:rPr>
              <a:t>Créateur</a:t>
            </a:r>
            <a:endParaRPr lang="en-US" sz="2000" b="1" dirty="0">
              <a:latin typeface="+mn-lt"/>
            </a:endParaRPr>
          </a:p>
          <a:p>
            <a:pPr marL="342900" indent="-342900"/>
            <a:r>
              <a:rPr lang="en-US" sz="2000" b="1" dirty="0">
                <a:latin typeface="+mn-lt"/>
              </a:rPr>
              <a:t>  </a:t>
            </a:r>
            <a:r>
              <a:rPr lang="en-US" sz="2000" dirty="0">
                <a:latin typeface="+mn-lt"/>
              </a:rPr>
              <a:t>”</a:t>
            </a:r>
            <a:r>
              <a:rPr lang="fr-FR" sz="2000" dirty="0">
                <a:latin typeface="+mn-lt"/>
              </a:rPr>
              <a:t>exige qu'il [l'être humain] soit véritablement et pleinement l'un ou l'autre, homme ou femme</a:t>
            </a:r>
            <a:r>
              <a:rPr lang="en-US" sz="2000" dirty="0">
                <a:latin typeface="+mn-lt"/>
              </a:rPr>
              <a:t>”, </a:t>
            </a:r>
            <a:r>
              <a:rPr lang="en-US" sz="2000" b="1" dirty="0">
                <a:latin typeface="+mn-lt"/>
              </a:rPr>
              <a:t>dans</a:t>
            </a:r>
            <a:r>
              <a:rPr lang="en-US" sz="2000" dirty="0">
                <a:latin typeface="+mn-lt"/>
              </a:rPr>
              <a:t> </a:t>
            </a:r>
            <a:r>
              <a:rPr lang="en-US" sz="2000" b="1" dirty="0" err="1">
                <a:latin typeface="+mn-lt"/>
              </a:rPr>
              <a:t>une</a:t>
            </a:r>
            <a:endParaRPr lang="en-US" sz="2000" b="1" dirty="0">
              <a:latin typeface="+mn-lt"/>
            </a:endParaRPr>
          </a:p>
          <a:p>
            <a:pPr marL="342900" indent="-342900"/>
            <a:r>
              <a:rPr lang="en-US" sz="2000" b="1" dirty="0">
                <a:latin typeface="+mn-lt"/>
              </a:rPr>
              <a:t>  relation </a:t>
            </a:r>
            <a:r>
              <a:rPr lang="en-US" sz="2000" b="1" dirty="0" err="1">
                <a:latin typeface="+mn-lt"/>
              </a:rPr>
              <a:t>hiérarchique</a:t>
            </a:r>
            <a:r>
              <a:rPr lang="en-US" sz="2000" b="1" dirty="0">
                <a:latin typeface="+mn-lt"/>
              </a:rPr>
              <a:t>. </a:t>
            </a:r>
            <a:r>
              <a:rPr lang="en-US" sz="2000" b="1" dirty="0" err="1">
                <a:latin typeface="+mn-lt"/>
              </a:rPr>
              <a:t>C’est</a:t>
            </a:r>
            <a:r>
              <a:rPr lang="en-US" sz="2000" b="1" dirty="0">
                <a:latin typeface="+mn-lt"/>
              </a:rPr>
              <a:t> </a:t>
            </a:r>
            <a:r>
              <a:rPr lang="en-US" sz="2000" b="1" dirty="0" err="1">
                <a:latin typeface="+mn-lt"/>
              </a:rPr>
              <a:t>pourquoi</a:t>
            </a:r>
            <a:r>
              <a:rPr lang="en-US" sz="2000" b="1" dirty="0">
                <a:latin typeface="+mn-lt"/>
              </a:rPr>
              <a:t>  pour Barth le </a:t>
            </a:r>
            <a:r>
              <a:rPr lang="en-US" sz="2000" b="1" dirty="0" err="1">
                <a:latin typeface="+mn-lt"/>
              </a:rPr>
              <a:t>gouvernement</a:t>
            </a:r>
            <a:r>
              <a:rPr lang="en-US" sz="2000" b="1" dirty="0">
                <a:latin typeface="+mn-lt"/>
              </a:rPr>
              <a:t> des hommes </a:t>
            </a:r>
            <a:r>
              <a:rPr lang="en-US" sz="2000" b="1" dirty="0">
                <a:highlight>
                  <a:srgbClr val="FFFF00"/>
                </a:highlight>
                <a:latin typeface="+mn-lt"/>
              </a:rPr>
              <a:t>SUR les femmes </a:t>
            </a:r>
            <a:r>
              <a:rPr lang="en-US" sz="2000" b="1" dirty="0" err="1">
                <a:latin typeface="+mn-lt"/>
              </a:rPr>
              <a:t>est</a:t>
            </a:r>
            <a:r>
              <a:rPr lang="en-US" sz="2000" b="1" dirty="0">
                <a:latin typeface="+mn-lt"/>
              </a:rPr>
              <a:t> </a:t>
            </a:r>
            <a:r>
              <a:rPr lang="en-US" sz="2000" b="1" dirty="0" err="1">
                <a:latin typeface="+mn-lt"/>
              </a:rPr>
              <a:t>une</a:t>
            </a:r>
            <a:r>
              <a:rPr lang="en-US" sz="2000" b="1" dirty="0">
                <a:latin typeface="+mn-lt"/>
              </a:rPr>
              <a:t> </a:t>
            </a:r>
          </a:p>
          <a:p>
            <a:pPr marL="342900" indent="-342900"/>
            <a:r>
              <a:rPr lang="en-US" sz="2000" b="1" dirty="0">
                <a:latin typeface="+mn-lt"/>
              </a:rPr>
              <a:t>                                                      </a:t>
            </a:r>
            <a:r>
              <a:rPr lang="en-US" sz="2000" b="1" dirty="0" err="1">
                <a:highlight>
                  <a:srgbClr val="FFFF00"/>
                </a:highlight>
                <a:latin typeface="+mn-lt"/>
              </a:rPr>
              <a:t>volonté</a:t>
            </a:r>
            <a:r>
              <a:rPr lang="en-US" sz="2000" b="1" dirty="0">
                <a:highlight>
                  <a:srgbClr val="FFFF00"/>
                </a:highlight>
                <a:latin typeface="+mn-lt"/>
              </a:rPr>
              <a:t> divine </a:t>
            </a:r>
            <a:r>
              <a:rPr lang="en-US" sz="2000" b="1" dirty="0">
                <a:latin typeface="+mn-lt"/>
              </a:rPr>
              <a:t>que </a:t>
            </a:r>
            <a:r>
              <a:rPr lang="en-US" sz="2000" b="1" dirty="0" err="1">
                <a:latin typeface="+mn-lt"/>
              </a:rPr>
              <a:t>l’on</a:t>
            </a:r>
            <a:r>
              <a:rPr lang="en-US" sz="2000" b="1" dirty="0">
                <a:latin typeface="+mn-lt"/>
              </a:rPr>
              <a:t> doit accepter. </a:t>
            </a:r>
          </a:p>
          <a:p>
            <a:pPr marL="342900" indent="-342900"/>
            <a:endParaRPr lang="en-US" sz="2000" b="1" dirty="0">
              <a:latin typeface="+mn-lt"/>
            </a:endParaRPr>
          </a:p>
          <a:p>
            <a:pPr marL="342900" indent="-342900"/>
            <a:r>
              <a:rPr lang="en-US" sz="2000" b="1" dirty="0">
                <a:latin typeface="+mn-lt"/>
              </a:rPr>
              <a:t>   Dans </a:t>
            </a:r>
            <a:r>
              <a:rPr lang="en-US" sz="2000" b="1" dirty="0" err="1">
                <a:latin typeface="+mn-lt"/>
              </a:rPr>
              <a:t>ce</a:t>
            </a:r>
            <a:r>
              <a:rPr lang="en-US" sz="2000" b="1" dirty="0">
                <a:latin typeface="+mn-lt"/>
              </a:rPr>
              <a:t> </a:t>
            </a:r>
            <a:r>
              <a:rPr lang="en-US" sz="2000" b="1" dirty="0" err="1">
                <a:latin typeface="+mn-lt"/>
              </a:rPr>
              <a:t>cas</a:t>
            </a:r>
            <a:r>
              <a:rPr lang="en-US" sz="2000" b="1" dirty="0">
                <a:latin typeface="+mn-lt"/>
              </a:rPr>
              <a:t> la “</a:t>
            </a:r>
            <a:r>
              <a:rPr lang="en-US" sz="2000" b="1" dirty="0" err="1">
                <a:latin typeface="+mn-lt"/>
              </a:rPr>
              <a:t>foi</a:t>
            </a:r>
            <a:r>
              <a:rPr lang="en-US" sz="2000" b="1" dirty="0">
                <a:latin typeface="+mn-lt"/>
              </a:rPr>
              <a:t>” </a:t>
            </a:r>
            <a:r>
              <a:rPr lang="en-US" sz="2000" b="1" dirty="0" err="1">
                <a:latin typeface="+mn-lt"/>
              </a:rPr>
              <a:t>est</a:t>
            </a:r>
            <a:r>
              <a:rPr lang="en-US" sz="2000" b="1" dirty="0">
                <a:latin typeface="+mn-lt"/>
              </a:rPr>
              <a:t> </a:t>
            </a:r>
            <a:r>
              <a:rPr lang="en-US" sz="2000" b="1" dirty="0" err="1">
                <a:latin typeface="+mn-lt"/>
              </a:rPr>
              <a:t>d’adhérer</a:t>
            </a:r>
            <a:r>
              <a:rPr lang="en-US" sz="2000" b="1" dirty="0">
                <a:latin typeface="+mn-lt"/>
              </a:rPr>
              <a:t> </a:t>
            </a:r>
            <a:r>
              <a:rPr lang="en-US" sz="2000" b="1" dirty="0" err="1">
                <a:latin typeface="+mn-lt"/>
              </a:rPr>
              <a:t>intellectuellement</a:t>
            </a:r>
            <a:r>
              <a:rPr lang="en-US" sz="2000" b="1" dirty="0">
                <a:latin typeface="+mn-lt"/>
              </a:rPr>
              <a:t> à </a:t>
            </a:r>
            <a:r>
              <a:rPr lang="en-US" sz="2000" b="1" dirty="0" err="1">
                <a:latin typeface="+mn-lt"/>
              </a:rPr>
              <a:t>une</a:t>
            </a:r>
            <a:r>
              <a:rPr lang="en-US" sz="2000" b="1" dirty="0">
                <a:latin typeface="+mn-lt"/>
              </a:rPr>
              <a:t> doctrine et la </a:t>
            </a:r>
            <a:r>
              <a:rPr lang="en-US" sz="2000" b="1" dirty="0" err="1">
                <a:latin typeface="+mn-lt"/>
              </a:rPr>
              <a:t>mettre</a:t>
            </a:r>
            <a:r>
              <a:rPr lang="en-US" sz="2000" b="1" dirty="0">
                <a:latin typeface="+mn-lt"/>
              </a:rPr>
              <a:t> </a:t>
            </a:r>
            <a:r>
              <a:rPr lang="en-US" sz="2000" b="1" dirty="0" err="1">
                <a:latin typeface="+mn-lt"/>
              </a:rPr>
              <a:t>en</a:t>
            </a:r>
            <a:r>
              <a:rPr lang="en-US" sz="2000" b="1" dirty="0">
                <a:latin typeface="+mn-lt"/>
              </a:rPr>
              <a:t> pratique, ne jamais la </a:t>
            </a:r>
          </a:p>
          <a:p>
            <a:pPr marL="342900" indent="-342900"/>
            <a:r>
              <a:rPr lang="en-US" sz="2000" b="1" dirty="0">
                <a:latin typeface="+mn-lt"/>
              </a:rPr>
              <a:t>   </a:t>
            </a:r>
            <a:r>
              <a:rPr lang="en-US" sz="2000" b="1" dirty="0" err="1">
                <a:latin typeface="+mn-lt"/>
              </a:rPr>
              <a:t>critiquer</a:t>
            </a:r>
            <a:r>
              <a:rPr lang="en-US" sz="2000" b="1" dirty="0">
                <a:latin typeface="+mn-lt"/>
              </a:rPr>
              <a:t> </a:t>
            </a:r>
            <a:r>
              <a:rPr lang="en-US" sz="2000" b="1" dirty="0" err="1">
                <a:latin typeface="+mn-lt"/>
              </a:rPr>
              <a:t>ou</a:t>
            </a:r>
            <a:r>
              <a:rPr lang="en-US" sz="2000" b="1" dirty="0">
                <a:latin typeface="+mn-lt"/>
              </a:rPr>
              <a:t> la </a:t>
            </a:r>
            <a:r>
              <a:rPr lang="en-US" sz="2000" b="1" dirty="0" err="1">
                <a:latin typeface="+mn-lt"/>
              </a:rPr>
              <a:t>mettre</a:t>
            </a:r>
            <a:r>
              <a:rPr lang="en-US" sz="2000" b="1" dirty="0">
                <a:latin typeface="+mn-lt"/>
              </a:rPr>
              <a:t> </a:t>
            </a:r>
            <a:r>
              <a:rPr lang="en-US" sz="2000" b="1" dirty="0" err="1">
                <a:latin typeface="+mn-lt"/>
              </a:rPr>
              <a:t>en</a:t>
            </a:r>
            <a:r>
              <a:rPr lang="en-US" sz="2000" b="1" dirty="0">
                <a:latin typeface="+mn-lt"/>
              </a:rPr>
              <a:t> question. Comme </a:t>
            </a:r>
            <a:r>
              <a:rPr lang="en-US" sz="2000" b="1" dirty="0" err="1">
                <a:latin typeface="+mn-lt"/>
              </a:rPr>
              <a:t>elle</a:t>
            </a:r>
            <a:r>
              <a:rPr lang="en-US" sz="2000" b="1" dirty="0">
                <a:latin typeface="+mn-lt"/>
              </a:rPr>
              <a:t> </a:t>
            </a:r>
            <a:r>
              <a:rPr lang="en-US" sz="2000" b="1" dirty="0" err="1">
                <a:latin typeface="+mn-lt"/>
              </a:rPr>
              <a:t>vient</a:t>
            </a:r>
            <a:r>
              <a:rPr lang="en-US" sz="2000" b="1" dirty="0">
                <a:latin typeface="+mn-lt"/>
              </a:rPr>
              <a:t> de “Dieu”, </a:t>
            </a:r>
            <a:r>
              <a:rPr lang="en-US" sz="2000" b="1" dirty="0" err="1">
                <a:latin typeface="+mn-lt"/>
              </a:rPr>
              <a:t>cette</a:t>
            </a:r>
            <a:r>
              <a:rPr lang="en-US" sz="2000" b="1" dirty="0">
                <a:latin typeface="+mn-lt"/>
              </a:rPr>
              <a:t> doctrine </a:t>
            </a:r>
            <a:r>
              <a:rPr lang="en-US" sz="2000" b="1" dirty="0" err="1">
                <a:latin typeface="+mn-lt"/>
              </a:rPr>
              <a:t>est</a:t>
            </a:r>
            <a:r>
              <a:rPr lang="en-US" sz="2000" b="1" dirty="0">
                <a:latin typeface="+mn-lt"/>
              </a:rPr>
              <a:t> </a:t>
            </a:r>
            <a:r>
              <a:rPr lang="en-US" sz="2000" b="1" dirty="0" err="1">
                <a:latin typeface="+mn-lt"/>
              </a:rPr>
              <a:t>immuable</a:t>
            </a:r>
            <a:r>
              <a:rPr lang="en-US" sz="2000" b="1" dirty="0">
                <a:latin typeface="+mn-lt"/>
              </a:rPr>
              <a:t>, </a:t>
            </a:r>
            <a:r>
              <a:rPr lang="en-US" sz="2000" b="1" dirty="0" err="1">
                <a:latin typeface="+mn-lt"/>
              </a:rPr>
              <a:t>éternelle</a:t>
            </a:r>
            <a:r>
              <a:rPr lang="en-US" sz="2000" b="1" dirty="0">
                <a:latin typeface="+mn-lt"/>
              </a:rPr>
              <a:t>, </a:t>
            </a:r>
            <a:r>
              <a:rPr lang="en-US" sz="2000" b="1" dirty="0" err="1">
                <a:latin typeface="+mn-lt"/>
              </a:rPr>
              <a:t>inchangeable</a:t>
            </a:r>
            <a:r>
              <a:rPr lang="en-US" sz="2000" b="1" dirty="0">
                <a:latin typeface="+mn-lt"/>
              </a:rPr>
              <a:t>. Ce type de “</a:t>
            </a:r>
            <a:r>
              <a:rPr lang="en-US" sz="2000" b="1" dirty="0" err="1">
                <a:latin typeface="+mn-lt"/>
              </a:rPr>
              <a:t>foi</a:t>
            </a:r>
            <a:r>
              <a:rPr lang="en-US" sz="2000" b="1" dirty="0">
                <a:latin typeface="+mn-lt"/>
              </a:rPr>
              <a:t>” </a:t>
            </a:r>
            <a:r>
              <a:rPr lang="en-US" sz="2000" b="1" dirty="0" err="1">
                <a:highlight>
                  <a:srgbClr val="FFFF00"/>
                </a:highlight>
                <a:latin typeface="+mn-lt"/>
              </a:rPr>
              <a:t>n’est</a:t>
            </a:r>
            <a:r>
              <a:rPr lang="en-US" sz="2000" b="1" dirty="0">
                <a:highlight>
                  <a:srgbClr val="FFFF00"/>
                </a:highlight>
                <a:latin typeface="+mn-lt"/>
              </a:rPr>
              <a:t> pas </a:t>
            </a:r>
            <a:r>
              <a:rPr lang="en-US" sz="2000" b="1" dirty="0" err="1">
                <a:highlight>
                  <a:srgbClr val="FFFF00"/>
                </a:highlight>
                <a:latin typeface="+mn-lt"/>
              </a:rPr>
              <a:t>perçue</a:t>
            </a:r>
            <a:r>
              <a:rPr lang="en-US" sz="2000" b="1" dirty="0">
                <a:highlight>
                  <a:srgbClr val="FFFF00"/>
                </a:highlight>
                <a:latin typeface="+mn-lt"/>
              </a:rPr>
              <a:t> </a:t>
            </a:r>
            <a:r>
              <a:rPr lang="en-US" sz="2000" b="1" dirty="0" err="1">
                <a:highlight>
                  <a:srgbClr val="FFFF00"/>
                </a:highlight>
                <a:latin typeface="+mn-lt"/>
              </a:rPr>
              <a:t>comme</a:t>
            </a:r>
            <a:r>
              <a:rPr lang="en-US" sz="2000" b="1" dirty="0">
                <a:highlight>
                  <a:srgbClr val="FFFF00"/>
                </a:highlight>
                <a:latin typeface="+mn-lt"/>
              </a:rPr>
              <a:t> </a:t>
            </a:r>
            <a:r>
              <a:rPr lang="en-US" sz="2000" b="1" dirty="0" err="1">
                <a:latin typeface="+mn-lt"/>
              </a:rPr>
              <a:t>une</a:t>
            </a:r>
            <a:r>
              <a:rPr lang="en-US" sz="2000" b="1" dirty="0">
                <a:latin typeface="+mn-lt"/>
              </a:rPr>
              <a:t> </a:t>
            </a:r>
            <a:r>
              <a:rPr lang="en-US" sz="2000" b="1" dirty="0" err="1">
                <a:highlight>
                  <a:srgbClr val="FFFF00"/>
                </a:highlight>
                <a:latin typeface="+mn-lt"/>
              </a:rPr>
              <a:t>realité</a:t>
            </a:r>
            <a:r>
              <a:rPr lang="en-US" sz="2000" b="1" dirty="0">
                <a:highlight>
                  <a:srgbClr val="FFFF00"/>
                </a:highlight>
                <a:latin typeface="+mn-lt"/>
              </a:rPr>
              <a:t> humaine</a:t>
            </a:r>
            <a:r>
              <a:rPr lang="en-US" sz="2000" b="1" dirty="0">
                <a:latin typeface="+mn-lt"/>
              </a:rPr>
              <a:t> qui se </a:t>
            </a:r>
            <a:r>
              <a:rPr lang="en-US" sz="2000" b="1" dirty="0" err="1">
                <a:highlight>
                  <a:srgbClr val="FFFF00"/>
                </a:highlight>
                <a:latin typeface="+mn-lt"/>
              </a:rPr>
              <a:t>développerait</a:t>
            </a:r>
            <a:r>
              <a:rPr lang="en-US" sz="2000" b="1" dirty="0">
                <a:latin typeface="+mn-lt"/>
              </a:rPr>
              <a:t>  </a:t>
            </a:r>
          </a:p>
          <a:p>
            <a:pPr marL="342900" indent="-342900"/>
            <a:r>
              <a:rPr lang="en-US" sz="2000" b="1" dirty="0">
                <a:latin typeface="+mn-lt"/>
              </a:rPr>
              <a:t>                                 </a:t>
            </a:r>
            <a:r>
              <a:rPr lang="en-US" sz="2000" b="1" dirty="0" err="1">
                <a:highlight>
                  <a:srgbClr val="FFFF00"/>
                </a:highlight>
                <a:latin typeface="+mn-lt"/>
              </a:rPr>
              <a:t>progressivement</a:t>
            </a:r>
            <a:r>
              <a:rPr lang="en-US" sz="2000" b="1" dirty="0">
                <a:highlight>
                  <a:srgbClr val="FFFF00"/>
                </a:highlight>
                <a:latin typeface="+mn-lt"/>
              </a:rPr>
              <a:t> dans la vie </a:t>
            </a:r>
            <a:r>
              <a:rPr lang="en-US" sz="2000" b="1" dirty="0">
                <a:latin typeface="+mn-lt"/>
              </a:rPr>
              <a:t>de chacun/</a:t>
            </a:r>
            <a:r>
              <a:rPr lang="en-US" sz="2000" b="1" dirty="0" err="1">
                <a:latin typeface="+mn-lt"/>
              </a:rPr>
              <a:t>chacune</a:t>
            </a:r>
            <a:r>
              <a:rPr lang="en-US" sz="2000" b="1" dirty="0">
                <a:latin typeface="+mn-lt"/>
              </a:rPr>
              <a:t>. </a:t>
            </a:r>
          </a:p>
          <a:p>
            <a:pPr marL="342900" indent="-342900"/>
            <a:endParaRPr lang="en-US" sz="2000" b="1" dirty="0">
              <a:latin typeface="+mn-lt"/>
            </a:endParaRPr>
          </a:p>
          <a:p>
            <a:pPr marL="342900" indent="-342900"/>
            <a:r>
              <a:rPr lang="en-US" sz="2000" b="1" dirty="0">
                <a:latin typeface="+mn-lt"/>
              </a:rPr>
              <a:t>  Mais </a:t>
            </a:r>
            <a:r>
              <a:rPr lang="en-US" sz="2000" b="1" dirty="0" err="1">
                <a:latin typeface="+mn-lt"/>
              </a:rPr>
              <a:t>lorsque</a:t>
            </a:r>
            <a:r>
              <a:rPr lang="en-US" sz="2000" b="1" dirty="0">
                <a:latin typeface="+mn-lt"/>
              </a:rPr>
              <a:t> la </a:t>
            </a:r>
            <a:r>
              <a:rPr lang="en-US" sz="2000" b="1" dirty="0" err="1">
                <a:latin typeface="+mn-lt"/>
              </a:rPr>
              <a:t>foi</a:t>
            </a:r>
            <a:r>
              <a:rPr lang="en-US" sz="2000" b="1" dirty="0">
                <a:latin typeface="+mn-lt"/>
              </a:rPr>
              <a:t> </a:t>
            </a:r>
            <a:r>
              <a:rPr lang="en-US" sz="2000" b="1" dirty="0" err="1">
                <a:latin typeface="+mn-lt"/>
              </a:rPr>
              <a:t>est</a:t>
            </a:r>
            <a:r>
              <a:rPr lang="en-US" sz="2000" b="1" dirty="0">
                <a:latin typeface="+mn-lt"/>
              </a:rPr>
              <a:t> </a:t>
            </a:r>
            <a:r>
              <a:rPr lang="en-US" sz="2000" b="1" dirty="0" err="1">
                <a:latin typeface="+mn-lt"/>
              </a:rPr>
              <a:t>perçue</a:t>
            </a:r>
            <a:r>
              <a:rPr lang="en-US" sz="2000" b="1" dirty="0">
                <a:latin typeface="+mn-lt"/>
              </a:rPr>
              <a:t> </a:t>
            </a:r>
            <a:r>
              <a:rPr lang="en-US" sz="2000" b="1" dirty="0" err="1">
                <a:highlight>
                  <a:srgbClr val="FFFF00"/>
                </a:highlight>
                <a:latin typeface="+mn-lt"/>
              </a:rPr>
              <a:t>comme</a:t>
            </a:r>
            <a:r>
              <a:rPr lang="en-US" sz="2000" b="1" dirty="0">
                <a:highlight>
                  <a:srgbClr val="FFFF00"/>
                </a:highlight>
                <a:latin typeface="+mn-lt"/>
              </a:rPr>
              <a:t> </a:t>
            </a:r>
            <a:r>
              <a:rPr lang="en-US" sz="2000" b="1" dirty="0" err="1">
                <a:highlight>
                  <a:srgbClr val="FFFF00"/>
                </a:highlight>
                <a:latin typeface="+mn-lt"/>
              </a:rPr>
              <a:t>une</a:t>
            </a:r>
            <a:r>
              <a:rPr lang="en-US" sz="2000" b="1" dirty="0">
                <a:highlight>
                  <a:srgbClr val="FFFF00"/>
                </a:highlight>
                <a:latin typeface="+mn-lt"/>
              </a:rPr>
              <a:t> </a:t>
            </a:r>
            <a:r>
              <a:rPr lang="en-US" sz="2000" b="1" dirty="0" err="1">
                <a:highlight>
                  <a:srgbClr val="FFFF00"/>
                </a:highlight>
                <a:latin typeface="+mn-lt"/>
              </a:rPr>
              <a:t>réalité</a:t>
            </a:r>
            <a:r>
              <a:rPr lang="en-US" sz="2000" b="1" dirty="0">
                <a:highlight>
                  <a:srgbClr val="FFFF00"/>
                </a:highlight>
                <a:latin typeface="+mn-lt"/>
              </a:rPr>
              <a:t> humaine</a:t>
            </a:r>
            <a:r>
              <a:rPr lang="en-US" sz="2000" b="1" dirty="0">
                <a:latin typeface="+mn-lt"/>
              </a:rPr>
              <a:t>, </a:t>
            </a:r>
            <a:r>
              <a:rPr lang="en-US" sz="2000" b="1" dirty="0" err="1">
                <a:latin typeface="+mn-lt"/>
              </a:rPr>
              <a:t>elle</a:t>
            </a:r>
            <a:r>
              <a:rPr lang="en-US" sz="2000" b="1" dirty="0">
                <a:latin typeface="+mn-lt"/>
              </a:rPr>
              <a:t> se </a:t>
            </a:r>
            <a:r>
              <a:rPr lang="en-US" sz="2000" b="1" dirty="0" err="1">
                <a:latin typeface="+mn-lt"/>
              </a:rPr>
              <a:t>développe</a:t>
            </a:r>
            <a:r>
              <a:rPr lang="en-US" sz="2000" b="1" dirty="0">
                <a:latin typeface="+mn-lt"/>
              </a:rPr>
              <a:t> au contact de </a:t>
            </a:r>
            <a:r>
              <a:rPr lang="en-US" sz="2000" b="1" dirty="0" err="1">
                <a:latin typeface="+mn-lt"/>
              </a:rPr>
              <a:t>chrétiens</a:t>
            </a:r>
            <a:r>
              <a:rPr lang="en-US" sz="2000" b="1" dirty="0">
                <a:latin typeface="+mn-lt"/>
              </a:rPr>
              <a:t>, de</a:t>
            </a:r>
          </a:p>
          <a:p>
            <a:pPr marL="342900" indent="-342900"/>
            <a:r>
              <a:rPr lang="en-US" sz="2000" b="1" dirty="0">
                <a:latin typeface="+mn-lt"/>
              </a:rPr>
              <a:t>  </a:t>
            </a:r>
            <a:r>
              <a:rPr lang="en-US" sz="2000" b="1" dirty="0" err="1">
                <a:latin typeface="+mn-lt"/>
              </a:rPr>
              <a:t>communautés</a:t>
            </a:r>
            <a:r>
              <a:rPr lang="en-US" sz="2000" b="1" dirty="0">
                <a:latin typeface="+mn-lt"/>
              </a:rPr>
              <a:t> </a:t>
            </a:r>
            <a:r>
              <a:rPr lang="en-US" sz="2000" b="1" dirty="0" err="1">
                <a:latin typeface="+mn-lt"/>
              </a:rPr>
              <a:t>chrétiennes</a:t>
            </a:r>
            <a:r>
              <a:rPr lang="en-US" sz="2000" b="1" dirty="0">
                <a:latin typeface="+mn-lt"/>
              </a:rPr>
              <a:t>, et du monde. Comment?  Cela se </a:t>
            </a:r>
            <a:r>
              <a:rPr lang="en-US" sz="2000" b="1" dirty="0" err="1">
                <a:latin typeface="+mn-lt"/>
              </a:rPr>
              <a:t>produit</a:t>
            </a:r>
            <a:r>
              <a:rPr lang="en-US" sz="2000" b="1" dirty="0">
                <a:latin typeface="+mn-lt"/>
              </a:rPr>
              <a:t> </a:t>
            </a:r>
            <a:r>
              <a:rPr lang="en-US" sz="2000" b="1" dirty="0" err="1">
                <a:latin typeface="+mn-lt"/>
              </a:rPr>
              <a:t>quand</a:t>
            </a:r>
            <a:r>
              <a:rPr lang="en-US" sz="2000" b="1" dirty="0">
                <a:latin typeface="+mn-lt"/>
              </a:rPr>
              <a:t> des </a:t>
            </a:r>
            <a:r>
              <a:rPr lang="en-US" sz="2000" b="1" dirty="0" err="1">
                <a:latin typeface="+mn-lt"/>
              </a:rPr>
              <a:t>chrétiens</a:t>
            </a:r>
            <a:r>
              <a:rPr lang="en-US" sz="2000" b="1" dirty="0">
                <a:latin typeface="+mn-lt"/>
              </a:rPr>
              <a:t> </a:t>
            </a:r>
            <a:r>
              <a:rPr lang="en-US" sz="2000" b="1" dirty="0" err="1">
                <a:latin typeface="+mn-lt"/>
              </a:rPr>
              <a:t>témoignent</a:t>
            </a:r>
            <a:r>
              <a:rPr lang="en-US" sz="2000" b="1" dirty="0">
                <a:latin typeface="+mn-lt"/>
              </a:rPr>
              <a:t> de </a:t>
            </a:r>
          </a:p>
          <a:p>
            <a:pPr marL="342900" indent="-342900"/>
            <a:r>
              <a:rPr lang="en-US" sz="2000" b="1" dirty="0">
                <a:latin typeface="+mn-lt"/>
              </a:rPr>
              <a:t> la manière </a:t>
            </a:r>
            <a:r>
              <a:rPr lang="en-US" sz="2000" b="1" dirty="0" err="1">
                <a:latin typeface="+mn-lt"/>
              </a:rPr>
              <a:t>dont</a:t>
            </a:r>
            <a:r>
              <a:rPr lang="en-US" sz="2000" b="1" dirty="0">
                <a:latin typeface="+mn-lt"/>
              </a:rPr>
              <a:t> </a:t>
            </a:r>
            <a:r>
              <a:rPr lang="en-US" sz="2000" b="1" dirty="0" err="1">
                <a:highlight>
                  <a:srgbClr val="FFFF00"/>
                </a:highlight>
                <a:latin typeface="+mn-lt"/>
              </a:rPr>
              <a:t>ils</a:t>
            </a:r>
            <a:r>
              <a:rPr lang="en-US" sz="2000" b="1" dirty="0">
                <a:highlight>
                  <a:srgbClr val="FFFF00"/>
                </a:highlight>
                <a:latin typeface="+mn-lt"/>
              </a:rPr>
              <a:t> se </a:t>
            </a:r>
            <a:r>
              <a:rPr lang="en-US" sz="2000" b="1" dirty="0" err="1">
                <a:highlight>
                  <a:srgbClr val="FFFF00"/>
                </a:highlight>
                <a:latin typeface="+mn-lt"/>
              </a:rPr>
              <a:t>situent</a:t>
            </a:r>
            <a:r>
              <a:rPr lang="en-US" sz="2000" b="1" dirty="0">
                <a:latin typeface="+mn-lt"/>
              </a:rPr>
              <a:t> </a:t>
            </a:r>
            <a:r>
              <a:rPr lang="en-US" sz="2000" b="1" dirty="0">
                <a:highlight>
                  <a:srgbClr val="FFFF00"/>
                </a:highlight>
                <a:latin typeface="+mn-lt"/>
              </a:rPr>
              <a:t>dans le monde </a:t>
            </a:r>
            <a:r>
              <a:rPr lang="en-US" sz="2000" b="1" dirty="0" err="1">
                <a:highlight>
                  <a:srgbClr val="FFFF00"/>
                </a:highlight>
                <a:latin typeface="+mn-lt"/>
              </a:rPr>
              <a:t>d’aujourd’hui</a:t>
            </a:r>
            <a:r>
              <a:rPr lang="en-US" sz="2000" b="1" dirty="0">
                <a:highlight>
                  <a:srgbClr val="FFFF00"/>
                </a:highlight>
                <a:latin typeface="+mn-lt"/>
              </a:rPr>
              <a:t> </a:t>
            </a:r>
            <a:r>
              <a:rPr lang="en-US" sz="2000" b="1" dirty="0">
                <a:latin typeface="+mn-lt"/>
              </a:rPr>
              <a:t>par rapport à </a:t>
            </a:r>
            <a:r>
              <a:rPr lang="en-US" sz="2000" b="1" dirty="0" err="1">
                <a:latin typeface="+mn-lt"/>
              </a:rPr>
              <a:t>Jésus</a:t>
            </a:r>
            <a:r>
              <a:rPr lang="en-US" sz="2000" b="1" dirty="0">
                <a:latin typeface="+mn-lt"/>
              </a:rPr>
              <a:t> de Nazareth, </a:t>
            </a:r>
            <a:r>
              <a:rPr lang="en-US" sz="2000" b="1" dirty="0" err="1">
                <a:latin typeface="+mn-lt"/>
              </a:rPr>
              <a:t>révélé</a:t>
            </a:r>
            <a:r>
              <a:rPr lang="en-US" sz="2000" b="1" dirty="0">
                <a:latin typeface="+mn-lt"/>
              </a:rPr>
              <a:t> dans les</a:t>
            </a:r>
          </a:p>
          <a:p>
            <a:pPr marL="342900" indent="-342900"/>
            <a:r>
              <a:rPr lang="en-US" sz="2000" b="1" dirty="0">
                <a:latin typeface="+mn-lt"/>
              </a:rPr>
              <a:t>  </a:t>
            </a:r>
            <a:r>
              <a:rPr lang="en-US" sz="2000" b="1" dirty="0" err="1">
                <a:latin typeface="+mn-lt"/>
              </a:rPr>
              <a:t>Ecritures</a:t>
            </a:r>
            <a:r>
              <a:rPr lang="en-US" sz="2000" b="1" dirty="0">
                <a:latin typeface="+mn-lt"/>
              </a:rPr>
              <a:t>, et aux </a:t>
            </a:r>
            <a:r>
              <a:rPr lang="en-US" sz="2000" b="1" dirty="0" err="1">
                <a:latin typeface="+mn-lt"/>
              </a:rPr>
              <a:t>enseignements</a:t>
            </a:r>
            <a:r>
              <a:rPr lang="en-US" sz="2000" b="1" dirty="0">
                <a:latin typeface="+mn-lt"/>
              </a:rPr>
              <a:t> de </a:t>
            </a:r>
            <a:r>
              <a:rPr lang="en-US" sz="2000" b="1" dirty="0" err="1">
                <a:latin typeface="+mn-lt"/>
              </a:rPr>
              <a:t>ceux</a:t>
            </a:r>
            <a:r>
              <a:rPr lang="en-US" sz="2000" b="1" dirty="0">
                <a:latin typeface="+mn-lt"/>
              </a:rPr>
              <a:t> et </a:t>
            </a:r>
            <a:r>
              <a:rPr lang="en-US" sz="2000" b="1" dirty="0" err="1">
                <a:latin typeface="+mn-lt"/>
              </a:rPr>
              <a:t>celles</a:t>
            </a:r>
            <a:r>
              <a:rPr lang="en-US" sz="2000" b="1" dirty="0">
                <a:latin typeface="+mn-lt"/>
              </a:rPr>
              <a:t> qui </a:t>
            </a:r>
            <a:r>
              <a:rPr lang="en-US" sz="2000" b="1" dirty="0" err="1">
                <a:latin typeface="+mn-lt"/>
              </a:rPr>
              <a:t>ont</a:t>
            </a:r>
            <a:r>
              <a:rPr lang="en-US" sz="2000" b="1" dirty="0">
                <a:latin typeface="+mn-lt"/>
              </a:rPr>
              <a:t> </a:t>
            </a:r>
            <a:r>
              <a:rPr lang="en-US" sz="2000" b="1" dirty="0" err="1">
                <a:latin typeface="+mn-lt"/>
              </a:rPr>
              <a:t>eux-mêmes</a:t>
            </a:r>
            <a:r>
              <a:rPr lang="en-US" sz="2000" b="1" dirty="0">
                <a:latin typeface="+mn-lt"/>
              </a:rPr>
              <a:t> </a:t>
            </a:r>
            <a:r>
              <a:rPr lang="en-US" sz="2000" b="1" dirty="0" err="1">
                <a:latin typeface="+mn-lt"/>
              </a:rPr>
              <a:t>grandi</a:t>
            </a:r>
            <a:r>
              <a:rPr lang="en-US" sz="2000" b="1" dirty="0">
                <a:latin typeface="+mn-lt"/>
              </a:rPr>
              <a:t> dans la </a:t>
            </a:r>
            <a:r>
              <a:rPr lang="en-US" sz="2000" b="1" dirty="0" err="1">
                <a:latin typeface="+mn-lt"/>
              </a:rPr>
              <a:t>foi</a:t>
            </a:r>
            <a:r>
              <a:rPr lang="en-US" sz="2000" b="1" dirty="0">
                <a:latin typeface="+mn-lt"/>
              </a:rPr>
              <a:t> dans le passé. Dans</a:t>
            </a:r>
          </a:p>
          <a:p>
            <a:pPr marL="342900" indent="-342900"/>
            <a:r>
              <a:rPr lang="en-US" sz="2000" b="1" dirty="0">
                <a:latin typeface="+mn-lt"/>
              </a:rPr>
              <a:t> </a:t>
            </a:r>
            <a:r>
              <a:rPr lang="en-US" sz="2000" b="1" dirty="0" err="1">
                <a:latin typeface="+mn-lt"/>
              </a:rPr>
              <a:t>ce</a:t>
            </a:r>
            <a:r>
              <a:rPr lang="en-US" sz="2000" b="1" dirty="0">
                <a:latin typeface="+mn-lt"/>
              </a:rPr>
              <a:t> </a:t>
            </a:r>
            <a:r>
              <a:rPr lang="en-US" sz="2000" b="1" dirty="0" err="1">
                <a:latin typeface="+mn-lt"/>
              </a:rPr>
              <a:t>cas</a:t>
            </a:r>
            <a:r>
              <a:rPr lang="en-US" sz="2000" b="1" dirty="0">
                <a:latin typeface="+mn-lt"/>
              </a:rPr>
              <a:t> la “</a:t>
            </a:r>
            <a:r>
              <a:rPr lang="en-US" sz="2000" b="1" dirty="0" err="1">
                <a:latin typeface="+mn-lt"/>
              </a:rPr>
              <a:t>foi</a:t>
            </a:r>
            <a:r>
              <a:rPr lang="en-US" sz="2000" b="1" dirty="0">
                <a:latin typeface="+mn-lt"/>
              </a:rPr>
              <a:t>” </a:t>
            </a:r>
            <a:r>
              <a:rPr lang="en-US" sz="2000" b="1" dirty="0" err="1">
                <a:latin typeface="+mn-lt"/>
              </a:rPr>
              <a:t>n’est</a:t>
            </a:r>
            <a:r>
              <a:rPr lang="en-US" sz="2000" b="1" dirty="0">
                <a:latin typeface="+mn-lt"/>
              </a:rPr>
              <a:t> plus </a:t>
            </a:r>
            <a:r>
              <a:rPr lang="en-US" sz="2000" b="1" dirty="0" err="1">
                <a:latin typeface="+mn-lt"/>
              </a:rPr>
              <a:t>une</a:t>
            </a:r>
            <a:r>
              <a:rPr lang="en-US" sz="2000" b="1" dirty="0">
                <a:latin typeface="+mn-lt"/>
              </a:rPr>
              <a:t> chose </a:t>
            </a:r>
            <a:r>
              <a:rPr lang="en-US" sz="2000" b="1" dirty="0" err="1">
                <a:latin typeface="+mn-lt"/>
              </a:rPr>
              <a:t>immuable</a:t>
            </a:r>
            <a:r>
              <a:rPr lang="en-US" sz="2000" b="1" dirty="0">
                <a:latin typeface="+mn-lt"/>
              </a:rPr>
              <a:t> et </a:t>
            </a:r>
            <a:r>
              <a:rPr lang="en-US" sz="2000" b="1" dirty="0" err="1">
                <a:latin typeface="+mn-lt"/>
              </a:rPr>
              <a:t>inchangeable</a:t>
            </a:r>
            <a:r>
              <a:rPr lang="en-US" sz="2000" b="1" dirty="0">
                <a:latin typeface="+mn-lt"/>
              </a:rPr>
              <a:t>, </a:t>
            </a:r>
            <a:r>
              <a:rPr lang="en-US" sz="2000" b="1" dirty="0" err="1">
                <a:latin typeface="+mn-lt"/>
              </a:rPr>
              <a:t>mais</a:t>
            </a:r>
            <a:r>
              <a:rPr lang="en-US" sz="2000" b="1" dirty="0">
                <a:latin typeface="+mn-lt"/>
              </a:rPr>
              <a:t> </a:t>
            </a:r>
            <a:r>
              <a:rPr lang="en-US" sz="2000" b="1" dirty="0" err="1">
                <a:latin typeface="+mn-lt"/>
              </a:rPr>
              <a:t>elle</a:t>
            </a:r>
            <a:r>
              <a:rPr lang="en-US" sz="2000" b="1" dirty="0">
                <a:latin typeface="+mn-lt"/>
              </a:rPr>
              <a:t> </a:t>
            </a:r>
            <a:r>
              <a:rPr lang="en-US" sz="2000" b="1" dirty="0" err="1">
                <a:latin typeface="+mn-lt"/>
              </a:rPr>
              <a:t>peut</a:t>
            </a:r>
            <a:r>
              <a:rPr lang="en-US" sz="2000" b="1" dirty="0">
                <a:latin typeface="+mn-lt"/>
              </a:rPr>
              <a:t> </a:t>
            </a:r>
            <a:r>
              <a:rPr lang="en-US" sz="2000" b="1" dirty="0" err="1">
                <a:latin typeface="+mn-lt"/>
              </a:rPr>
              <a:t>alors</a:t>
            </a:r>
            <a:r>
              <a:rPr lang="en-US" sz="2000" b="1" dirty="0">
                <a:latin typeface="+mn-lt"/>
              </a:rPr>
              <a:t> </a:t>
            </a:r>
            <a:r>
              <a:rPr lang="en-US" sz="2000" b="1" dirty="0" err="1">
                <a:latin typeface="+mn-lt"/>
              </a:rPr>
              <a:t>s’effriter</a:t>
            </a:r>
            <a:r>
              <a:rPr lang="en-US" sz="2000" b="1" dirty="0">
                <a:latin typeface="+mn-lt"/>
              </a:rPr>
              <a:t> et se </a:t>
            </a:r>
            <a:r>
              <a:rPr lang="en-US" sz="2000" b="1" dirty="0" err="1">
                <a:latin typeface="+mn-lt"/>
              </a:rPr>
              <a:t>désintégrer</a:t>
            </a:r>
            <a:r>
              <a:rPr lang="en-US" sz="2000" b="1" dirty="0">
                <a:latin typeface="+mn-lt"/>
              </a:rPr>
              <a:t> </a:t>
            </a:r>
          </a:p>
          <a:p>
            <a:pPr marL="342900" indent="-342900"/>
            <a:r>
              <a:rPr lang="en-US" sz="2000" b="1" dirty="0" err="1">
                <a:latin typeface="+mn-lt"/>
              </a:rPr>
              <a:t>ou</a:t>
            </a:r>
            <a:r>
              <a:rPr lang="en-US" sz="2000" b="1" dirty="0">
                <a:latin typeface="+mn-lt"/>
              </a:rPr>
              <a:t> bien </a:t>
            </a:r>
            <a:r>
              <a:rPr lang="en-US" sz="2000" b="1" dirty="0" err="1">
                <a:latin typeface="+mn-lt"/>
              </a:rPr>
              <a:t>grandir</a:t>
            </a:r>
            <a:r>
              <a:rPr lang="en-US" sz="2000" b="1" dirty="0">
                <a:latin typeface="+mn-lt"/>
              </a:rPr>
              <a:t>, </a:t>
            </a:r>
            <a:r>
              <a:rPr lang="en-US" sz="2000" b="1" dirty="0" err="1">
                <a:latin typeface="+mn-lt"/>
              </a:rPr>
              <a:t>s’affiner</a:t>
            </a:r>
            <a:r>
              <a:rPr lang="en-US" sz="2000" b="1" dirty="0">
                <a:latin typeface="+mn-lt"/>
              </a:rPr>
              <a:t>, </a:t>
            </a:r>
            <a:r>
              <a:rPr lang="en-US" sz="2000" b="1" dirty="0" err="1">
                <a:latin typeface="+mn-lt"/>
              </a:rPr>
              <a:t>s’enricher</a:t>
            </a:r>
            <a:r>
              <a:rPr lang="en-US" sz="2000" b="1" dirty="0">
                <a:latin typeface="+mn-lt"/>
              </a:rPr>
              <a:t> dans </a:t>
            </a:r>
            <a:r>
              <a:rPr lang="en-US" sz="2000" b="1" dirty="0" err="1">
                <a:latin typeface="+mn-lt"/>
              </a:rPr>
              <a:t>une</a:t>
            </a:r>
            <a:r>
              <a:rPr lang="en-US" sz="2000" b="1" dirty="0">
                <a:latin typeface="+mn-lt"/>
              </a:rPr>
              <a:t> </a:t>
            </a:r>
            <a:r>
              <a:rPr lang="en-US" sz="2000" b="1" dirty="0" err="1">
                <a:highlight>
                  <a:srgbClr val="FFFF00"/>
                </a:highlight>
                <a:latin typeface="+mn-lt"/>
              </a:rPr>
              <a:t>découverte</a:t>
            </a:r>
            <a:r>
              <a:rPr lang="en-US" sz="2000" b="1" dirty="0">
                <a:highlight>
                  <a:srgbClr val="FFFF00"/>
                </a:highlight>
                <a:latin typeface="+mn-lt"/>
              </a:rPr>
              <a:t> </a:t>
            </a:r>
            <a:r>
              <a:rPr lang="en-US" sz="2000" b="1" dirty="0" err="1">
                <a:highlight>
                  <a:srgbClr val="FFFF00"/>
                </a:highlight>
                <a:latin typeface="+mn-lt"/>
              </a:rPr>
              <a:t>personnelle</a:t>
            </a:r>
            <a:r>
              <a:rPr lang="en-US" sz="2000" b="1" dirty="0">
                <a:highlight>
                  <a:srgbClr val="FFFF00"/>
                </a:highlight>
                <a:latin typeface="+mn-lt"/>
              </a:rPr>
              <a:t> </a:t>
            </a:r>
            <a:r>
              <a:rPr lang="en-US" sz="2000" b="1" dirty="0" err="1">
                <a:latin typeface="+mn-lt"/>
              </a:rPr>
              <a:t>toujours</a:t>
            </a:r>
            <a:r>
              <a:rPr lang="en-US" sz="2000" b="1" dirty="0">
                <a:latin typeface="+mn-lt"/>
              </a:rPr>
              <a:t> plus </a:t>
            </a:r>
            <a:r>
              <a:rPr lang="en-US" sz="2000" b="1" dirty="0" err="1">
                <a:latin typeface="+mn-lt"/>
              </a:rPr>
              <a:t>grande</a:t>
            </a:r>
            <a:r>
              <a:rPr lang="en-US" sz="2000" b="1" dirty="0">
                <a:latin typeface="+mn-lt"/>
              </a:rPr>
              <a:t> de la </a:t>
            </a:r>
            <a:r>
              <a:rPr lang="en-US" sz="2000" b="1" dirty="0" err="1">
                <a:latin typeface="+mn-lt"/>
              </a:rPr>
              <a:t>personne</a:t>
            </a:r>
            <a:r>
              <a:rPr lang="en-US" sz="2000" b="1" dirty="0">
                <a:latin typeface="+mn-lt"/>
              </a:rPr>
              <a:t> de </a:t>
            </a:r>
          </a:p>
          <a:p>
            <a:pPr marL="342900" indent="-342900"/>
            <a:r>
              <a:rPr lang="en-US" sz="2000" b="1" dirty="0">
                <a:latin typeface="+mn-lt"/>
              </a:rPr>
              <a:t>                                            </a:t>
            </a:r>
            <a:r>
              <a:rPr lang="en-US" sz="2000" b="1" dirty="0" err="1">
                <a:latin typeface="+mn-lt"/>
              </a:rPr>
              <a:t>Jésus</a:t>
            </a:r>
            <a:r>
              <a:rPr lang="en-US" sz="2000" b="1" dirty="0">
                <a:latin typeface="+mn-lt"/>
              </a:rPr>
              <a:t> et de </a:t>
            </a:r>
            <a:r>
              <a:rPr lang="en-US" sz="2000" b="1" dirty="0" err="1">
                <a:latin typeface="+mn-lt"/>
              </a:rPr>
              <a:t>celui</a:t>
            </a:r>
            <a:r>
              <a:rPr lang="en-US" sz="2000" b="1" dirty="0">
                <a:latin typeface="+mn-lt"/>
              </a:rPr>
              <a:t> </a:t>
            </a:r>
            <a:r>
              <a:rPr lang="en-US" sz="2000" b="1" dirty="0" err="1">
                <a:latin typeface="+mn-lt"/>
              </a:rPr>
              <a:t>qu’il</a:t>
            </a:r>
            <a:r>
              <a:rPr lang="en-US" sz="2000" b="1" dirty="0">
                <a:latin typeface="+mn-lt"/>
              </a:rPr>
              <a:t> </a:t>
            </a:r>
            <a:r>
              <a:rPr lang="en-US" sz="2000" b="1" dirty="0" err="1">
                <a:latin typeface="+mn-lt"/>
              </a:rPr>
              <a:t>appelle</a:t>
            </a:r>
            <a:r>
              <a:rPr lang="en-US" sz="2000" b="1" dirty="0">
                <a:latin typeface="+mn-lt"/>
              </a:rPr>
              <a:t> son Dieu et Père.</a:t>
            </a:r>
            <a:r>
              <a:rPr lang="fr-FR" altLang="en-US" b="1" dirty="0">
                <a:solidFill>
                  <a:schemeClr val="accent2"/>
                </a:solidFill>
              </a:rPr>
              <a:t> </a:t>
            </a:r>
          </a:p>
          <a:p>
            <a:pPr marL="342900" indent="-342900"/>
            <a:r>
              <a:rPr lang="fr-FR" altLang="en-US" b="1" dirty="0">
                <a:solidFill>
                  <a:schemeClr val="accent2"/>
                </a:solidFill>
              </a:rPr>
              <a:t>                                                                                             </a:t>
            </a:r>
          </a:p>
          <a:p>
            <a:pPr eaLnBrk="1" hangingPunct="1"/>
            <a:endParaRPr lang="fr-FR" altLang="en-US" b="1" dirty="0">
              <a:solidFill>
                <a:schemeClr val="accent2"/>
              </a:solidFill>
            </a:endParaRPr>
          </a:p>
          <a:p>
            <a:pPr eaLnBrk="1" hangingPunct="1"/>
            <a:r>
              <a:rPr lang="fr-FR" altLang="en-US" b="1" dirty="0">
                <a:solidFill>
                  <a:schemeClr val="accent2"/>
                </a:solidFill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1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51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51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51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51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51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1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1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1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12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12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12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12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12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12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12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12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12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512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12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12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512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512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12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12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12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512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512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512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512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512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512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512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512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512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512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512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512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512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512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512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512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512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Text Box 5"/>
          <p:cNvSpPr txBox="1">
            <a:spLocks noChangeArrowheads="1"/>
          </p:cNvSpPr>
          <p:nvPr/>
        </p:nvSpPr>
        <p:spPr bwMode="auto">
          <a:xfrm>
            <a:off x="0" y="1"/>
            <a:ext cx="12192000" cy="8279190"/>
          </a:xfrm>
          <a:prstGeom prst="rect">
            <a:avLst/>
          </a:prstGeom>
          <a:gradFill rotWithShape="1">
            <a:gsLst>
              <a:gs pos="0">
                <a:srgbClr val="CCCCFF"/>
              </a:gs>
              <a:gs pos="100000">
                <a:srgbClr val="EDF9A5"/>
              </a:gs>
            </a:gsLst>
            <a:lin ang="2700000" scaled="1"/>
          </a:gra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en-GB" sz="2400" b="1" dirty="0">
              <a:solidFill>
                <a:srgbClr val="CC0000"/>
              </a:solidFill>
              <a:latin typeface="Lucida Handwriting" pitchFamily="66" charset="0"/>
            </a:endParaRPr>
          </a:p>
          <a:p>
            <a:pPr marL="342900" indent="-342900"/>
            <a:r>
              <a:rPr lang="en-US" sz="2000" b="1" dirty="0">
                <a:latin typeface="+mn-lt"/>
              </a:rPr>
              <a:t>Le </a:t>
            </a:r>
            <a:r>
              <a:rPr lang="en-US" sz="2000" b="1" dirty="0" err="1">
                <a:latin typeface="+mn-lt"/>
              </a:rPr>
              <a:t>problème</a:t>
            </a:r>
            <a:r>
              <a:rPr lang="en-US" sz="2000" b="1" dirty="0">
                <a:latin typeface="+mn-lt"/>
              </a:rPr>
              <a:t> de </a:t>
            </a:r>
            <a:r>
              <a:rPr lang="en-US" sz="2000" b="1" dirty="0" err="1">
                <a:latin typeface="+mn-lt"/>
              </a:rPr>
              <a:t>beaupcoup</a:t>
            </a:r>
            <a:r>
              <a:rPr lang="en-US" sz="2000" b="1" dirty="0">
                <a:latin typeface="+mn-lt"/>
              </a:rPr>
              <a:t> de </a:t>
            </a:r>
            <a:r>
              <a:rPr lang="en-US" sz="2000" b="1" dirty="0" err="1">
                <a:latin typeface="+mn-lt"/>
              </a:rPr>
              <a:t>chrétiens</a:t>
            </a:r>
            <a:r>
              <a:rPr lang="en-US" sz="2000" b="1" dirty="0">
                <a:latin typeface="+mn-lt"/>
              </a:rPr>
              <a:t>, </a:t>
            </a:r>
            <a:r>
              <a:rPr lang="en-US" sz="2000" b="1" dirty="0" err="1">
                <a:latin typeface="+mn-lt"/>
              </a:rPr>
              <a:t>comme</a:t>
            </a:r>
            <a:r>
              <a:rPr lang="en-US" sz="2000" b="1" dirty="0">
                <a:latin typeface="+mn-lt"/>
              </a:rPr>
              <a:t> Karl Barth, </a:t>
            </a:r>
            <a:r>
              <a:rPr lang="en-US" sz="2000" b="1" dirty="0" err="1">
                <a:latin typeface="+mn-lt"/>
              </a:rPr>
              <a:t>est</a:t>
            </a:r>
            <a:r>
              <a:rPr lang="en-US" sz="2000" b="1" dirty="0">
                <a:latin typeface="+mn-lt"/>
              </a:rPr>
              <a:t> </a:t>
            </a:r>
            <a:r>
              <a:rPr lang="en-US" sz="2000" b="1" dirty="0" err="1">
                <a:latin typeface="+mn-lt"/>
              </a:rPr>
              <a:t>d’introduire</a:t>
            </a:r>
            <a:r>
              <a:rPr lang="en-US" sz="2000" b="1" dirty="0">
                <a:latin typeface="+mn-lt"/>
              </a:rPr>
              <a:t> des concepts </a:t>
            </a:r>
            <a:r>
              <a:rPr lang="en-US" sz="2000" b="1" dirty="0" err="1">
                <a:latin typeface="+mn-lt"/>
              </a:rPr>
              <a:t>philosophiques</a:t>
            </a:r>
            <a:endParaRPr lang="en-US" sz="2000" b="1" dirty="0">
              <a:latin typeface="+mn-lt"/>
            </a:endParaRPr>
          </a:p>
          <a:p>
            <a:pPr marL="342900" indent="-342900"/>
            <a:r>
              <a:rPr lang="en-US" sz="2000" b="1" dirty="0">
                <a:latin typeface="+mn-lt"/>
              </a:rPr>
              <a:t>    dans </a:t>
            </a:r>
            <a:r>
              <a:rPr lang="en-US" sz="2000" b="1" dirty="0" err="1">
                <a:latin typeface="+mn-lt"/>
              </a:rPr>
              <a:t>leur</a:t>
            </a:r>
            <a:r>
              <a:rPr lang="en-US" sz="2000" b="1" dirty="0">
                <a:latin typeface="+mn-lt"/>
              </a:rPr>
              <a:t> manière de faire de la </a:t>
            </a:r>
            <a:r>
              <a:rPr lang="en-US" sz="2000" b="1" dirty="0" err="1">
                <a:latin typeface="+mn-lt"/>
              </a:rPr>
              <a:t>théologie</a:t>
            </a:r>
            <a:r>
              <a:rPr lang="en-US" sz="2000" b="1" dirty="0">
                <a:latin typeface="+mn-lt"/>
              </a:rPr>
              <a:t> et dans </a:t>
            </a:r>
            <a:r>
              <a:rPr lang="en-US" sz="2000" b="1" dirty="0" err="1">
                <a:latin typeface="+mn-lt"/>
              </a:rPr>
              <a:t>leurs</a:t>
            </a:r>
            <a:r>
              <a:rPr lang="en-US" sz="2000" b="1" dirty="0">
                <a:latin typeface="+mn-lt"/>
              </a:rPr>
              <a:t> interpretations de la Bible, </a:t>
            </a:r>
            <a:r>
              <a:rPr lang="en-US" sz="2000" b="1" dirty="0">
                <a:highlight>
                  <a:srgbClr val="FFFF00"/>
                </a:highlight>
                <a:latin typeface="+mn-lt"/>
              </a:rPr>
              <a:t>sans se demander </a:t>
            </a:r>
            <a:r>
              <a:rPr lang="en-US" sz="2000" b="1" dirty="0" err="1">
                <a:latin typeface="+mn-lt"/>
              </a:rPr>
              <a:t>si</a:t>
            </a:r>
            <a:r>
              <a:rPr lang="en-US" sz="2000" b="1" dirty="0">
                <a:latin typeface="+mn-lt"/>
              </a:rPr>
              <a:t> </a:t>
            </a:r>
          </a:p>
          <a:p>
            <a:pPr marL="342900" indent="-342900"/>
            <a:r>
              <a:rPr lang="en-US" sz="2000" b="1" dirty="0">
                <a:latin typeface="+mn-lt"/>
              </a:rPr>
              <a:t> les “lunettes” </a:t>
            </a:r>
            <a:r>
              <a:rPr lang="en-US" sz="2000" b="1" dirty="0" err="1">
                <a:latin typeface="+mn-lt"/>
              </a:rPr>
              <a:t>qu’ils</a:t>
            </a:r>
            <a:r>
              <a:rPr lang="en-US" sz="2000" b="1" dirty="0">
                <a:latin typeface="+mn-lt"/>
              </a:rPr>
              <a:t> </a:t>
            </a:r>
            <a:r>
              <a:rPr lang="en-US" sz="2000" b="1" dirty="0" err="1">
                <a:latin typeface="+mn-lt"/>
              </a:rPr>
              <a:t>utilisent</a:t>
            </a:r>
            <a:r>
              <a:rPr lang="en-US" sz="2000" b="1" dirty="0">
                <a:latin typeface="+mn-lt"/>
              </a:rPr>
              <a:t> </a:t>
            </a:r>
            <a:r>
              <a:rPr lang="en-US" sz="2000" b="1" dirty="0" err="1">
                <a:latin typeface="+mn-lt"/>
              </a:rPr>
              <a:t>sont</a:t>
            </a:r>
            <a:r>
              <a:rPr lang="en-US" sz="2000" b="1" dirty="0">
                <a:latin typeface="+mn-lt"/>
              </a:rPr>
              <a:t> </a:t>
            </a:r>
            <a:r>
              <a:rPr lang="en-US" sz="2000" b="1" dirty="0" err="1">
                <a:latin typeface="+mn-lt"/>
              </a:rPr>
              <a:t>appropriées</a:t>
            </a:r>
            <a:r>
              <a:rPr lang="en-US" sz="2000" b="1" dirty="0">
                <a:latin typeface="+mn-lt"/>
              </a:rPr>
              <a:t> pour </a:t>
            </a:r>
            <a:r>
              <a:rPr lang="en-US" sz="2000" b="1" dirty="0" err="1">
                <a:highlight>
                  <a:srgbClr val="FFFF00"/>
                </a:highlight>
                <a:latin typeface="+mn-lt"/>
              </a:rPr>
              <a:t>comprendre</a:t>
            </a:r>
            <a:r>
              <a:rPr lang="en-US" sz="2000" b="1" dirty="0">
                <a:highlight>
                  <a:srgbClr val="FFFF00"/>
                </a:highlight>
                <a:latin typeface="+mn-lt"/>
              </a:rPr>
              <a:t> les </a:t>
            </a:r>
            <a:r>
              <a:rPr lang="en-US" sz="2000" b="1" dirty="0" err="1">
                <a:highlight>
                  <a:srgbClr val="FFFF00"/>
                </a:highlight>
                <a:latin typeface="+mn-lt"/>
              </a:rPr>
              <a:t>écrits</a:t>
            </a:r>
            <a:r>
              <a:rPr lang="en-US" sz="2000" b="1" dirty="0">
                <a:highlight>
                  <a:srgbClr val="FFFF00"/>
                </a:highlight>
                <a:latin typeface="+mn-lt"/>
              </a:rPr>
              <a:t> </a:t>
            </a:r>
            <a:r>
              <a:rPr lang="en-US" sz="2000" b="1" dirty="0" err="1">
                <a:highlight>
                  <a:srgbClr val="FFFF00"/>
                </a:highlight>
                <a:latin typeface="+mn-lt"/>
              </a:rPr>
              <a:t>bibliques</a:t>
            </a:r>
            <a:r>
              <a:rPr lang="en-US" sz="2000" b="1" dirty="0">
                <a:highlight>
                  <a:srgbClr val="FFFF00"/>
                </a:highlight>
                <a:latin typeface="+mn-lt"/>
              </a:rPr>
              <a:t> </a:t>
            </a:r>
            <a:r>
              <a:rPr lang="en-US" sz="2000" b="1" dirty="0" err="1">
                <a:highlight>
                  <a:srgbClr val="FFFF00"/>
                </a:highlight>
                <a:latin typeface="+mn-lt"/>
              </a:rPr>
              <a:t>selon</a:t>
            </a:r>
            <a:r>
              <a:rPr lang="en-US" sz="2000" b="1" dirty="0">
                <a:highlight>
                  <a:srgbClr val="FFFF00"/>
                </a:highlight>
                <a:latin typeface="+mn-lt"/>
              </a:rPr>
              <a:t> </a:t>
            </a:r>
            <a:r>
              <a:rPr lang="en-US" sz="2000" b="1" dirty="0" err="1">
                <a:highlight>
                  <a:srgbClr val="FFFF00"/>
                </a:highlight>
                <a:latin typeface="+mn-lt"/>
              </a:rPr>
              <a:t>l’Esprit</a:t>
            </a:r>
            <a:r>
              <a:rPr lang="en-US" sz="2000" b="1" dirty="0">
                <a:highlight>
                  <a:srgbClr val="FFFF00"/>
                </a:highlight>
                <a:latin typeface="+mn-lt"/>
              </a:rPr>
              <a:t> de Dieu</a:t>
            </a:r>
            <a:r>
              <a:rPr lang="en-US" sz="2000" b="1" dirty="0">
                <a:latin typeface="+mn-lt"/>
              </a:rPr>
              <a:t> </a:t>
            </a:r>
          </a:p>
          <a:p>
            <a:pPr marL="342900" indent="-342900"/>
            <a:r>
              <a:rPr lang="en-US" sz="2000" b="1" dirty="0">
                <a:latin typeface="+mn-lt"/>
              </a:rPr>
              <a:t>                                  </a:t>
            </a:r>
            <a:r>
              <a:rPr lang="en-US" sz="2000" b="1" dirty="0" err="1">
                <a:latin typeface="+mn-lt"/>
              </a:rPr>
              <a:t>ou</a:t>
            </a:r>
            <a:r>
              <a:rPr lang="en-US" sz="2000" b="1" dirty="0">
                <a:latin typeface="+mn-lt"/>
              </a:rPr>
              <a:t> dans le but pour </a:t>
            </a:r>
            <a:r>
              <a:rPr lang="en-US" sz="2000" b="1" dirty="0" err="1">
                <a:latin typeface="+mn-lt"/>
              </a:rPr>
              <a:t>lequel</a:t>
            </a:r>
            <a:r>
              <a:rPr lang="en-US" sz="2000" b="1" dirty="0">
                <a:latin typeface="+mn-lt"/>
              </a:rPr>
              <a:t> la Bible a </a:t>
            </a:r>
            <a:r>
              <a:rPr lang="en-US" sz="2000" b="1" dirty="0" err="1">
                <a:latin typeface="+mn-lt"/>
              </a:rPr>
              <a:t>été</a:t>
            </a:r>
            <a:r>
              <a:rPr lang="en-US" sz="2000" b="1" dirty="0">
                <a:latin typeface="+mn-lt"/>
              </a:rPr>
              <a:t> </a:t>
            </a:r>
            <a:r>
              <a:rPr lang="en-US" sz="2000" b="1" dirty="0" err="1">
                <a:latin typeface="+mn-lt"/>
              </a:rPr>
              <a:t>rédigé</a:t>
            </a:r>
            <a:r>
              <a:rPr lang="en-US" sz="2000" b="1" dirty="0">
                <a:latin typeface="+mn-lt"/>
              </a:rPr>
              <a:t> et </a:t>
            </a:r>
            <a:r>
              <a:rPr lang="en-US" sz="2000" b="1" dirty="0" err="1">
                <a:latin typeface="+mn-lt"/>
              </a:rPr>
              <a:t>transmis</a:t>
            </a:r>
            <a:r>
              <a:rPr lang="en-US" sz="2000" b="1" dirty="0">
                <a:latin typeface="+mn-lt"/>
              </a:rPr>
              <a:t>. </a:t>
            </a:r>
          </a:p>
          <a:p>
            <a:pPr marL="342900" indent="-342900"/>
            <a:endParaRPr lang="en-US" sz="2000" b="1" dirty="0">
              <a:latin typeface="+mn-lt"/>
            </a:endParaRPr>
          </a:p>
          <a:p>
            <a:pPr marL="342900" indent="-342900"/>
            <a:r>
              <a:rPr lang="en-US" sz="2000" b="1" dirty="0">
                <a:latin typeface="+mn-lt"/>
              </a:rPr>
              <a:t>Pour Barth Adam et Eve </a:t>
            </a:r>
            <a:r>
              <a:rPr lang="en-US" sz="2000" b="1" dirty="0" err="1">
                <a:latin typeface="+mn-lt"/>
              </a:rPr>
              <a:t>sont</a:t>
            </a:r>
            <a:r>
              <a:rPr lang="en-US" sz="2000" b="1" dirty="0">
                <a:latin typeface="+mn-lt"/>
              </a:rPr>
              <a:t> dans </a:t>
            </a:r>
            <a:r>
              <a:rPr lang="en-US" sz="2000" b="1" dirty="0" err="1">
                <a:latin typeface="+mn-lt"/>
              </a:rPr>
              <a:t>une</a:t>
            </a:r>
            <a:r>
              <a:rPr lang="en-US" sz="2000" b="1" dirty="0">
                <a:latin typeface="+mn-lt"/>
              </a:rPr>
              <a:t> relation “Je-Tu”. Il </a:t>
            </a:r>
            <a:r>
              <a:rPr lang="en-US" sz="2000" b="1" dirty="0" err="1">
                <a:latin typeface="+mn-lt"/>
              </a:rPr>
              <a:t>maintient</a:t>
            </a:r>
            <a:r>
              <a:rPr lang="en-US" sz="2000" b="1" dirty="0">
                <a:latin typeface="+mn-lt"/>
              </a:rPr>
              <a:t> </a:t>
            </a:r>
            <a:r>
              <a:rPr lang="en-US" sz="2000" b="1" dirty="0" err="1">
                <a:latin typeface="+mn-lt"/>
              </a:rPr>
              <a:t>une</a:t>
            </a:r>
            <a:r>
              <a:rPr lang="en-US" sz="2000" b="1" dirty="0">
                <a:latin typeface="+mn-lt"/>
              </a:rPr>
              <a:t> vision </a:t>
            </a:r>
            <a:r>
              <a:rPr lang="en-US" sz="2000" b="1" dirty="0" err="1">
                <a:latin typeface="+mn-lt"/>
              </a:rPr>
              <a:t>partriarcale</a:t>
            </a:r>
            <a:r>
              <a:rPr lang="en-US" sz="2000" b="1" dirty="0">
                <a:latin typeface="+mn-lt"/>
              </a:rPr>
              <a:t> de la femme</a:t>
            </a:r>
          </a:p>
          <a:p>
            <a:pPr marL="342900" indent="-342900"/>
            <a:r>
              <a:rPr lang="en-US" sz="2000" b="1" dirty="0">
                <a:latin typeface="+mn-lt"/>
              </a:rPr>
              <a:t>    </a:t>
            </a:r>
            <a:r>
              <a:rPr lang="en-US" sz="2000" b="1" dirty="0" err="1">
                <a:latin typeface="+mn-lt"/>
              </a:rPr>
              <a:t>étant</a:t>
            </a:r>
            <a:r>
              <a:rPr lang="en-US" sz="2000" b="1" dirty="0">
                <a:latin typeface="+mn-lt"/>
              </a:rPr>
              <a:t> “</a:t>
            </a:r>
            <a:r>
              <a:rPr lang="en-US" sz="2000" b="1" dirty="0" err="1">
                <a:latin typeface="+mn-lt"/>
              </a:rPr>
              <a:t>l’autre</a:t>
            </a:r>
            <a:r>
              <a:rPr lang="en-US" sz="2000" b="1" dirty="0">
                <a:latin typeface="+mn-lt"/>
              </a:rPr>
              <a:t>”, </a:t>
            </a:r>
            <a:r>
              <a:rPr lang="en-US" sz="2000" b="1" dirty="0" err="1">
                <a:latin typeface="+mn-lt"/>
              </a:rPr>
              <a:t>alors</a:t>
            </a:r>
            <a:r>
              <a:rPr lang="en-US" sz="2000" b="1" dirty="0">
                <a:latin typeface="+mn-lt"/>
              </a:rPr>
              <a:t> que </a:t>
            </a:r>
            <a:r>
              <a:rPr lang="en-US" sz="2000" b="1" dirty="0" err="1">
                <a:latin typeface="+mn-lt"/>
              </a:rPr>
              <a:t>l’homme</a:t>
            </a:r>
            <a:r>
              <a:rPr lang="en-US" sz="2000" b="1" dirty="0">
                <a:latin typeface="+mn-lt"/>
              </a:rPr>
              <a:t> </a:t>
            </a:r>
            <a:r>
              <a:rPr lang="en-US" sz="2000" b="1" dirty="0" err="1">
                <a:latin typeface="+mn-lt"/>
              </a:rPr>
              <a:t>représente</a:t>
            </a:r>
            <a:r>
              <a:rPr lang="en-US" sz="2000" b="1" dirty="0">
                <a:latin typeface="+mn-lt"/>
              </a:rPr>
              <a:t> la </a:t>
            </a:r>
            <a:r>
              <a:rPr lang="en-US" sz="2000" b="1" dirty="0" err="1">
                <a:latin typeface="+mn-lt"/>
              </a:rPr>
              <a:t>norme</a:t>
            </a:r>
            <a:r>
              <a:rPr lang="en-US" sz="2000" b="1" dirty="0">
                <a:latin typeface="+mn-lt"/>
              </a:rPr>
              <a:t> </a:t>
            </a:r>
            <a:r>
              <a:rPr lang="en-US" sz="2000" b="1" dirty="0" err="1">
                <a:latin typeface="+mn-lt"/>
              </a:rPr>
              <a:t>ou</a:t>
            </a:r>
            <a:r>
              <a:rPr lang="en-US" sz="2000" b="1" dirty="0">
                <a:latin typeface="+mn-lt"/>
              </a:rPr>
              <a:t> la </a:t>
            </a:r>
            <a:r>
              <a:rPr lang="en-US" sz="2000" b="1" dirty="0" err="1">
                <a:latin typeface="+mn-lt"/>
              </a:rPr>
              <a:t>normalité</a:t>
            </a:r>
            <a:r>
              <a:rPr lang="en-US" sz="2000" b="1" dirty="0">
                <a:latin typeface="+mn-lt"/>
              </a:rPr>
              <a:t>. </a:t>
            </a:r>
            <a:r>
              <a:rPr lang="en-US" sz="2000" b="1" dirty="0" err="1">
                <a:latin typeface="+mn-lt"/>
              </a:rPr>
              <a:t>L’</a:t>
            </a:r>
            <a:r>
              <a:rPr lang="en-US" sz="2000" b="1" dirty="0" err="1">
                <a:highlight>
                  <a:srgbClr val="FFFF00"/>
                </a:highlight>
                <a:latin typeface="+mn-lt"/>
              </a:rPr>
              <a:t>ordre</a:t>
            </a:r>
            <a:r>
              <a:rPr lang="en-US" sz="2000" b="1" dirty="0">
                <a:latin typeface="+mn-lt"/>
              </a:rPr>
              <a:t> </a:t>
            </a:r>
            <a:r>
              <a:rPr lang="en-US" sz="2000" b="1" dirty="0" err="1">
                <a:latin typeface="+mn-lt"/>
              </a:rPr>
              <a:t>divin</a:t>
            </a:r>
            <a:r>
              <a:rPr lang="en-US" sz="2000" b="1" dirty="0">
                <a:latin typeface="+mn-lt"/>
              </a:rPr>
              <a:t> </a:t>
            </a:r>
            <a:r>
              <a:rPr lang="en-US" sz="2000" b="1" dirty="0" err="1">
                <a:latin typeface="+mn-lt"/>
              </a:rPr>
              <a:t>est</a:t>
            </a:r>
            <a:r>
              <a:rPr lang="en-US" sz="2000" b="1" dirty="0">
                <a:latin typeface="+mn-lt"/>
              </a:rPr>
              <a:t> </a:t>
            </a:r>
            <a:r>
              <a:rPr lang="en-US" sz="2000" b="1" dirty="0" err="1">
                <a:latin typeface="+mn-lt"/>
              </a:rPr>
              <a:t>exprimé</a:t>
            </a:r>
            <a:r>
              <a:rPr lang="en-US" sz="2000" b="1" dirty="0">
                <a:latin typeface="+mn-lt"/>
              </a:rPr>
              <a:t> </a:t>
            </a:r>
          </a:p>
          <a:p>
            <a:pPr marL="342900" indent="-342900"/>
            <a:r>
              <a:rPr lang="en-US" sz="2000" b="1" dirty="0">
                <a:latin typeface="+mn-lt"/>
              </a:rPr>
              <a:t>   par la </a:t>
            </a:r>
            <a:r>
              <a:rPr lang="en-US" sz="2000" b="1" dirty="0" err="1">
                <a:latin typeface="+mn-lt"/>
              </a:rPr>
              <a:t>création</a:t>
            </a:r>
            <a:r>
              <a:rPr lang="en-US" sz="2000" b="1" dirty="0">
                <a:latin typeface="+mn-lt"/>
              </a:rPr>
              <a:t> </a:t>
            </a:r>
            <a:r>
              <a:rPr lang="en-US" sz="2000" b="1" dirty="0" err="1">
                <a:latin typeface="+mn-lt"/>
              </a:rPr>
              <a:t>d’Eve</a:t>
            </a:r>
            <a:r>
              <a:rPr lang="en-US" sz="2000" b="1" dirty="0">
                <a:latin typeface="+mn-lt"/>
              </a:rPr>
              <a:t> </a:t>
            </a:r>
            <a:r>
              <a:rPr lang="en-US" sz="2000" b="1" dirty="0" err="1">
                <a:latin typeface="+mn-lt"/>
              </a:rPr>
              <a:t>comme</a:t>
            </a:r>
            <a:r>
              <a:rPr lang="en-US" sz="2000" b="1" dirty="0">
                <a:latin typeface="+mn-lt"/>
              </a:rPr>
              <a:t> “</a:t>
            </a:r>
            <a:r>
              <a:rPr lang="en-US" sz="2000" b="1" dirty="0" err="1">
                <a:latin typeface="+mn-lt"/>
              </a:rPr>
              <a:t>seconde</a:t>
            </a:r>
            <a:r>
              <a:rPr lang="en-US" sz="2000" b="1" dirty="0">
                <a:latin typeface="+mn-lt"/>
              </a:rPr>
              <a:t>”, </a:t>
            </a:r>
            <a:r>
              <a:rPr lang="en-US" sz="2000" b="1" dirty="0" err="1">
                <a:latin typeface="+mn-lt"/>
              </a:rPr>
              <a:t>ce</a:t>
            </a:r>
            <a:r>
              <a:rPr lang="en-US" sz="2000" b="1" dirty="0">
                <a:latin typeface="+mn-lt"/>
              </a:rPr>
              <a:t> qui </a:t>
            </a:r>
            <a:r>
              <a:rPr lang="en-US" sz="2000" b="1" dirty="0" err="1">
                <a:latin typeface="+mn-lt"/>
              </a:rPr>
              <a:t>disqualifie</a:t>
            </a:r>
            <a:r>
              <a:rPr lang="en-US" sz="2000" b="1" dirty="0">
                <a:latin typeface="+mn-lt"/>
              </a:rPr>
              <a:t> la femme </a:t>
            </a:r>
            <a:r>
              <a:rPr lang="en-US" sz="2000" b="1" dirty="0" err="1">
                <a:latin typeface="+mn-lt"/>
              </a:rPr>
              <a:t>d’assumer</a:t>
            </a:r>
            <a:r>
              <a:rPr lang="en-US" sz="2000" b="1" dirty="0">
                <a:latin typeface="+mn-lt"/>
              </a:rPr>
              <a:t> </a:t>
            </a:r>
            <a:r>
              <a:rPr lang="en-US" sz="2000" b="1" dirty="0" err="1">
                <a:latin typeface="+mn-lt"/>
              </a:rPr>
              <a:t>une</a:t>
            </a:r>
            <a:r>
              <a:rPr lang="en-US" sz="2000" b="1" dirty="0">
                <a:latin typeface="+mn-lt"/>
              </a:rPr>
              <a:t> </a:t>
            </a:r>
            <a:r>
              <a:rPr lang="en-US" sz="2000" b="1" dirty="0" err="1">
                <a:latin typeface="+mn-lt"/>
              </a:rPr>
              <a:t>quelconque</a:t>
            </a:r>
            <a:r>
              <a:rPr lang="en-US" sz="2000" b="1" dirty="0">
                <a:latin typeface="+mn-lt"/>
              </a:rPr>
              <a:t> </a:t>
            </a:r>
            <a:r>
              <a:rPr lang="en-US" sz="2000" b="1" dirty="0" err="1">
                <a:latin typeface="+mn-lt"/>
              </a:rPr>
              <a:t>fonction</a:t>
            </a:r>
            <a:endParaRPr lang="en-US" sz="2000" b="1" dirty="0">
              <a:latin typeface="+mn-lt"/>
            </a:endParaRPr>
          </a:p>
          <a:p>
            <a:pPr marL="342900" indent="-342900"/>
            <a:r>
              <a:rPr lang="en-US" sz="2000" b="1" dirty="0">
                <a:latin typeface="+mn-lt"/>
              </a:rPr>
              <a:t>                                                           de direction. </a:t>
            </a:r>
          </a:p>
          <a:p>
            <a:pPr marL="342900" indent="-342900"/>
            <a:r>
              <a:rPr lang="en-US" sz="2000" b="1" dirty="0"/>
              <a:t> </a:t>
            </a:r>
          </a:p>
          <a:p>
            <a:pPr marL="342900" indent="-342900"/>
            <a:r>
              <a:rPr lang="en-US" sz="2000" b="1" dirty="0">
                <a:latin typeface="+mn-lt"/>
              </a:rPr>
              <a:t>Pour Barth, </a:t>
            </a:r>
            <a:r>
              <a:rPr lang="en-US" sz="2000" b="1" dirty="0" err="1">
                <a:latin typeface="+mn-lt"/>
              </a:rPr>
              <a:t>si</a:t>
            </a:r>
            <a:r>
              <a:rPr lang="en-US" sz="2000" b="1" dirty="0">
                <a:latin typeface="+mn-lt"/>
              </a:rPr>
              <a:t> la femme </a:t>
            </a:r>
            <a:r>
              <a:rPr lang="en-US" sz="2000" b="1" dirty="0" err="1">
                <a:latin typeface="+mn-lt"/>
              </a:rPr>
              <a:t>renverse</a:t>
            </a:r>
            <a:r>
              <a:rPr lang="en-US" sz="2000" b="1" dirty="0">
                <a:latin typeface="+mn-lt"/>
              </a:rPr>
              <a:t> </a:t>
            </a:r>
            <a:r>
              <a:rPr lang="en-US" sz="2000" b="1" dirty="0" err="1">
                <a:latin typeface="+mn-lt"/>
              </a:rPr>
              <a:t>cet</a:t>
            </a:r>
            <a:r>
              <a:rPr lang="en-US" sz="2000" b="1" dirty="0">
                <a:latin typeface="+mn-lt"/>
              </a:rPr>
              <a:t> </a:t>
            </a:r>
            <a:r>
              <a:rPr lang="en-US" sz="2000" b="1" dirty="0" err="1">
                <a:latin typeface="+mn-lt"/>
              </a:rPr>
              <a:t>ordre</a:t>
            </a:r>
            <a:r>
              <a:rPr lang="en-US" sz="2000" b="1" dirty="0">
                <a:latin typeface="+mn-lt"/>
              </a:rPr>
              <a:t> (A:B </a:t>
            </a:r>
            <a:r>
              <a:rPr lang="en-US" sz="2000" b="1" dirty="0" err="1">
                <a:latin typeface="+mn-lt"/>
              </a:rPr>
              <a:t>en</a:t>
            </a:r>
            <a:r>
              <a:rPr lang="en-US" sz="2000" b="1" dirty="0">
                <a:latin typeface="+mn-lt"/>
              </a:rPr>
              <a:t> B:A), </a:t>
            </a:r>
            <a:r>
              <a:rPr lang="en-US" sz="2000" b="1" dirty="0" err="1">
                <a:latin typeface="+mn-lt"/>
              </a:rPr>
              <a:t>elle</a:t>
            </a:r>
            <a:r>
              <a:rPr lang="en-US" sz="2000" b="1" dirty="0">
                <a:latin typeface="+mn-lt"/>
              </a:rPr>
              <a:t> </a:t>
            </a:r>
            <a:r>
              <a:rPr lang="en-US" sz="2000" b="1" dirty="0" err="1">
                <a:highlight>
                  <a:srgbClr val="FFFF00"/>
                </a:highlight>
                <a:latin typeface="+mn-lt"/>
              </a:rPr>
              <a:t>cesse</a:t>
            </a:r>
            <a:r>
              <a:rPr lang="en-US" sz="2000" b="1" dirty="0">
                <a:highlight>
                  <a:srgbClr val="FFFF00"/>
                </a:highlight>
                <a:latin typeface="+mn-lt"/>
              </a:rPr>
              <a:t> d’être </a:t>
            </a:r>
            <a:r>
              <a:rPr lang="en-US" sz="2000" b="1" dirty="0" err="1">
                <a:highlight>
                  <a:srgbClr val="FFFF00"/>
                </a:highlight>
                <a:latin typeface="+mn-lt"/>
              </a:rPr>
              <a:t>une</a:t>
            </a:r>
            <a:r>
              <a:rPr lang="en-US" sz="2000" b="1" dirty="0">
                <a:highlight>
                  <a:srgbClr val="FFFF00"/>
                </a:highlight>
                <a:latin typeface="+mn-lt"/>
              </a:rPr>
              <a:t> femme </a:t>
            </a:r>
            <a:r>
              <a:rPr lang="en-US" sz="2000" b="1" dirty="0">
                <a:latin typeface="+mn-lt"/>
              </a:rPr>
              <a:t>(Barth, </a:t>
            </a:r>
            <a:r>
              <a:rPr lang="en-US" sz="2000" b="1" i="1" dirty="0" err="1">
                <a:latin typeface="+mn-lt"/>
              </a:rPr>
              <a:t>Dogmatique</a:t>
            </a:r>
            <a:endParaRPr lang="en-US" sz="2000" b="1" i="1" dirty="0">
              <a:latin typeface="+mn-lt"/>
            </a:endParaRPr>
          </a:p>
          <a:p>
            <a:pPr marL="342900" indent="-342900"/>
            <a:r>
              <a:rPr lang="en-US" sz="2000" b="1" i="1" dirty="0">
                <a:latin typeface="+mn-lt"/>
              </a:rPr>
              <a:t>   de </a:t>
            </a:r>
            <a:r>
              <a:rPr lang="en-US" sz="2000" b="1" i="1" dirty="0" err="1">
                <a:latin typeface="+mn-lt"/>
              </a:rPr>
              <a:t>l’Eglise</a:t>
            </a:r>
            <a:r>
              <a:rPr lang="en-US" sz="2000" b="1" dirty="0">
                <a:latin typeface="+mn-lt"/>
              </a:rPr>
              <a:t> III, 4). Sa </a:t>
            </a:r>
            <a:r>
              <a:rPr lang="en-US" sz="2000" b="1" dirty="0" err="1">
                <a:latin typeface="+mn-lt"/>
              </a:rPr>
              <a:t>théologie</a:t>
            </a:r>
            <a:r>
              <a:rPr lang="en-US" sz="2000" b="1" dirty="0">
                <a:latin typeface="+mn-lt"/>
              </a:rPr>
              <a:t> du ”Je-Tu” </a:t>
            </a:r>
            <a:r>
              <a:rPr lang="en-US" sz="2000" b="1" dirty="0" err="1">
                <a:latin typeface="+mn-lt"/>
              </a:rPr>
              <a:t>est</a:t>
            </a:r>
            <a:r>
              <a:rPr lang="en-US" sz="2000" b="1" dirty="0">
                <a:latin typeface="+mn-lt"/>
              </a:rPr>
              <a:t> un </a:t>
            </a:r>
            <a:r>
              <a:rPr lang="en-US" sz="2000" b="1" dirty="0" err="1">
                <a:highlight>
                  <a:srgbClr val="FFFF00"/>
                </a:highlight>
                <a:latin typeface="+mn-lt"/>
              </a:rPr>
              <a:t>déni</a:t>
            </a:r>
            <a:r>
              <a:rPr lang="en-US" sz="2000" b="1" dirty="0">
                <a:highlight>
                  <a:srgbClr val="FFFF00"/>
                </a:highlight>
                <a:latin typeface="+mn-lt"/>
              </a:rPr>
              <a:t> de co-</a:t>
            </a:r>
            <a:r>
              <a:rPr lang="en-US" sz="2000" b="1" dirty="0" err="1">
                <a:highlight>
                  <a:srgbClr val="FFFF00"/>
                </a:highlight>
                <a:latin typeface="+mn-lt"/>
              </a:rPr>
              <a:t>humanité</a:t>
            </a:r>
            <a:r>
              <a:rPr lang="en-US" sz="2000" b="1" dirty="0">
                <a:highlight>
                  <a:srgbClr val="FFFF00"/>
                </a:highlight>
                <a:latin typeface="+mn-lt"/>
              </a:rPr>
              <a:t> </a:t>
            </a:r>
            <a:r>
              <a:rPr lang="en-US" sz="2000" b="1" dirty="0">
                <a:latin typeface="+mn-lt"/>
              </a:rPr>
              <a:t>entre hommes et femmes. </a:t>
            </a:r>
          </a:p>
          <a:p>
            <a:pPr marL="342900" indent="-342900"/>
            <a:r>
              <a:rPr lang="en-US" sz="2000" b="1" dirty="0">
                <a:latin typeface="+mn-lt"/>
              </a:rPr>
              <a:t> Il ne </a:t>
            </a:r>
            <a:r>
              <a:rPr lang="en-US" sz="2000" b="1" dirty="0" err="1">
                <a:latin typeface="+mn-lt"/>
              </a:rPr>
              <a:t>peut</a:t>
            </a:r>
            <a:r>
              <a:rPr lang="en-US" sz="2000" b="1" dirty="0">
                <a:latin typeface="+mn-lt"/>
              </a:rPr>
              <a:t> pas </a:t>
            </a:r>
            <a:r>
              <a:rPr lang="en-US" sz="2000" b="1" dirty="0" err="1">
                <a:latin typeface="+mn-lt"/>
              </a:rPr>
              <a:t>concecevoir</a:t>
            </a:r>
            <a:r>
              <a:rPr lang="en-US" sz="2000" b="1" dirty="0">
                <a:latin typeface="+mn-lt"/>
              </a:rPr>
              <a:t> </a:t>
            </a:r>
            <a:r>
              <a:rPr lang="en-US" sz="2000" b="1" dirty="0" err="1">
                <a:latin typeface="+mn-lt"/>
              </a:rPr>
              <a:t>une</a:t>
            </a:r>
            <a:r>
              <a:rPr lang="en-US" sz="2000" b="1" dirty="0">
                <a:latin typeface="+mn-lt"/>
              </a:rPr>
              <a:t> </a:t>
            </a:r>
            <a:r>
              <a:rPr lang="en-US" sz="2000" b="1" dirty="0" err="1">
                <a:latin typeface="+mn-lt"/>
              </a:rPr>
              <a:t>autre</a:t>
            </a:r>
            <a:r>
              <a:rPr lang="en-US" sz="2000" b="1" dirty="0">
                <a:latin typeface="+mn-lt"/>
              </a:rPr>
              <a:t> relation entre hommes et femmes que </a:t>
            </a:r>
            <a:r>
              <a:rPr lang="en-US" sz="2000" b="1" dirty="0" err="1">
                <a:latin typeface="+mn-lt"/>
              </a:rPr>
              <a:t>celle</a:t>
            </a:r>
            <a:r>
              <a:rPr lang="en-US" sz="2000" b="1" dirty="0">
                <a:latin typeface="+mn-lt"/>
              </a:rPr>
              <a:t> de </a:t>
            </a:r>
            <a:r>
              <a:rPr lang="en-US" sz="2000" b="1" dirty="0" err="1">
                <a:latin typeface="+mn-lt"/>
              </a:rPr>
              <a:t>supériorité</a:t>
            </a:r>
            <a:r>
              <a:rPr lang="en-US" sz="2000" b="1" dirty="0">
                <a:latin typeface="+mn-lt"/>
              </a:rPr>
              <a:t> et de  </a:t>
            </a:r>
          </a:p>
          <a:p>
            <a:pPr marL="342900" indent="-342900"/>
            <a:r>
              <a:rPr lang="en-US" sz="2000" b="1" dirty="0">
                <a:latin typeface="+mn-lt"/>
              </a:rPr>
              <a:t>                                 </a:t>
            </a:r>
            <a:r>
              <a:rPr lang="en-US" sz="2000" b="1" dirty="0" err="1">
                <a:latin typeface="+mn-lt"/>
              </a:rPr>
              <a:t>soumission</a:t>
            </a:r>
            <a:r>
              <a:rPr lang="en-US" sz="2000" b="1" dirty="0">
                <a:latin typeface="+mn-lt"/>
              </a:rPr>
              <a:t>.  Et il ne </a:t>
            </a:r>
            <a:r>
              <a:rPr lang="en-US" sz="2000" b="1" dirty="0" err="1">
                <a:latin typeface="+mn-lt"/>
              </a:rPr>
              <a:t>peut</a:t>
            </a:r>
            <a:r>
              <a:rPr lang="en-US" sz="2000" b="1" dirty="0">
                <a:latin typeface="+mn-lt"/>
              </a:rPr>
              <a:t> pas </a:t>
            </a:r>
            <a:r>
              <a:rPr lang="en-US" sz="2000" b="1" dirty="0" err="1">
                <a:latin typeface="+mn-lt"/>
              </a:rPr>
              <a:t>envisager</a:t>
            </a:r>
            <a:r>
              <a:rPr lang="en-US" sz="2000" b="1" dirty="0">
                <a:latin typeface="+mn-lt"/>
              </a:rPr>
              <a:t> </a:t>
            </a:r>
            <a:r>
              <a:rPr lang="en-US" sz="2000" b="1" dirty="0" err="1">
                <a:latin typeface="+mn-lt"/>
              </a:rPr>
              <a:t>une</a:t>
            </a:r>
            <a:r>
              <a:rPr lang="en-US" sz="2000" b="1" dirty="0">
                <a:latin typeface="+mn-lt"/>
              </a:rPr>
              <a:t> </a:t>
            </a:r>
            <a:r>
              <a:rPr lang="en-US" sz="2000" b="1" dirty="0" err="1">
                <a:latin typeface="+mn-lt"/>
              </a:rPr>
              <a:t>autre</a:t>
            </a:r>
            <a:r>
              <a:rPr lang="en-US" sz="2000" b="1" dirty="0">
                <a:latin typeface="+mn-lt"/>
              </a:rPr>
              <a:t> lecture des </a:t>
            </a:r>
            <a:r>
              <a:rPr lang="en-US" sz="2000" b="1" dirty="0" err="1">
                <a:latin typeface="+mn-lt"/>
              </a:rPr>
              <a:t>textes</a:t>
            </a:r>
            <a:r>
              <a:rPr lang="en-US" sz="2000" b="1" dirty="0">
                <a:latin typeface="+mn-lt"/>
              </a:rPr>
              <a:t> </a:t>
            </a:r>
            <a:r>
              <a:rPr lang="en-US" sz="2000" b="1" dirty="0" err="1">
                <a:latin typeface="+mn-lt"/>
              </a:rPr>
              <a:t>bibliques</a:t>
            </a:r>
            <a:r>
              <a:rPr lang="en-US" sz="2000" b="1" dirty="0">
                <a:latin typeface="+mn-lt"/>
              </a:rPr>
              <a:t>.                  </a:t>
            </a:r>
          </a:p>
          <a:p>
            <a:pPr marL="342900" indent="-342900"/>
            <a:r>
              <a:rPr lang="en-US" sz="2000" b="1" dirty="0">
                <a:latin typeface="+mn-lt"/>
              </a:rPr>
              <a:t> </a:t>
            </a:r>
          </a:p>
          <a:p>
            <a:pPr marL="342900" indent="-342900"/>
            <a:r>
              <a:rPr lang="en-US" sz="2000" b="1" dirty="0">
                <a:latin typeface="+mn-lt"/>
              </a:rPr>
              <a:t>Sa position </a:t>
            </a:r>
            <a:r>
              <a:rPr lang="en-US" sz="2000" b="1" dirty="0" err="1">
                <a:latin typeface="+mn-lt"/>
              </a:rPr>
              <a:t>est</a:t>
            </a:r>
            <a:r>
              <a:rPr lang="en-US" sz="2000" b="1" dirty="0">
                <a:latin typeface="+mn-lt"/>
              </a:rPr>
              <a:t> </a:t>
            </a:r>
            <a:r>
              <a:rPr lang="en-US" sz="2000" b="1" dirty="0" err="1">
                <a:latin typeface="+mn-lt"/>
              </a:rPr>
              <a:t>notamment</a:t>
            </a:r>
            <a:r>
              <a:rPr lang="en-US" sz="2000" b="1" dirty="0">
                <a:latin typeface="+mn-lt"/>
              </a:rPr>
              <a:t> </a:t>
            </a:r>
            <a:r>
              <a:rPr lang="en-US" sz="2000" b="1" dirty="0" err="1">
                <a:latin typeface="+mn-lt"/>
              </a:rPr>
              <a:t>confirmée</a:t>
            </a:r>
            <a:r>
              <a:rPr lang="en-US" sz="2000" b="1" dirty="0">
                <a:latin typeface="+mn-lt"/>
              </a:rPr>
              <a:t> dans </a:t>
            </a:r>
            <a:r>
              <a:rPr lang="en-US" sz="2000" b="1" dirty="0" err="1">
                <a:latin typeface="+mn-lt"/>
              </a:rPr>
              <a:t>sa</a:t>
            </a:r>
            <a:r>
              <a:rPr lang="en-US" sz="2000" b="1" dirty="0">
                <a:latin typeface="+mn-lt"/>
              </a:rPr>
              <a:t> correspondence avec Madame Henriette Visser’t Hooft,</a:t>
            </a:r>
          </a:p>
          <a:p>
            <a:pPr marL="342900" indent="-342900"/>
            <a:r>
              <a:rPr lang="en-US" sz="2000" b="1" dirty="0">
                <a:latin typeface="+mn-lt"/>
              </a:rPr>
              <a:t> la femme du premier </a:t>
            </a:r>
            <a:r>
              <a:rPr lang="en-US" sz="2000" b="1" dirty="0" err="1">
                <a:latin typeface="+mn-lt"/>
              </a:rPr>
              <a:t>secrétaire</a:t>
            </a:r>
            <a:r>
              <a:rPr lang="en-US" sz="2000" b="1" dirty="0">
                <a:latin typeface="+mn-lt"/>
              </a:rPr>
              <a:t> general du Conseil Mondial des </a:t>
            </a:r>
            <a:r>
              <a:rPr lang="en-US" sz="2000" b="1" dirty="0" err="1">
                <a:latin typeface="+mn-lt"/>
              </a:rPr>
              <a:t>Eglises</a:t>
            </a:r>
            <a:r>
              <a:rPr lang="en-US" sz="2000" b="1" dirty="0">
                <a:latin typeface="+mn-lt"/>
              </a:rPr>
              <a:t>, qui le </a:t>
            </a:r>
            <a:r>
              <a:rPr lang="en-US" sz="2000" b="1" dirty="0" err="1">
                <a:latin typeface="+mn-lt"/>
              </a:rPr>
              <a:t>questionnait</a:t>
            </a:r>
            <a:r>
              <a:rPr lang="en-US" sz="2000" b="1" dirty="0">
                <a:latin typeface="+mn-lt"/>
              </a:rPr>
              <a:t> sur</a:t>
            </a:r>
          </a:p>
          <a:p>
            <a:pPr marL="342900" indent="-342900"/>
            <a:r>
              <a:rPr lang="en-US" sz="2000" b="1" dirty="0">
                <a:latin typeface="+mn-lt"/>
              </a:rPr>
              <a:t>          </a:t>
            </a:r>
            <a:r>
              <a:rPr lang="en-US" sz="2000" b="1" dirty="0" err="1">
                <a:latin typeface="+mn-lt"/>
              </a:rPr>
              <a:t>l’enseignement</a:t>
            </a:r>
            <a:r>
              <a:rPr lang="en-US" sz="2000" b="1" dirty="0">
                <a:latin typeface="+mn-lt"/>
              </a:rPr>
              <a:t> de </a:t>
            </a:r>
            <a:r>
              <a:rPr lang="en-US" sz="2000" b="1" dirty="0" err="1">
                <a:latin typeface="+mn-lt"/>
              </a:rPr>
              <a:t>l’Ecriture</a:t>
            </a:r>
            <a:r>
              <a:rPr lang="en-US" sz="2000" b="1" dirty="0">
                <a:latin typeface="+mn-lt"/>
              </a:rPr>
              <a:t> au </a:t>
            </a:r>
            <a:r>
              <a:rPr lang="en-US" sz="2000" b="1" dirty="0" err="1">
                <a:latin typeface="+mn-lt"/>
              </a:rPr>
              <a:t>sujet</a:t>
            </a:r>
            <a:r>
              <a:rPr lang="en-US" sz="2000" b="1" dirty="0">
                <a:latin typeface="+mn-lt"/>
              </a:rPr>
              <a:t> de la relation entre les sexes (Saint Paul </a:t>
            </a:r>
            <a:r>
              <a:rPr lang="en-US" sz="2000" b="1" dirty="0" err="1">
                <a:latin typeface="+mn-lt"/>
              </a:rPr>
              <a:t>en</a:t>
            </a:r>
            <a:r>
              <a:rPr lang="en-US" sz="2000" b="1" dirty="0">
                <a:latin typeface="+mn-lt"/>
              </a:rPr>
              <a:t> particulier). </a:t>
            </a:r>
          </a:p>
          <a:p>
            <a:pPr marL="342900" indent="-342900"/>
            <a:endParaRPr lang="en-US" sz="2000" b="1" dirty="0"/>
          </a:p>
          <a:p>
            <a:pPr marL="342900" indent="-342900"/>
            <a:endParaRPr lang="en-US" sz="2000" b="1" dirty="0"/>
          </a:p>
          <a:p>
            <a:pPr marL="342900" indent="-342900"/>
            <a:endParaRPr lang="en-US" sz="2000" b="1" dirty="0">
              <a:latin typeface="+mn-lt"/>
            </a:endParaRPr>
          </a:p>
          <a:p>
            <a:endParaRPr lang="en-GB" sz="2000" b="1" dirty="0">
              <a:solidFill>
                <a:srgbClr val="002060"/>
              </a:solidFill>
            </a:endParaRPr>
          </a:p>
          <a:p>
            <a:r>
              <a:rPr lang="fr-FR" sz="2000" b="1" dirty="0"/>
              <a:t> </a:t>
            </a:r>
            <a:endParaRPr lang="en-US" altLang="en-US" sz="2800" dirty="0"/>
          </a:p>
          <a:p>
            <a:r>
              <a:rPr lang="en-GB" sz="2800" b="1" dirty="0">
                <a:solidFill>
                  <a:srgbClr val="002060"/>
                </a:solidFill>
                <a:latin typeface="Lucida Handwriting" panose="03010101010101010101" pitchFamily="66" charset="0"/>
              </a:rPr>
              <a:t>             </a:t>
            </a:r>
            <a:endParaRPr lang="en-GB" sz="2400" b="1" dirty="0">
              <a:latin typeface="Lucida Handwriting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9777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3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3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3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3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33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33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3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3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3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3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3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3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3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3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33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3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3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331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331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31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331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331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331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331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331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331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331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331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331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331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331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331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331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331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331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331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3" dur="500"/>
                                        <p:tgtEl>
                                          <p:spTgt spid="1331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6" dur="500"/>
                                        <p:tgtEl>
                                          <p:spTgt spid="1331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9" dur="500"/>
                                        <p:tgtEl>
                                          <p:spTgt spid="1331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23249F-53CC-ECD5-5AC4-65460F668F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2">
            <a:extLst>
              <a:ext uri="{FF2B5EF4-FFF2-40B4-BE49-F238E27FC236}">
                <a16:creationId xmlns:a16="http://schemas.microsoft.com/office/drawing/2014/main" id="{DC31B87D-F6FB-E910-D909-2FA7302526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-819150"/>
            <a:ext cx="12192000" cy="9140964"/>
          </a:xfrm>
          <a:prstGeom prst="rect">
            <a:avLst/>
          </a:prstGeom>
          <a:gradFill rotWithShape="1">
            <a:gsLst>
              <a:gs pos="0">
                <a:srgbClr val="D7C1F7"/>
              </a:gs>
              <a:gs pos="50000">
                <a:srgbClr val="FFFFCC"/>
              </a:gs>
              <a:gs pos="100000">
                <a:srgbClr val="D7C1F7"/>
              </a:gs>
            </a:gsLst>
            <a:lin ang="2700000" scaled="1"/>
          </a:gra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b="1" dirty="0">
                <a:solidFill>
                  <a:schemeClr val="hlink"/>
                </a:solidFill>
                <a:latin typeface="Arial" charset="0"/>
              </a:rPr>
              <a:t>                  </a:t>
            </a:r>
            <a:r>
              <a:rPr lang="fr-FR" b="1" dirty="0">
                <a:solidFill>
                  <a:schemeClr val="accent2"/>
                </a:solidFill>
                <a:latin typeface="Arial" charset="0"/>
              </a:rPr>
              <a:t>                                         </a:t>
            </a:r>
            <a:r>
              <a:rPr lang="en-US" sz="2000" b="1" dirty="0"/>
              <a:t> </a:t>
            </a:r>
            <a:r>
              <a:rPr lang="fr-FR" altLang="fr-FR" sz="2000" b="1" dirty="0"/>
              <a:t>  </a:t>
            </a:r>
          </a:p>
          <a:p>
            <a:pPr>
              <a:spcBef>
                <a:spcPct val="0"/>
              </a:spcBef>
            </a:pPr>
            <a:r>
              <a:rPr lang="fr-FR" altLang="fr-FR" sz="2000" b="1" dirty="0"/>
              <a:t>  </a:t>
            </a:r>
          </a:p>
          <a:p>
            <a:pPr>
              <a:spcBef>
                <a:spcPct val="0"/>
              </a:spcBef>
            </a:pPr>
            <a:r>
              <a:rPr lang="fr-FR" altLang="fr-FR" sz="2000" b="1" dirty="0"/>
              <a:t>  </a:t>
            </a:r>
          </a:p>
          <a:p>
            <a:pPr>
              <a:spcBef>
                <a:spcPct val="0"/>
              </a:spcBef>
            </a:pPr>
            <a:endParaRPr lang="fr-FR" altLang="fr-FR" sz="2000" b="1" dirty="0"/>
          </a:p>
          <a:p>
            <a:r>
              <a:rPr lang="fr-FR" altLang="fr-FR" sz="2800" b="1" dirty="0"/>
              <a:t>    </a:t>
            </a:r>
            <a:r>
              <a:rPr lang="fr-FR" sz="2400" b="1" dirty="0"/>
              <a:t>« Vous devez garder à l'esprit que non seulement Paul, mais toute la Bible suppose que la relation homme-femme </a:t>
            </a:r>
            <a:r>
              <a:rPr lang="fr-FR" sz="2400" b="1" dirty="0">
                <a:highlight>
                  <a:srgbClr val="FFFF00"/>
                </a:highlight>
              </a:rPr>
              <a:t>sur terre </a:t>
            </a:r>
            <a:r>
              <a:rPr lang="fr-FR" sz="2400" b="1" dirty="0"/>
              <a:t>et </a:t>
            </a:r>
            <a:r>
              <a:rPr lang="fr-FR" sz="2400" b="1" dirty="0">
                <a:highlight>
                  <a:srgbClr val="FFFF00"/>
                </a:highlight>
              </a:rPr>
              <a:t>dans le temps </a:t>
            </a:r>
            <a:r>
              <a:rPr lang="fr-FR" sz="2400" b="1" dirty="0"/>
              <a:t>n'est pas un matriarcat mais un patriarcat. C'est un fait ; ... tout comme il est un fait que le peuple élu n'était pas ni les Carthaginois, ni</a:t>
            </a:r>
          </a:p>
          <a:p>
            <a:r>
              <a:rPr lang="fr-FR" sz="2400" b="1" dirty="0"/>
              <a:t> les Spartiates, mais les Israélites. Que nous les reconnaissions ou non comme justes, que </a:t>
            </a:r>
          </a:p>
          <a:p>
            <a:r>
              <a:rPr lang="fr-FR" sz="2400" b="1" dirty="0"/>
              <a:t> nous les aimions ou non, nous devons accepter ces dispositions dans cette vie </a:t>
            </a:r>
            <a:r>
              <a:rPr lang="fr-FR" sz="2400" b="1" dirty="0">
                <a:highlight>
                  <a:srgbClr val="FFFF00"/>
                </a:highlight>
              </a:rPr>
              <a:t>jusqu'à l'époque des Nouveaux Cieux et de la Nouvelle Terre</a:t>
            </a:r>
            <a:r>
              <a:rPr lang="fr-FR" sz="2400" b="1" dirty="0"/>
              <a:t>. ... Ces dispositions sont liées au fait </a:t>
            </a:r>
          </a:p>
          <a:p>
            <a:r>
              <a:rPr lang="fr-FR" sz="2400" b="1" dirty="0"/>
              <a:t> de sa révélation dans le Christ, qui était </a:t>
            </a:r>
            <a:r>
              <a:rPr lang="fr-FR" sz="2400" b="1" dirty="0">
                <a:highlight>
                  <a:srgbClr val="FFFF00"/>
                </a:highlight>
              </a:rPr>
              <a:t>un</a:t>
            </a:r>
            <a:r>
              <a:rPr lang="fr-FR" sz="2400" b="1" dirty="0"/>
              <a:t> </a:t>
            </a:r>
            <a:r>
              <a:rPr lang="fr-FR" sz="2400" b="1" dirty="0">
                <a:highlight>
                  <a:srgbClr val="FFFF00"/>
                </a:highlight>
              </a:rPr>
              <a:t>homme</a:t>
            </a:r>
            <a:r>
              <a:rPr lang="fr-FR" sz="2400" b="1" dirty="0"/>
              <a:t>, confirmant ainsi la supériorité d'Adam. » </a:t>
            </a:r>
          </a:p>
          <a:p>
            <a:r>
              <a:rPr lang="fr-FR" sz="2400" b="1" dirty="0"/>
              <a:t>                                                                           Lettre du 27 avril 1934</a:t>
            </a:r>
          </a:p>
          <a:p>
            <a:endParaRPr lang="fr-FR" sz="2400" b="1" dirty="0"/>
          </a:p>
          <a:p>
            <a:r>
              <a:rPr lang="fr-FR" sz="2400" dirty="0"/>
              <a:t> </a:t>
            </a:r>
            <a:r>
              <a:rPr lang="fr-FR" sz="2400" b="1" dirty="0"/>
              <a:t>La conversation entre </a:t>
            </a:r>
            <a:r>
              <a:rPr lang="en-US" sz="2400" b="1" dirty="0"/>
              <a:t>Madame Visser’t Hooft et Karl Barth </a:t>
            </a:r>
            <a:r>
              <a:rPr lang="en-US" sz="2400" b="1" dirty="0" err="1"/>
              <a:t>est</a:t>
            </a:r>
            <a:r>
              <a:rPr lang="en-US" sz="2400" b="1" dirty="0"/>
              <a:t> un </a:t>
            </a:r>
            <a:r>
              <a:rPr lang="en-US" sz="2400" b="1" dirty="0" err="1"/>
              <a:t>exemple</a:t>
            </a:r>
            <a:r>
              <a:rPr lang="en-US" sz="2400" b="1" dirty="0"/>
              <a:t> </a:t>
            </a:r>
            <a:r>
              <a:rPr lang="en-US" sz="2400" b="1" dirty="0" err="1"/>
              <a:t>typique</a:t>
            </a:r>
            <a:r>
              <a:rPr lang="en-US" sz="2400" b="1" dirty="0"/>
              <a:t> à </a:t>
            </a:r>
          </a:p>
          <a:p>
            <a:r>
              <a:rPr lang="en-US" sz="2400" b="1" dirty="0"/>
              <a:t>       </a:t>
            </a:r>
            <a:r>
              <a:rPr lang="en-US" sz="2400" b="1" dirty="0" err="1"/>
              <a:t>l’échelle</a:t>
            </a:r>
            <a:r>
              <a:rPr lang="en-US" sz="2400" b="1" dirty="0"/>
              <a:t> de </a:t>
            </a:r>
            <a:r>
              <a:rPr lang="en-US" sz="2400" b="1" dirty="0">
                <a:highlight>
                  <a:srgbClr val="FFFF00"/>
                </a:highlight>
              </a:rPr>
              <a:t>deux </a:t>
            </a:r>
            <a:r>
              <a:rPr lang="en-US" sz="2400" b="1" dirty="0" err="1">
                <a:highlight>
                  <a:srgbClr val="FFFF00"/>
                </a:highlight>
              </a:rPr>
              <a:t>personnes</a:t>
            </a:r>
            <a:r>
              <a:rPr lang="en-US" sz="2400" b="1" dirty="0"/>
              <a:t> </a:t>
            </a:r>
            <a:r>
              <a:rPr lang="en-US" sz="2400" b="1" dirty="0" err="1"/>
              <a:t>en</a:t>
            </a:r>
            <a:r>
              <a:rPr lang="en-US" sz="2400" b="1" dirty="0"/>
              <a:t> </a:t>
            </a:r>
            <a:r>
              <a:rPr lang="en-US" sz="2400" b="1" dirty="0" err="1">
                <a:highlight>
                  <a:srgbClr val="FFFF00"/>
                </a:highlight>
              </a:rPr>
              <a:t>pleine</a:t>
            </a:r>
            <a:r>
              <a:rPr lang="en-US" sz="2400" b="1" dirty="0">
                <a:highlight>
                  <a:srgbClr val="FFFF00"/>
                </a:highlight>
              </a:rPr>
              <a:t> crise </a:t>
            </a:r>
            <a:r>
              <a:rPr lang="en-US" sz="2400" b="1" dirty="0" err="1">
                <a:highlight>
                  <a:srgbClr val="FFFF00"/>
                </a:highlight>
              </a:rPr>
              <a:t>moderniste</a:t>
            </a:r>
            <a:r>
              <a:rPr lang="en-US" sz="2400" b="1" dirty="0"/>
              <a:t>.  Cela </a:t>
            </a:r>
            <a:r>
              <a:rPr lang="en-US" sz="2400" b="1" dirty="0" err="1"/>
              <a:t>permet</a:t>
            </a:r>
            <a:r>
              <a:rPr lang="en-US" sz="2400" b="1" dirty="0"/>
              <a:t> </a:t>
            </a:r>
            <a:r>
              <a:rPr lang="en-US" sz="2400" b="1" dirty="0" err="1"/>
              <a:t>d’imaginer</a:t>
            </a:r>
            <a:r>
              <a:rPr lang="en-US" sz="2400" b="1" dirty="0"/>
              <a:t> </a:t>
            </a:r>
            <a:r>
              <a:rPr lang="en-US" sz="2400" b="1" dirty="0" err="1"/>
              <a:t>ce</a:t>
            </a:r>
            <a:r>
              <a:rPr lang="en-US" sz="2400" b="1" dirty="0"/>
              <a:t> </a:t>
            </a:r>
          </a:p>
          <a:p>
            <a:r>
              <a:rPr lang="en-US" sz="2400" b="1" dirty="0"/>
              <a:t>  qui se passe à </a:t>
            </a:r>
            <a:r>
              <a:rPr lang="en-US" sz="2400" b="1" dirty="0" err="1"/>
              <a:t>l’échelle</a:t>
            </a:r>
            <a:r>
              <a:rPr lang="en-US" sz="2400" b="1" dirty="0"/>
              <a:t> des </a:t>
            </a:r>
            <a:r>
              <a:rPr lang="en-US" sz="2400" b="1" dirty="0" err="1"/>
              <a:t>Eglise</a:t>
            </a:r>
            <a:r>
              <a:rPr lang="en-US" sz="2400" b="1" dirty="0"/>
              <a:t> </a:t>
            </a:r>
            <a:r>
              <a:rPr lang="en-US" sz="2400" b="1" dirty="0" err="1"/>
              <a:t>catholique</a:t>
            </a:r>
            <a:r>
              <a:rPr lang="en-US" sz="2400" b="1" dirty="0"/>
              <a:t> et </a:t>
            </a:r>
            <a:r>
              <a:rPr lang="en-US" sz="2400" b="1" dirty="0" err="1"/>
              <a:t>protestantes</a:t>
            </a:r>
            <a:r>
              <a:rPr lang="en-US" sz="2400" b="1" dirty="0"/>
              <a:t> et à </a:t>
            </a:r>
            <a:r>
              <a:rPr lang="en-US" sz="2400" b="1" dirty="0" err="1"/>
              <a:t>l’échelle</a:t>
            </a:r>
            <a:r>
              <a:rPr lang="en-US" sz="2400" b="1" dirty="0"/>
              <a:t> de sociétés</a:t>
            </a:r>
          </a:p>
          <a:p>
            <a:r>
              <a:rPr lang="en-US" sz="2400" b="1" dirty="0"/>
              <a:t>           </a:t>
            </a:r>
            <a:r>
              <a:rPr lang="en-US" sz="2400" b="1" dirty="0" err="1"/>
              <a:t>dites</a:t>
            </a:r>
            <a:r>
              <a:rPr lang="en-US" sz="2400" b="1" dirty="0"/>
              <a:t> </a:t>
            </a:r>
            <a:r>
              <a:rPr lang="en-US" sz="2400" b="1" dirty="0" err="1"/>
              <a:t>chrétiennes</a:t>
            </a:r>
            <a:r>
              <a:rPr lang="en-US" sz="2400" b="1" dirty="0"/>
              <a:t> </a:t>
            </a:r>
            <a:r>
              <a:rPr lang="en-US" sz="2400" b="1" dirty="0" err="1"/>
              <a:t>en</a:t>
            </a:r>
            <a:r>
              <a:rPr lang="en-US" sz="2400" b="1" dirty="0"/>
              <a:t> Europe, et dans la monde. La crise </a:t>
            </a:r>
            <a:r>
              <a:rPr lang="en-US" sz="2400" b="1" dirty="0" err="1"/>
              <a:t>moderniste</a:t>
            </a:r>
            <a:r>
              <a:rPr lang="en-US" sz="2400" b="1" dirty="0"/>
              <a:t> se </a:t>
            </a:r>
            <a:r>
              <a:rPr lang="en-US" sz="2400" b="1" dirty="0" err="1"/>
              <a:t>déclenche</a:t>
            </a:r>
            <a:endParaRPr lang="en-US" sz="2400" b="1" dirty="0"/>
          </a:p>
          <a:p>
            <a:r>
              <a:rPr lang="en-US" sz="2400" b="1" dirty="0"/>
              <a:t>     à </a:t>
            </a:r>
            <a:r>
              <a:rPr lang="en-US" sz="2400" b="1" dirty="0" err="1"/>
              <a:t>l’intersection</a:t>
            </a:r>
            <a:r>
              <a:rPr lang="en-US" sz="2400" b="1" dirty="0"/>
              <a:t> de </a:t>
            </a:r>
            <a:r>
              <a:rPr lang="en-US" sz="2400" b="1" dirty="0" err="1"/>
              <a:t>ces</a:t>
            </a:r>
            <a:r>
              <a:rPr lang="en-US" sz="2400" b="1" dirty="0"/>
              <a:t> deux manières de </a:t>
            </a:r>
            <a:r>
              <a:rPr lang="en-US" sz="2400" b="1" dirty="0" err="1"/>
              <a:t>concevoir</a:t>
            </a:r>
            <a:r>
              <a:rPr lang="en-US" sz="2400" b="1" dirty="0"/>
              <a:t> la </a:t>
            </a:r>
            <a:r>
              <a:rPr lang="en-US" sz="2400" b="1" dirty="0" err="1"/>
              <a:t>foi</a:t>
            </a:r>
            <a:r>
              <a:rPr lang="en-US" sz="2400" b="1" dirty="0"/>
              <a:t>. Madame Visser’t Hooft se pose </a:t>
            </a:r>
          </a:p>
          <a:p>
            <a:r>
              <a:rPr lang="en-US" sz="2400" b="1" dirty="0"/>
              <a:t>des questions sur </a:t>
            </a:r>
            <a:r>
              <a:rPr lang="en-US" sz="2400" b="1" dirty="0" err="1"/>
              <a:t>ce</a:t>
            </a:r>
            <a:r>
              <a:rPr lang="en-US" sz="2400" b="1" dirty="0"/>
              <a:t> </a:t>
            </a:r>
            <a:r>
              <a:rPr lang="en-US" sz="2400" b="1" dirty="0" err="1"/>
              <a:t>qu’elle</a:t>
            </a:r>
            <a:r>
              <a:rPr lang="en-US" sz="2400" b="1" dirty="0"/>
              <a:t> a cru </a:t>
            </a:r>
            <a:r>
              <a:rPr lang="en-US" sz="2400" b="1" dirty="0" err="1"/>
              <a:t>jusqu’à</a:t>
            </a:r>
            <a:r>
              <a:rPr lang="en-US" sz="2400" b="1" dirty="0"/>
              <a:t> </a:t>
            </a:r>
            <a:r>
              <a:rPr lang="en-US" sz="2400" b="1" dirty="0" err="1"/>
              <a:t>ce</a:t>
            </a:r>
            <a:r>
              <a:rPr lang="en-US" sz="2400" b="1" dirty="0"/>
              <a:t> point de </a:t>
            </a:r>
            <a:r>
              <a:rPr lang="en-US" sz="2400" b="1" dirty="0" err="1"/>
              <a:t>sa</a:t>
            </a:r>
            <a:r>
              <a:rPr lang="en-US" sz="2400" b="1" dirty="0"/>
              <a:t> vie et Barth </a:t>
            </a:r>
            <a:r>
              <a:rPr lang="en-US" sz="2400" b="1" dirty="0" err="1"/>
              <a:t>lui</a:t>
            </a:r>
            <a:r>
              <a:rPr lang="en-US" sz="2400" b="1" dirty="0"/>
              <a:t> </a:t>
            </a:r>
            <a:r>
              <a:rPr lang="en-US" sz="2400" b="1" dirty="0" err="1"/>
              <a:t>donne</a:t>
            </a:r>
            <a:r>
              <a:rPr lang="en-US" sz="2400" b="1" dirty="0"/>
              <a:t> </a:t>
            </a:r>
            <a:r>
              <a:rPr lang="en-US" sz="2400" b="1" dirty="0" err="1"/>
              <a:t>une</a:t>
            </a:r>
            <a:r>
              <a:rPr lang="en-US" sz="2400" b="1" dirty="0"/>
              <a:t> </a:t>
            </a:r>
            <a:r>
              <a:rPr lang="en-US" sz="2400" b="1" dirty="0" err="1"/>
              <a:t>réponse</a:t>
            </a:r>
            <a:r>
              <a:rPr lang="en-US" sz="2400" b="1" dirty="0"/>
              <a:t> </a:t>
            </a:r>
          </a:p>
          <a:p>
            <a:r>
              <a:rPr lang="en-US" sz="2400" b="1" dirty="0"/>
              <a:t>                                toute </a:t>
            </a:r>
            <a:r>
              <a:rPr lang="en-US" sz="2400" b="1" dirty="0" err="1"/>
              <a:t>verticale</a:t>
            </a:r>
            <a:r>
              <a:rPr lang="en-US" sz="2400" b="1" dirty="0"/>
              <a:t> </a:t>
            </a:r>
            <a:r>
              <a:rPr lang="en-US" sz="2400" b="1" dirty="0" err="1"/>
              <a:t>qu’il</a:t>
            </a:r>
            <a:r>
              <a:rPr lang="en-US" sz="2400" b="1" dirty="0"/>
              <a:t> </a:t>
            </a:r>
            <a:r>
              <a:rPr lang="en-US" sz="2400" b="1" dirty="0" err="1"/>
              <a:t>considère</a:t>
            </a:r>
            <a:r>
              <a:rPr lang="en-US" sz="2400" b="1" dirty="0"/>
              <a:t> </a:t>
            </a:r>
            <a:r>
              <a:rPr lang="en-US" sz="2400" b="1" dirty="0" err="1"/>
              <a:t>comme</a:t>
            </a:r>
            <a:r>
              <a:rPr lang="en-US" sz="2400" b="1" dirty="0"/>
              <a:t> incontestable.</a:t>
            </a:r>
          </a:p>
          <a:p>
            <a:r>
              <a:rPr lang="en-US" sz="2400" b="1" dirty="0"/>
              <a:t>    </a:t>
            </a:r>
          </a:p>
          <a:p>
            <a:endParaRPr lang="en-US" sz="2400" b="1" dirty="0"/>
          </a:p>
          <a:p>
            <a:endParaRPr lang="en-US" sz="2400" b="1" dirty="0"/>
          </a:p>
          <a:p>
            <a:endParaRPr lang="en-US" sz="2400" b="1" dirty="0"/>
          </a:p>
          <a:p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1189971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1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51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51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51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51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512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512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512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512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512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512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512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13D7C2-5A5B-C38A-C820-6DA3A3C858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ZoneTexte 1">
            <a:extLst>
              <a:ext uri="{FF2B5EF4-FFF2-40B4-BE49-F238E27FC236}">
                <a16:creationId xmlns:a16="http://schemas.microsoft.com/office/drawing/2014/main" id="{09877372-06FC-81D4-E27F-C259B201F2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-117987"/>
            <a:ext cx="12192000" cy="8648521"/>
          </a:xfrm>
          <a:prstGeom prst="rect">
            <a:avLst/>
          </a:prstGeom>
          <a:gradFill rotWithShape="1">
            <a:gsLst>
              <a:gs pos="0">
                <a:srgbClr val="C6FEE5"/>
              </a:gs>
              <a:gs pos="100000">
                <a:srgbClr val="FFFF99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fr-FR" altLang="fr-FR" b="1" dirty="0">
              <a:solidFill>
                <a:srgbClr val="002060"/>
              </a:solidFill>
              <a:latin typeface="Calibri" panose="020F0502020204030204" pitchFamily="34" charset="0"/>
            </a:endParaRPr>
          </a:p>
          <a:p>
            <a:pPr marL="342900" indent="-342900">
              <a:defRPr/>
            </a:pPr>
            <a:r>
              <a:rPr lang="en-US" altLang="fr-FR" b="1" dirty="0">
                <a:solidFill>
                  <a:srgbClr val="002060"/>
                </a:solidFill>
                <a:latin typeface="Calibri" panose="020F0502020204030204" pitchFamily="34" charset="0"/>
              </a:rPr>
              <a:t>              </a:t>
            </a:r>
            <a:endParaRPr lang="en-US" altLang="fr-FR" sz="2000" b="1" dirty="0">
              <a:latin typeface="+mn-lt"/>
            </a:endParaRPr>
          </a:p>
          <a:p>
            <a:pPr marL="342900" indent="-342900">
              <a:defRPr/>
            </a:pPr>
            <a:r>
              <a:rPr lang="en-US" altLang="fr-FR" sz="2000" b="1" dirty="0">
                <a:latin typeface="+mn-lt"/>
              </a:rPr>
              <a:t>2. Le </a:t>
            </a:r>
            <a:r>
              <a:rPr lang="en-US" altLang="fr-FR" sz="2000" b="1" dirty="0" err="1">
                <a:latin typeface="+mn-lt"/>
              </a:rPr>
              <a:t>Concile</a:t>
            </a:r>
            <a:r>
              <a:rPr lang="en-US" altLang="fr-FR" sz="2000" b="1" dirty="0">
                <a:latin typeface="+mn-lt"/>
              </a:rPr>
              <a:t> Vatican II (1962-1965) se </a:t>
            </a:r>
            <a:r>
              <a:rPr lang="en-US" altLang="fr-FR" sz="2000" b="1" dirty="0" err="1">
                <a:latin typeface="+mn-lt"/>
              </a:rPr>
              <a:t>situe</a:t>
            </a:r>
            <a:r>
              <a:rPr lang="en-US" altLang="fr-FR" sz="2000" b="1" dirty="0">
                <a:latin typeface="+mn-lt"/>
              </a:rPr>
              <a:t> à un moment de </a:t>
            </a:r>
            <a:r>
              <a:rPr lang="en-US" altLang="fr-FR" sz="2000" b="1" dirty="0" err="1">
                <a:latin typeface="+mn-lt"/>
              </a:rPr>
              <a:t>l’histoire</a:t>
            </a:r>
            <a:r>
              <a:rPr lang="en-US" altLang="fr-FR" sz="2000" b="1" dirty="0">
                <a:latin typeface="+mn-lt"/>
              </a:rPr>
              <a:t> </a:t>
            </a:r>
            <a:r>
              <a:rPr lang="en-US" altLang="fr-FR" sz="2000" b="1" dirty="0" err="1">
                <a:latin typeface="+mn-lt"/>
              </a:rPr>
              <a:t>où</a:t>
            </a:r>
            <a:r>
              <a:rPr lang="en-US" altLang="fr-FR" sz="2000" b="1" dirty="0">
                <a:latin typeface="+mn-lt"/>
              </a:rPr>
              <a:t> un </a:t>
            </a:r>
            <a:r>
              <a:rPr lang="en-US" altLang="fr-FR" sz="2000" b="1" dirty="0" err="1">
                <a:latin typeface="+mn-lt"/>
              </a:rPr>
              <a:t>pape</a:t>
            </a:r>
            <a:r>
              <a:rPr lang="en-US" altLang="fr-FR" sz="2000" b="1" dirty="0">
                <a:latin typeface="+mn-lt"/>
              </a:rPr>
              <a:t> a pris conscience</a:t>
            </a:r>
          </a:p>
          <a:p>
            <a:pPr marL="342900" indent="-342900">
              <a:defRPr/>
            </a:pPr>
            <a:r>
              <a:rPr lang="en-US" altLang="fr-FR" sz="2000" b="1" dirty="0">
                <a:latin typeface="+mn-lt"/>
              </a:rPr>
              <a:t>      de </a:t>
            </a:r>
            <a:r>
              <a:rPr lang="en-US" altLang="fr-FR" sz="2000" b="1" dirty="0" err="1">
                <a:latin typeface="+mn-lt"/>
              </a:rPr>
              <a:t>l’écart</a:t>
            </a:r>
            <a:r>
              <a:rPr lang="en-US" altLang="fr-FR" sz="2000" b="1" dirty="0">
                <a:latin typeface="+mn-lt"/>
              </a:rPr>
              <a:t> </a:t>
            </a:r>
            <a:r>
              <a:rPr lang="en-US" altLang="fr-FR" sz="2000" b="1" dirty="0" err="1">
                <a:latin typeface="+mn-lt"/>
              </a:rPr>
              <a:t>creusé</a:t>
            </a:r>
            <a:r>
              <a:rPr lang="en-US" altLang="fr-FR" sz="2000" b="1" dirty="0">
                <a:latin typeface="+mn-lt"/>
              </a:rPr>
              <a:t> par la crise </a:t>
            </a:r>
            <a:r>
              <a:rPr lang="en-US" altLang="fr-FR" sz="2000" b="1" dirty="0" err="1">
                <a:latin typeface="+mn-lt"/>
              </a:rPr>
              <a:t>moderniste</a:t>
            </a:r>
            <a:r>
              <a:rPr lang="en-US" altLang="fr-FR" sz="2000" b="1" dirty="0">
                <a:latin typeface="+mn-lt"/>
              </a:rPr>
              <a:t> entre un monde </a:t>
            </a:r>
            <a:r>
              <a:rPr lang="en-US" altLang="fr-FR" sz="2000" b="1" dirty="0" err="1">
                <a:latin typeface="+mn-lt"/>
              </a:rPr>
              <a:t>moderne</a:t>
            </a:r>
            <a:r>
              <a:rPr lang="en-US" altLang="fr-FR" sz="2000" b="1" dirty="0">
                <a:latin typeface="+mn-lt"/>
              </a:rPr>
              <a:t> déjà </a:t>
            </a:r>
            <a:r>
              <a:rPr lang="en-US" altLang="fr-FR" sz="2000" b="1" dirty="0" err="1">
                <a:latin typeface="+mn-lt"/>
              </a:rPr>
              <a:t>largement</a:t>
            </a:r>
            <a:r>
              <a:rPr lang="en-US" altLang="fr-FR" sz="2000" b="1" dirty="0">
                <a:latin typeface="+mn-lt"/>
              </a:rPr>
              <a:t> </a:t>
            </a:r>
            <a:r>
              <a:rPr lang="en-US" altLang="fr-FR" sz="2000" b="1" dirty="0" err="1">
                <a:latin typeface="+mn-lt"/>
              </a:rPr>
              <a:t>sécularisé</a:t>
            </a:r>
            <a:r>
              <a:rPr lang="en-US" altLang="fr-FR" sz="2000" b="1" dirty="0">
                <a:latin typeface="+mn-lt"/>
              </a:rPr>
              <a:t> et </a:t>
            </a:r>
            <a:r>
              <a:rPr lang="en-US" altLang="fr-FR" sz="2000" b="1" dirty="0" err="1">
                <a:latin typeface="+mn-lt"/>
              </a:rPr>
              <a:t>l’Eglise</a:t>
            </a:r>
            <a:r>
              <a:rPr lang="en-US" altLang="fr-FR" sz="2000" b="1" dirty="0">
                <a:latin typeface="+mn-lt"/>
              </a:rPr>
              <a:t>.</a:t>
            </a:r>
          </a:p>
          <a:p>
            <a:pPr marL="342900" indent="-342900">
              <a:defRPr/>
            </a:pPr>
            <a:r>
              <a:rPr lang="en-US" altLang="fr-FR" sz="2000" b="1" dirty="0">
                <a:latin typeface="+mn-lt"/>
              </a:rPr>
              <a:t>                            Ce </a:t>
            </a:r>
            <a:r>
              <a:rPr lang="en-US" altLang="fr-FR" sz="2000" b="1" dirty="0" err="1">
                <a:latin typeface="+mn-lt"/>
              </a:rPr>
              <a:t>pape</a:t>
            </a:r>
            <a:r>
              <a:rPr lang="en-US" altLang="fr-FR" sz="2000" b="1" dirty="0">
                <a:latin typeface="+mn-lt"/>
              </a:rPr>
              <a:t> </a:t>
            </a:r>
            <a:r>
              <a:rPr lang="en-US" altLang="fr-FR" sz="2000" b="1" dirty="0" err="1">
                <a:latin typeface="+mn-lt"/>
              </a:rPr>
              <a:t>était</a:t>
            </a:r>
            <a:r>
              <a:rPr lang="en-US" altLang="fr-FR" sz="2000" b="1" dirty="0">
                <a:latin typeface="+mn-lt"/>
              </a:rPr>
              <a:t> Jean XXIII et il </a:t>
            </a:r>
            <a:r>
              <a:rPr lang="en-US" altLang="fr-FR" sz="2000" b="1" dirty="0" err="1">
                <a:latin typeface="+mn-lt"/>
              </a:rPr>
              <a:t>convoque</a:t>
            </a:r>
            <a:r>
              <a:rPr lang="en-US" altLang="fr-FR" sz="2000" b="1" dirty="0">
                <a:latin typeface="+mn-lt"/>
              </a:rPr>
              <a:t> le </a:t>
            </a:r>
            <a:r>
              <a:rPr lang="en-US" altLang="fr-FR" sz="2000" b="1" dirty="0" err="1">
                <a:latin typeface="+mn-lt"/>
              </a:rPr>
              <a:t>Concile</a:t>
            </a:r>
            <a:r>
              <a:rPr lang="en-US" altLang="fr-FR" sz="2000" b="1" dirty="0">
                <a:latin typeface="+mn-lt"/>
              </a:rPr>
              <a:t> le 25 Janvier 1959.</a:t>
            </a:r>
          </a:p>
          <a:p>
            <a:pPr marL="342900" indent="-342900">
              <a:defRPr/>
            </a:pPr>
            <a:r>
              <a:rPr lang="en-US" altLang="fr-FR" sz="2000" b="1" dirty="0">
                <a:latin typeface="+mn-lt"/>
              </a:rPr>
              <a:t>     </a:t>
            </a:r>
          </a:p>
          <a:p>
            <a:pPr marL="342900" indent="-342900">
              <a:defRPr/>
            </a:pPr>
            <a:r>
              <a:rPr lang="en-US" altLang="fr-FR" sz="2000" b="1" dirty="0">
                <a:latin typeface="+mn-lt"/>
              </a:rPr>
              <a:t>    Il y a environ  2500 </a:t>
            </a:r>
            <a:r>
              <a:rPr lang="en-US" altLang="fr-FR" sz="2000" b="1" dirty="0" err="1">
                <a:latin typeface="+mn-lt"/>
              </a:rPr>
              <a:t>évêques</a:t>
            </a:r>
            <a:r>
              <a:rPr lang="en-US" altLang="fr-FR" sz="2000" b="1" dirty="0">
                <a:latin typeface="+mn-lt"/>
              </a:rPr>
              <a:t> et </a:t>
            </a:r>
            <a:r>
              <a:rPr lang="en-US" altLang="fr-FR" sz="2000" b="1" dirty="0" err="1">
                <a:latin typeface="+mn-lt"/>
              </a:rPr>
              <a:t>leurs</a:t>
            </a:r>
            <a:r>
              <a:rPr lang="en-US" altLang="fr-FR" sz="2000" b="1" dirty="0">
                <a:latin typeface="+mn-lt"/>
              </a:rPr>
              <a:t> experts </a:t>
            </a:r>
            <a:r>
              <a:rPr lang="en-US" altLang="fr-FR" sz="2000" b="1" dirty="0" err="1">
                <a:latin typeface="+mn-lt"/>
              </a:rPr>
              <a:t>théologiques</a:t>
            </a:r>
            <a:r>
              <a:rPr lang="en-US" altLang="fr-FR" sz="2000" b="1" dirty="0">
                <a:latin typeface="+mn-lt"/>
              </a:rPr>
              <a:t> – il </a:t>
            </a:r>
            <a:r>
              <a:rPr lang="en-US" altLang="fr-FR" sz="2000" b="1" dirty="0" err="1">
                <a:latin typeface="+mn-lt"/>
              </a:rPr>
              <a:t>n’y</a:t>
            </a:r>
            <a:r>
              <a:rPr lang="en-US" altLang="fr-FR" sz="2000" b="1" dirty="0">
                <a:latin typeface="+mn-lt"/>
              </a:rPr>
              <a:t> a </a:t>
            </a:r>
            <a:r>
              <a:rPr lang="en-US" altLang="fr-FR" sz="2000" b="1" dirty="0" err="1">
                <a:latin typeface="+mn-lt"/>
              </a:rPr>
              <a:t>aucune</a:t>
            </a:r>
            <a:endParaRPr lang="en-US" altLang="fr-FR" sz="2000" b="1" dirty="0">
              <a:latin typeface="+mn-lt"/>
            </a:endParaRPr>
          </a:p>
          <a:p>
            <a:pPr marL="342900" indent="-342900">
              <a:defRPr/>
            </a:pPr>
            <a:r>
              <a:rPr lang="en-US" altLang="fr-FR" sz="2000" b="1" dirty="0">
                <a:latin typeface="+mn-lt"/>
              </a:rPr>
              <a:t>                                         femme </a:t>
            </a:r>
            <a:r>
              <a:rPr lang="en-US" altLang="fr-FR" sz="2000" b="1" dirty="0" err="1">
                <a:latin typeface="+mn-lt"/>
              </a:rPr>
              <a:t>parmi</a:t>
            </a:r>
            <a:r>
              <a:rPr lang="en-US" altLang="fr-FR" sz="2000" b="1" dirty="0">
                <a:latin typeface="+mn-lt"/>
              </a:rPr>
              <a:t> </a:t>
            </a:r>
            <a:r>
              <a:rPr lang="en-US" altLang="fr-FR" sz="2000" b="1" dirty="0" err="1">
                <a:latin typeface="+mn-lt"/>
              </a:rPr>
              <a:t>eux</a:t>
            </a:r>
            <a:r>
              <a:rPr lang="en-US" altLang="fr-FR" sz="2000" b="1" dirty="0">
                <a:latin typeface="+mn-lt"/>
              </a:rPr>
              <a:t>!</a:t>
            </a:r>
          </a:p>
          <a:p>
            <a:pPr eaLnBrk="1" hangingPunct="1">
              <a:defRPr/>
            </a:pPr>
            <a:r>
              <a:rPr lang="fr-FR" sz="2000" b="1" dirty="0">
                <a:latin typeface="+mn-lt"/>
              </a:rPr>
              <a:t>Le but du Concile était un </a:t>
            </a:r>
            <a:r>
              <a:rPr lang="fr-FR" sz="2000" b="1" i="1" dirty="0">
                <a:latin typeface="+mn-lt"/>
              </a:rPr>
              <a:t>aggiornamento</a:t>
            </a:r>
            <a:r>
              <a:rPr lang="fr-FR" sz="2000" b="1" dirty="0">
                <a:latin typeface="+mn-lt"/>
              </a:rPr>
              <a:t> ou renouvellement de l’Eglise; de </a:t>
            </a:r>
          </a:p>
          <a:p>
            <a:pPr eaLnBrk="1" hangingPunct="1">
              <a:defRPr/>
            </a:pPr>
            <a:r>
              <a:rPr lang="fr-FR" sz="2000" b="1" dirty="0">
                <a:highlight>
                  <a:srgbClr val="FFFF00"/>
                </a:highlight>
                <a:latin typeface="+mn-lt"/>
              </a:rPr>
              <a:t>combler le fossé </a:t>
            </a:r>
            <a:r>
              <a:rPr lang="fr-FR" sz="2000" b="1" dirty="0">
                <a:latin typeface="+mn-lt"/>
              </a:rPr>
              <a:t>entre l’Eglise catholique et le monde moderne et entre les</a:t>
            </a:r>
          </a:p>
          <a:p>
            <a:pPr eaLnBrk="1" hangingPunct="1">
              <a:defRPr/>
            </a:pPr>
            <a:r>
              <a:rPr lang="fr-FR" sz="2000" b="1" dirty="0">
                <a:latin typeface="+mn-lt"/>
              </a:rPr>
              <a:t> églises chrétiennes elles-mêmes par l’</a:t>
            </a:r>
            <a:r>
              <a:rPr lang="fr-FR" sz="2000" b="1" dirty="0" err="1">
                <a:latin typeface="+mn-lt"/>
              </a:rPr>
              <a:t>oecuménisme</a:t>
            </a:r>
            <a:r>
              <a:rPr lang="fr-FR" sz="2000" b="1" dirty="0">
                <a:latin typeface="+mn-lt"/>
              </a:rPr>
              <a:t>. A cet effet six théologiens</a:t>
            </a:r>
          </a:p>
          <a:p>
            <a:pPr eaLnBrk="1" hangingPunct="1">
              <a:defRPr/>
            </a:pPr>
            <a:r>
              <a:rPr lang="fr-FR" sz="2000" b="1" dirty="0">
                <a:latin typeface="+mn-lt"/>
              </a:rPr>
              <a:t> protestants participent aux débats préparatoires (tous des hommes aussi!) </a:t>
            </a:r>
          </a:p>
          <a:p>
            <a:pPr eaLnBrk="1" hangingPunct="1">
              <a:defRPr/>
            </a:pPr>
            <a:endParaRPr lang="fr-FR" sz="2000" b="1" dirty="0">
              <a:latin typeface="+mn-lt"/>
            </a:endParaRPr>
          </a:p>
          <a:p>
            <a:pPr eaLnBrk="1" hangingPunct="1">
              <a:defRPr/>
            </a:pPr>
            <a:endParaRPr lang="fr-FR" sz="2000" b="1" dirty="0">
              <a:latin typeface="+mn-lt"/>
            </a:endParaRPr>
          </a:p>
          <a:p>
            <a:pPr eaLnBrk="1" hangingPunct="1">
              <a:defRPr/>
            </a:pPr>
            <a:r>
              <a:rPr lang="fr-FR" sz="2000" b="1" dirty="0">
                <a:latin typeface="+mn-lt"/>
              </a:rPr>
              <a:t>       </a:t>
            </a:r>
          </a:p>
          <a:p>
            <a:pPr>
              <a:defRPr/>
            </a:pPr>
            <a:endParaRPr lang="en-US" sz="2000" b="1" dirty="0">
              <a:solidFill>
                <a:srgbClr val="002060"/>
              </a:solidFill>
              <a:cs typeface="Arial" pitchFamily="34" charset="0"/>
            </a:endParaRPr>
          </a:p>
          <a:p>
            <a:pPr eaLnBrk="1" hangingPunct="1">
              <a:defRPr/>
            </a:pPr>
            <a:r>
              <a:rPr lang="fr-FR" sz="2000" b="1" dirty="0"/>
              <a:t>  </a:t>
            </a:r>
            <a:endParaRPr lang="en-US" altLang="fr-FR" sz="2000" b="1" dirty="0">
              <a:latin typeface="+mn-lt"/>
            </a:endParaRPr>
          </a:p>
          <a:p>
            <a:pPr marL="342900" indent="-342900">
              <a:defRPr/>
            </a:pPr>
            <a:endParaRPr lang="en-US" altLang="fr-FR" sz="2000" b="1" dirty="0">
              <a:latin typeface="+mn-lt"/>
            </a:endParaRPr>
          </a:p>
          <a:p>
            <a:pPr>
              <a:defRPr/>
            </a:pPr>
            <a:endParaRPr lang="en-US" b="1" dirty="0">
              <a:latin typeface="Calibri" pitchFamily="34" charset="0"/>
            </a:endParaRPr>
          </a:p>
          <a:p>
            <a:pPr>
              <a:defRPr/>
            </a:pPr>
            <a:endParaRPr lang="en-US" b="1" dirty="0">
              <a:latin typeface="Calibri" pitchFamily="34" charset="0"/>
            </a:endParaRPr>
          </a:p>
          <a:p>
            <a:pPr>
              <a:defRPr/>
            </a:pPr>
            <a:endParaRPr lang="en-US" b="1" dirty="0">
              <a:latin typeface="Calibri" pitchFamily="34" charset="0"/>
            </a:endParaRPr>
          </a:p>
          <a:p>
            <a:pPr>
              <a:defRPr/>
            </a:pPr>
            <a:endParaRPr lang="en-US" b="1" dirty="0">
              <a:latin typeface="Calibri" pitchFamily="34" charset="0"/>
            </a:endParaRPr>
          </a:p>
          <a:p>
            <a:pPr>
              <a:defRPr/>
            </a:pPr>
            <a:endParaRPr lang="en-US" b="1" dirty="0">
              <a:latin typeface="Calibri" pitchFamily="34" charset="0"/>
            </a:endParaRPr>
          </a:p>
          <a:p>
            <a:pPr>
              <a:defRPr/>
            </a:pPr>
            <a:endParaRPr lang="en-US" b="1" dirty="0">
              <a:latin typeface="Calibri" pitchFamily="34" charset="0"/>
            </a:endParaRPr>
          </a:p>
          <a:p>
            <a:pPr>
              <a:defRPr/>
            </a:pPr>
            <a:endParaRPr lang="en-US" b="1" dirty="0">
              <a:solidFill>
                <a:srgbClr val="002060"/>
              </a:solidFill>
              <a:latin typeface="Calibri" pitchFamily="34" charset="0"/>
            </a:endParaRPr>
          </a:p>
          <a:p>
            <a:pPr eaLnBrk="1" hangingPunct="1"/>
            <a:endParaRPr lang="en-US" altLang="fr-FR" dirty="0">
              <a:latin typeface="Calibri" panose="020F0502020204030204" pitchFamily="34" charset="0"/>
            </a:endParaRPr>
          </a:p>
          <a:p>
            <a:pPr eaLnBrk="1" hangingPunct="1"/>
            <a:endParaRPr lang="en-US" altLang="fr-FR" dirty="0">
              <a:latin typeface="Calibri" panose="020F0502020204030204" pitchFamily="34" charset="0"/>
            </a:endParaRPr>
          </a:p>
          <a:p>
            <a:pPr eaLnBrk="1" hangingPunct="1"/>
            <a:endParaRPr lang="fr-FR" altLang="fr-FR" dirty="0">
              <a:latin typeface="Calibri" panose="020F0502020204030204" pitchFamily="34" charset="0"/>
            </a:endParaRPr>
          </a:p>
        </p:txBody>
      </p:sp>
      <p:pic>
        <p:nvPicPr>
          <p:cNvPr id="4" name="Picture 2" descr="http://www.traditioninaction.org/bestof/bestofimages/008_PVIProtestants.jpg">
            <a:extLst>
              <a:ext uri="{FF2B5EF4-FFF2-40B4-BE49-F238E27FC236}">
                <a16:creationId xmlns:a16="http://schemas.microsoft.com/office/drawing/2014/main" id="{43EB6F74-1143-55F9-14B2-C432F7B275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9948" y="3585598"/>
            <a:ext cx="3763235" cy="29541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Image illustrative de l’article Jean XXIII">
            <a:extLst>
              <a:ext uri="{FF2B5EF4-FFF2-40B4-BE49-F238E27FC236}">
                <a16:creationId xmlns:a16="http://schemas.microsoft.com/office/drawing/2014/main" id="{71DD291A-CB9B-490F-F6B1-2C2FA6158E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0417" y="1542253"/>
            <a:ext cx="3127513" cy="4121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4" descr="http://www.shc.edu/theolibrary/graphics/vaticanii.jpg">
            <a:extLst>
              <a:ext uri="{FF2B5EF4-FFF2-40B4-BE49-F238E27FC236}">
                <a16:creationId xmlns:a16="http://schemas.microsoft.com/office/drawing/2014/main" id="{37697E91-C850-98C4-2A18-9CDD51BEBD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0417" y="1497095"/>
            <a:ext cx="3340100" cy="417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25613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25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5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5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25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25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25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25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25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25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25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25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25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2252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2252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2252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2252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2252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2252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8" name="Text Box 4"/>
          <p:cNvSpPr txBox="1">
            <a:spLocks noChangeArrowheads="1"/>
          </p:cNvSpPr>
          <p:nvPr/>
        </p:nvSpPr>
        <p:spPr bwMode="auto">
          <a:xfrm>
            <a:off x="0" y="0"/>
            <a:ext cx="12192000" cy="6832640"/>
          </a:xfrm>
          <a:prstGeom prst="rect">
            <a:avLst/>
          </a:prstGeom>
          <a:gradFill rotWithShape="1">
            <a:gsLst>
              <a:gs pos="0">
                <a:srgbClr val="FFFFCC">
                  <a:alpha val="82001"/>
                </a:srgbClr>
              </a:gs>
              <a:gs pos="100000">
                <a:srgbClr val="E6EBFE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/>
            <a:endParaRPr lang="fr-FR" b="1" dirty="0">
              <a:solidFill>
                <a:schemeClr val="accent2"/>
              </a:solidFill>
            </a:endParaRPr>
          </a:p>
          <a:p>
            <a:pPr marL="342900" indent="-342900"/>
            <a:r>
              <a:rPr lang="fr-FR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fr-FR" altLang="en-US" sz="2000" b="1" dirty="0"/>
              <a:t>La question des femmes dans l’Eglise est inexistante de la feuille de route vers le long processus qui</a:t>
            </a:r>
          </a:p>
          <a:p>
            <a:pPr marL="342900" indent="-342900"/>
            <a:r>
              <a:rPr lang="fr-FR" altLang="en-US" sz="2000" b="1" dirty="0"/>
              <a:t> conduira à la rédaction des seize documents conciliaires. Elles ne sont que la 5è roue du carrosse!</a:t>
            </a:r>
          </a:p>
          <a:p>
            <a:pPr>
              <a:spcBef>
                <a:spcPct val="0"/>
              </a:spcBef>
              <a:buNone/>
            </a:pPr>
            <a:endParaRPr lang="fr-FR" altLang="en-US" sz="2000" b="1" dirty="0"/>
          </a:p>
          <a:p>
            <a:r>
              <a:rPr lang="en-US" sz="2000" b="1" dirty="0"/>
              <a:t>En 1963 </a:t>
            </a:r>
            <a:r>
              <a:rPr lang="en-US" sz="2000" b="1" dirty="0" err="1"/>
              <a:t>treize</a:t>
            </a:r>
            <a:r>
              <a:rPr lang="en-US" sz="2000" b="1" dirty="0"/>
              <a:t> </a:t>
            </a:r>
            <a:r>
              <a:rPr lang="en-US" sz="2000" b="1" dirty="0" err="1"/>
              <a:t>laïcs</a:t>
            </a:r>
            <a:r>
              <a:rPr lang="en-US" sz="2000" b="1" dirty="0"/>
              <a:t>, </a:t>
            </a:r>
            <a:r>
              <a:rPr lang="en-US" sz="2000" b="1" dirty="0" err="1"/>
              <a:t>tous</a:t>
            </a:r>
            <a:r>
              <a:rPr lang="en-US" sz="2000" b="1" dirty="0"/>
              <a:t> des hommes, </a:t>
            </a:r>
            <a:r>
              <a:rPr lang="en-US" sz="2000" b="1" dirty="0" err="1"/>
              <a:t>sont</a:t>
            </a:r>
            <a:r>
              <a:rPr lang="en-US" sz="2000" b="1" dirty="0"/>
              <a:t> admis à </a:t>
            </a:r>
            <a:r>
              <a:rPr lang="en-US" sz="2000" b="1" dirty="0">
                <a:highlight>
                  <a:srgbClr val="FFFF00"/>
                </a:highlight>
              </a:rPr>
              <a:t>observer les </a:t>
            </a:r>
            <a:r>
              <a:rPr lang="en-US" sz="2000" b="1" dirty="0" err="1">
                <a:highlight>
                  <a:srgbClr val="FFFF00"/>
                </a:highlight>
              </a:rPr>
              <a:t>débats</a:t>
            </a:r>
            <a:r>
              <a:rPr lang="en-US" sz="2000" b="1" dirty="0"/>
              <a:t>. Des femmes </a:t>
            </a:r>
          </a:p>
          <a:p>
            <a:r>
              <a:rPr lang="en-US" sz="2000" b="1" dirty="0"/>
              <a:t> </a:t>
            </a:r>
            <a:r>
              <a:rPr lang="en-US" sz="2000" b="1" dirty="0" err="1"/>
              <a:t>continuent</a:t>
            </a:r>
            <a:r>
              <a:rPr lang="en-US" sz="2000" b="1" dirty="0"/>
              <a:t> à </a:t>
            </a:r>
            <a:r>
              <a:rPr lang="en-US" sz="2000" b="1" dirty="0" err="1"/>
              <a:t>écrire</a:t>
            </a:r>
            <a:r>
              <a:rPr lang="en-US" sz="2000" b="1" dirty="0"/>
              <a:t> aux </a:t>
            </a:r>
            <a:r>
              <a:rPr lang="en-US" sz="2000" b="1" dirty="0" err="1"/>
              <a:t>évêques</a:t>
            </a:r>
            <a:r>
              <a:rPr lang="en-US" sz="2000" b="1" dirty="0"/>
              <a:t> et faire pression pour </a:t>
            </a:r>
            <a:r>
              <a:rPr lang="en-US" sz="2000" b="1" dirty="0" err="1"/>
              <a:t>pouvoir</a:t>
            </a:r>
            <a:r>
              <a:rPr lang="en-US" sz="2000" b="1" dirty="0"/>
              <a:t> prendre part au </a:t>
            </a:r>
          </a:p>
          <a:p>
            <a:r>
              <a:rPr lang="en-US" sz="2000" b="1" dirty="0"/>
              <a:t> processus </a:t>
            </a:r>
            <a:r>
              <a:rPr lang="en-US" sz="2000" b="1" dirty="0" err="1"/>
              <a:t>conciliaire</a:t>
            </a:r>
            <a:r>
              <a:rPr lang="en-US" sz="2000" b="1" dirty="0"/>
              <a:t>.  </a:t>
            </a:r>
            <a:r>
              <a:rPr lang="en-US" sz="2000" b="1" dirty="0" err="1"/>
              <a:t>L’une</a:t>
            </a:r>
            <a:r>
              <a:rPr lang="en-US" sz="2000" b="1" dirty="0"/>
              <a:t> </a:t>
            </a:r>
            <a:r>
              <a:rPr lang="en-US" sz="2000" b="1" dirty="0" err="1"/>
              <a:t>d’elle</a:t>
            </a:r>
            <a:r>
              <a:rPr lang="en-US" sz="2000" b="1" dirty="0"/>
              <a:t> </a:t>
            </a:r>
            <a:r>
              <a:rPr lang="en-US" sz="2000" b="1" dirty="0" err="1"/>
              <a:t>est</a:t>
            </a:r>
            <a:r>
              <a:rPr lang="en-US" sz="2000" b="1" dirty="0"/>
              <a:t> </a:t>
            </a:r>
            <a:r>
              <a:rPr lang="en-US" sz="2000" b="1" dirty="0" err="1"/>
              <a:t>soeur</a:t>
            </a:r>
            <a:r>
              <a:rPr lang="en-US" sz="2000" b="1" dirty="0"/>
              <a:t> Mary Luke Tobin, Supérieure Générale des</a:t>
            </a:r>
          </a:p>
          <a:p>
            <a:r>
              <a:rPr lang="en-US" sz="2000" b="1" dirty="0"/>
              <a:t>                                </a:t>
            </a:r>
            <a:r>
              <a:rPr lang="en-US" sz="2000" b="1" dirty="0" err="1"/>
              <a:t>Soeurs</a:t>
            </a:r>
            <a:r>
              <a:rPr lang="en-US" sz="2000" b="1" dirty="0"/>
              <a:t> de Lorette, qui </a:t>
            </a:r>
            <a:r>
              <a:rPr lang="en-US" sz="2000" b="1" dirty="0" err="1"/>
              <a:t>écrit</a:t>
            </a:r>
            <a:r>
              <a:rPr lang="en-US" sz="2000" b="1" dirty="0"/>
              <a:t> dans </a:t>
            </a:r>
            <a:r>
              <a:rPr lang="en-US" sz="2000" b="1" dirty="0" err="1"/>
              <a:t>ses</a:t>
            </a:r>
            <a:r>
              <a:rPr lang="en-US" sz="2000" b="1" dirty="0"/>
              <a:t> </a:t>
            </a:r>
            <a:r>
              <a:rPr lang="en-US" sz="2000" b="1" dirty="0" err="1"/>
              <a:t>Mémoires</a:t>
            </a:r>
            <a:r>
              <a:rPr lang="en-US" sz="2000" b="1" dirty="0"/>
              <a:t>:</a:t>
            </a:r>
          </a:p>
          <a:p>
            <a:r>
              <a:rPr lang="en-US" sz="2000" b="1" dirty="0"/>
              <a:t> </a:t>
            </a:r>
          </a:p>
          <a:p>
            <a:pPr>
              <a:buNone/>
            </a:pPr>
            <a:r>
              <a:rPr lang="fr-FR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« </a:t>
            </a:r>
            <a:r>
              <a:rPr lang="fr-FR" sz="2000" b="1" dirty="0">
                <a:cs typeface="Times New Roman" pitchFamily="18" charset="0"/>
              </a:rPr>
              <a:t>À la fin de la deuxième session du Concile Vatican II (sept-déc. 1963), le cardinal belge </a:t>
            </a:r>
          </a:p>
          <a:p>
            <a:pPr>
              <a:buNone/>
            </a:pPr>
            <a:r>
              <a:rPr lang="fr-FR" sz="2000" b="1" dirty="0">
                <a:cs typeface="Times New Roman" pitchFamily="18" charset="0"/>
              </a:rPr>
              <a:t>Leo Jozef Suenens de Malines-Bruxelles a demandé à ses confrères évêques : ‘Pourquoi </a:t>
            </a:r>
          </a:p>
          <a:p>
            <a:pPr>
              <a:buNone/>
            </a:pPr>
            <a:r>
              <a:rPr lang="fr-FR" sz="2000" b="1" dirty="0">
                <a:cs typeface="Times New Roman" pitchFamily="18" charset="0"/>
              </a:rPr>
              <a:t>discutons-nous de la réalité de l'Eglise alors que la moitié de l'Eglise n'est même pas </a:t>
            </a:r>
          </a:p>
          <a:p>
            <a:pPr>
              <a:buNone/>
            </a:pPr>
            <a:r>
              <a:rPr lang="fr-FR" sz="2000" b="1" dirty="0">
                <a:cs typeface="Times New Roman" pitchFamily="18" charset="0"/>
              </a:rPr>
              <a:t>                                        représentée ici ?’ »  </a:t>
            </a:r>
          </a:p>
          <a:p>
            <a:pPr>
              <a:buNone/>
            </a:pPr>
            <a:r>
              <a:rPr lang="fr-FR" sz="2000" b="1" dirty="0">
                <a:cs typeface="Times New Roman" pitchFamily="18" charset="0"/>
              </a:rPr>
              <a:t> </a:t>
            </a:r>
          </a:p>
          <a:p>
            <a:pPr>
              <a:buNone/>
            </a:pPr>
            <a:r>
              <a:rPr lang="fr-FR" sz="2000" b="1" dirty="0">
                <a:cs typeface="Times New Roman" pitchFamily="18" charset="0"/>
              </a:rPr>
              <a:t>Dix religieuses et 13 laïques furent alors admises comme auditrices.</a:t>
            </a:r>
          </a:p>
          <a:p>
            <a:pPr>
              <a:buNone/>
            </a:pPr>
            <a:r>
              <a:rPr lang="fr-FR" sz="2000" b="1" dirty="0">
                <a:cs typeface="Times New Roman" pitchFamily="18" charset="0"/>
              </a:rPr>
              <a:t> Elles </a:t>
            </a:r>
            <a:r>
              <a:rPr lang="fr-FR" sz="2000" b="1" dirty="0"/>
              <a:t>devaient revêtir un caractère plutôt « </a:t>
            </a:r>
            <a:r>
              <a:rPr lang="fr-FR" sz="2000" b="1" dirty="0">
                <a:highlight>
                  <a:srgbClr val="FFFF00"/>
                </a:highlight>
              </a:rPr>
              <a:t>symbolique</a:t>
            </a:r>
            <a:r>
              <a:rPr lang="fr-FR" sz="2000" b="1" dirty="0"/>
              <a:t> », comme</a:t>
            </a:r>
          </a:p>
          <a:p>
            <a:pPr>
              <a:buNone/>
            </a:pPr>
            <a:r>
              <a:rPr lang="fr-FR" sz="2000" b="1" dirty="0"/>
              <a:t> l’indiquait Paul VI dans son annonce de la nouvelle. </a:t>
            </a:r>
            <a:r>
              <a:rPr lang="fr-FR" sz="2000" b="1" dirty="0">
                <a:cs typeface="Times New Roman" pitchFamily="18" charset="0"/>
              </a:rPr>
              <a:t>Un théologien</a:t>
            </a:r>
          </a:p>
          <a:p>
            <a:pPr>
              <a:buNone/>
            </a:pPr>
            <a:r>
              <a:rPr lang="fr-FR" sz="2000" b="1" dirty="0">
                <a:cs typeface="Times New Roman" pitchFamily="18" charset="0"/>
              </a:rPr>
              <a:t>   allemand, Bernard </a:t>
            </a:r>
            <a:r>
              <a:rPr lang="fr-FR" sz="2000" b="1" dirty="0" err="1">
                <a:cs typeface="Times New Roman" pitchFamily="18" charset="0"/>
              </a:rPr>
              <a:t>Häring</a:t>
            </a:r>
            <a:r>
              <a:rPr lang="fr-FR" sz="2000" b="1" dirty="0">
                <a:cs typeface="Times New Roman" pitchFamily="18" charset="0"/>
              </a:rPr>
              <a:t>, soulignait alors que si les femmes étaient </a:t>
            </a:r>
          </a:p>
          <a:p>
            <a:pPr>
              <a:buNone/>
            </a:pPr>
            <a:r>
              <a:rPr lang="fr-FR" sz="2000" b="1" dirty="0">
                <a:cs typeface="Times New Roman" pitchFamily="18" charset="0"/>
              </a:rPr>
              <a:t>invitées, elles devaient avoir une place dans les commissions qui </a:t>
            </a:r>
          </a:p>
          <a:p>
            <a:pPr>
              <a:buNone/>
            </a:pPr>
            <a:r>
              <a:rPr lang="fr-FR" sz="2000" b="1" dirty="0">
                <a:cs typeface="Times New Roman" pitchFamily="18" charset="0"/>
              </a:rPr>
              <a:t>formulaient les textes soumis à discussion par les pères du Concile. Mais </a:t>
            </a:r>
          </a:p>
          <a:p>
            <a:pPr>
              <a:buNone/>
            </a:pPr>
            <a:r>
              <a:rPr lang="fr-FR" sz="2000" b="1" dirty="0">
                <a:cs typeface="Times New Roman" pitchFamily="18" charset="0"/>
              </a:rPr>
              <a:t>seulement </a:t>
            </a:r>
            <a:r>
              <a:rPr lang="fr-FR" sz="2000" b="1" dirty="0">
                <a:highlight>
                  <a:srgbClr val="FFFF00"/>
                </a:highlight>
                <a:cs typeface="Times New Roman" pitchFamily="18" charset="0"/>
              </a:rPr>
              <a:t>quelques unes </a:t>
            </a:r>
            <a:r>
              <a:rPr lang="fr-FR" sz="2000" b="1" dirty="0">
                <a:cs typeface="Times New Roman" pitchFamily="18" charset="0"/>
              </a:rPr>
              <a:t>d’entre elles étaient admises aux commissions</a:t>
            </a:r>
            <a:r>
              <a:rPr lang="fr-FR" sz="2000" b="1" dirty="0">
                <a:solidFill>
                  <a:srgbClr val="002060"/>
                </a:solidFill>
                <a:cs typeface="Times New Roman" pitchFamily="18" charset="0"/>
              </a:rPr>
              <a:t>.</a:t>
            </a:r>
          </a:p>
          <a:p>
            <a:pPr>
              <a:buNone/>
            </a:pPr>
            <a:endParaRPr lang="fr-FR" sz="2000" b="1" dirty="0">
              <a:solidFill>
                <a:srgbClr val="002060"/>
              </a:solidFill>
              <a:cs typeface="Times New Roman" pitchFamily="18" charset="0"/>
            </a:endParaRPr>
          </a:p>
        </p:txBody>
      </p:sp>
      <p:pic>
        <p:nvPicPr>
          <p:cNvPr id="1026" name="Picture 2" descr="Women in the Church Since Vatican II | Catholic, Sisters, Vatican">
            <a:extLst>
              <a:ext uri="{FF2B5EF4-FFF2-40B4-BE49-F238E27FC236}">
                <a16:creationId xmlns:a16="http://schemas.microsoft.com/office/drawing/2014/main" id="{C67A40F6-7F8F-4929-88B8-CC2EB36089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3684" y="911038"/>
            <a:ext cx="2072490" cy="3058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Sur cette page et les pages suivantes, certaines auditrices du concile Vatican II">
            <a:extLst>
              <a:ext uri="{FF2B5EF4-FFF2-40B4-BE49-F238E27FC236}">
                <a16:creationId xmlns:a16="http://schemas.microsoft.com/office/drawing/2014/main" id="{3046AD80-AA75-8201-3DF0-E766D8AEFA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2035" y="4174434"/>
            <a:ext cx="4142435" cy="2319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4186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68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68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68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68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68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68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68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686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686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686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686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686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686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686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686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686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686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686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686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686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686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686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686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3686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686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686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686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3686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686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686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686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3686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2" dur="500"/>
                                        <p:tgtEl>
                                          <p:spTgt spid="3686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5" dur="500"/>
                                        <p:tgtEl>
                                          <p:spTgt spid="36868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8" dur="500"/>
                                        <p:tgtEl>
                                          <p:spTgt spid="36868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1" dur="500"/>
                                        <p:tgtEl>
                                          <p:spTgt spid="36868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4" dur="500"/>
                                        <p:tgtEl>
                                          <p:spTgt spid="36868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7" dur="500"/>
                                        <p:tgtEl>
                                          <p:spTgt spid="36868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0" dur="500"/>
                                        <p:tgtEl>
                                          <p:spTgt spid="36868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B33392-F57B-ABF0-F129-050B9AA77F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Text Box 3">
            <a:extLst>
              <a:ext uri="{FF2B5EF4-FFF2-40B4-BE49-F238E27FC236}">
                <a16:creationId xmlns:a16="http://schemas.microsoft.com/office/drawing/2014/main" id="{4D75CC47-1378-E962-0A7A-C03E07AC5B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"/>
            <a:ext cx="12192000" cy="6863417"/>
          </a:xfrm>
          <a:prstGeom prst="rect">
            <a:avLst/>
          </a:prstGeom>
          <a:gradFill rotWithShape="1">
            <a:gsLst>
              <a:gs pos="0">
                <a:srgbClr val="CCFF33"/>
              </a:gs>
              <a:gs pos="50000">
                <a:srgbClr val="FFFFCC"/>
              </a:gs>
              <a:gs pos="100000">
                <a:srgbClr val="CCFF33"/>
              </a:gs>
            </a:gsLst>
            <a:lin ang="189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None/>
            </a:pPr>
            <a:r>
              <a:rPr lang="fr-FR" altLang="en-US" sz="2000" b="1" dirty="0"/>
              <a:t>     </a:t>
            </a:r>
            <a:r>
              <a:rPr lang="fr-FR" sz="2000" b="1" dirty="0">
                <a:latin typeface="Times New Roman" pitchFamily="18" charset="0"/>
                <a:cs typeface="Times New Roman" pitchFamily="18" charset="0"/>
              </a:rPr>
              <a:t> </a:t>
            </a:r>
            <a:endParaRPr lang="fr-FR" sz="2400" b="1" dirty="0"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0"/>
              </a:spcBef>
              <a:buNone/>
            </a:pPr>
            <a:r>
              <a:rPr lang="fr-FR" sz="2000" b="1" dirty="0">
                <a:latin typeface="+mn-lt"/>
              </a:rPr>
              <a:t>  Les deux premières sessions du Concile se faisait sans femmes. Elles vont s’impliquer à la 3</a:t>
            </a:r>
            <a:r>
              <a:rPr lang="fr-FR" sz="2000" b="1" baseline="30000" dirty="0">
                <a:latin typeface="+mn-lt"/>
              </a:rPr>
              <a:t>ème</a:t>
            </a:r>
            <a:r>
              <a:rPr lang="fr-FR" sz="2000" b="1" dirty="0">
                <a:latin typeface="+mn-lt"/>
              </a:rPr>
              <a:t> et 4</a:t>
            </a:r>
            <a:r>
              <a:rPr lang="fr-FR" sz="2000" b="1" baseline="30000" dirty="0">
                <a:latin typeface="+mn-lt"/>
              </a:rPr>
              <a:t>ème</a:t>
            </a:r>
            <a:r>
              <a:rPr lang="fr-FR" sz="2000" b="1" dirty="0">
                <a:latin typeface="+mn-lt"/>
              </a:rPr>
              <a:t> session</a:t>
            </a:r>
          </a:p>
          <a:p>
            <a:pPr>
              <a:spcBef>
                <a:spcPts val="0"/>
              </a:spcBef>
              <a:buNone/>
            </a:pPr>
            <a:r>
              <a:rPr lang="fr-FR" sz="2000" b="1" dirty="0">
                <a:latin typeface="+mn-lt"/>
              </a:rPr>
              <a:t> autant qu’elles pouvaient dans la rédaction des textes. Elles </a:t>
            </a:r>
            <a:r>
              <a:rPr lang="fr-FR" sz="2000" b="1" dirty="0">
                <a:highlight>
                  <a:srgbClr val="FFFF00"/>
                </a:highlight>
                <a:latin typeface="+mn-lt"/>
              </a:rPr>
              <a:t>dépassaient </a:t>
            </a:r>
            <a:r>
              <a:rPr lang="fr-FR" sz="2000" b="1" dirty="0">
                <a:latin typeface="+mn-lt"/>
              </a:rPr>
              <a:t>largement la </a:t>
            </a:r>
            <a:r>
              <a:rPr lang="fr-FR" sz="2000" b="1" dirty="0">
                <a:highlight>
                  <a:srgbClr val="FFFF00"/>
                </a:highlight>
                <a:latin typeface="+mn-lt"/>
              </a:rPr>
              <a:t>fonction symbolique</a:t>
            </a:r>
          </a:p>
          <a:p>
            <a:pPr>
              <a:spcBef>
                <a:spcPts val="0"/>
              </a:spcBef>
              <a:buNone/>
            </a:pPr>
            <a:r>
              <a:rPr lang="fr-FR" sz="2000" b="1" dirty="0">
                <a:latin typeface="+mn-lt"/>
              </a:rPr>
              <a:t> attribuée à elles par Paul VI, et elles le faisaient avec détermination et compétence, alors qu’aucune d’elles </a:t>
            </a:r>
          </a:p>
          <a:p>
            <a:pPr>
              <a:spcBef>
                <a:spcPts val="0"/>
              </a:spcBef>
              <a:buNone/>
            </a:pPr>
            <a:r>
              <a:rPr lang="fr-FR" sz="2000" b="1" dirty="0">
                <a:latin typeface="+mn-lt"/>
              </a:rPr>
              <a:t>  n’avaient fait d’études théologiques systématiques.  Elles exerçaient leur influence sur le chapitre 4  de</a:t>
            </a:r>
          </a:p>
          <a:p>
            <a:pPr>
              <a:spcBef>
                <a:spcPts val="0"/>
              </a:spcBef>
              <a:buNone/>
            </a:pPr>
            <a:r>
              <a:rPr lang="fr-FR" sz="2000" b="1" i="1" dirty="0">
                <a:latin typeface="+mn-lt"/>
              </a:rPr>
              <a:t>Lumen </a:t>
            </a:r>
            <a:r>
              <a:rPr lang="fr-FR" sz="2000" b="1" i="1" dirty="0" err="1">
                <a:latin typeface="+mn-lt"/>
              </a:rPr>
              <a:t>Gentium</a:t>
            </a:r>
            <a:r>
              <a:rPr lang="fr-FR" sz="2000" b="1" i="1" dirty="0">
                <a:latin typeface="+mn-lt"/>
              </a:rPr>
              <a:t>, Constitution dogmatique sur l’Eglise</a:t>
            </a:r>
            <a:r>
              <a:rPr lang="fr-FR" sz="2000" b="1" dirty="0">
                <a:latin typeface="+mn-lt"/>
              </a:rPr>
              <a:t>; </a:t>
            </a:r>
            <a:r>
              <a:rPr lang="fr-FR" sz="2000" b="1" i="1" dirty="0" err="1">
                <a:latin typeface="+mn-lt"/>
              </a:rPr>
              <a:t>Gaudium</a:t>
            </a:r>
            <a:r>
              <a:rPr lang="fr-FR" sz="2000" b="1" i="1" dirty="0">
                <a:latin typeface="+mn-lt"/>
              </a:rPr>
              <a:t> et </a:t>
            </a:r>
            <a:r>
              <a:rPr lang="fr-FR" sz="2000" b="1" i="1" dirty="0" err="1">
                <a:latin typeface="+mn-lt"/>
              </a:rPr>
              <a:t>Spes</a:t>
            </a:r>
            <a:r>
              <a:rPr lang="fr-FR" sz="2000" b="1" i="1" dirty="0">
                <a:latin typeface="+mn-lt"/>
              </a:rPr>
              <a:t>, Constitution Pastorale sur la relation </a:t>
            </a:r>
          </a:p>
          <a:p>
            <a:pPr>
              <a:spcBef>
                <a:spcPts val="0"/>
              </a:spcBef>
              <a:buNone/>
            </a:pPr>
            <a:r>
              <a:rPr lang="fr-FR" sz="2000" b="1" i="1" dirty="0">
                <a:latin typeface="+mn-lt"/>
              </a:rPr>
              <a:t>              de l’Eglise au monde en ce temps</a:t>
            </a:r>
            <a:r>
              <a:rPr lang="fr-FR" sz="2000" b="1" dirty="0">
                <a:latin typeface="+mn-lt"/>
              </a:rPr>
              <a:t>; et le </a:t>
            </a:r>
            <a:r>
              <a:rPr lang="fr-FR" sz="2000" b="1" i="1" dirty="0">
                <a:latin typeface="+mn-lt"/>
              </a:rPr>
              <a:t>décret sur l’Apostolat des laïcs</a:t>
            </a:r>
            <a:r>
              <a:rPr lang="fr-FR" sz="2000" b="1" dirty="0">
                <a:latin typeface="+mn-lt"/>
              </a:rPr>
              <a:t>. </a:t>
            </a:r>
          </a:p>
          <a:p>
            <a:pPr>
              <a:spcBef>
                <a:spcPts val="0"/>
              </a:spcBef>
              <a:buNone/>
            </a:pPr>
            <a:r>
              <a:rPr lang="fr-FR" sz="2000" b="1" dirty="0">
                <a:latin typeface="+mn-lt"/>
              </a:rPr>
              <a:t>  </a:t>
            </a:r>
          </a:p>
          <a:p>
            <a:pPr>
              <a:spcBef>
                <a:spcPts val="0"/>
              </a:spcBef>
              <a:buNone/>
            </a:pPr>
            <a:r>
              <a:rPr lang="fr-FR" sz="2000" b="1" dirty="0">
                <a:latin typeface="+mn-lt"/>
              </a:rPr>
              <a:t>On leur doit l’émergence d’une </a:t>
            </a:r>
            <a:r>
              <a:rPr lang="fr-FR" sz="2000" b="1" dirty="0">
                <a:highlight>
                  <a:srgbClr val="FFFF00"/>
                </a:highlight>
                <a:latin typeface="+mn-lt"/>
              </a:rPr>
              <a:t>vision unitaire </a:t>
            </a:r>
            <a:r>
              <a:rPr lang="fr-FR" sz="2000" b="1" dirty="0">
                <a:latin typeface="+mn-lt"/>
              </a:rPr>
              <a:t>de l’homme-femme comme </a:t>
            </a:r>
            <a:r>
              <a:rPr lang="fr-FR" sz="2000" b="1" dirty="0">
                <a:highlight>
                  <a:srgbClr val="FFFF00"/>
                </a:highlight>
                <a:latin typeface="+mn-lt"/>
              </a:rPr>
              <a:t>« personne humaine » </a:t>
            </a:r>
            <a:r>
              <a:rPr lang="fr-FR" sz="2000" b="1" dirty="0">
                <a:latin typeface="+mn-lt"/>
              </a:rPr>
              <a:t>et de</a:t>
            </a:r>
          </a:p>
          <a:p>
            <a:pPr>
              <a:spcBef>
                <a:spcPts val="0"/>
              </a:spcBef>
              <a:buNone/>
            </a:pPr>
            <a:r>
              <a:rPr lang="fr-FR" sz="2000" b="1" dirty="0">
                <a:latin typeface="+mn-lt"/>
              </a:rPr>
              <a:t> l’égalité fondamentale des deux dans ces trois documents. En voici un exemple: L’australienne Rosemary </a:t>
            </a:r>
          </a:p>
          <a:p>
            <a:pPr>
              <a:spcBef>
                <a:spcPts val="0"/>
              </a:spcBef>
              <a:buNone/>
            </a:pPr>
            <a:r>
              <a:rPr lang="fr-FR" sz="2000" b="1" dirty="0">
                <a:latin typeface="+mn-lt"/>
              </a:rPr>
              <a:t>  </a:t>
            </a:r>
            <a:r>
              <a:rPr lang="fr-FR" sz="2000" b="1" dirty="0" err="1">
                <a:latin typeface="+mn-lt"/>
              </a:rPr>
              <a:t>Goldi</a:t>
            </a:r>
            <a:r>
              <a:rPr lang="fr-FR" sz="2000" b="1" dirty="0">
                <a:latin typeface="+mn-lt"/>
              </a:rPr>
              <a:t>, secrétaire exécutive du Comité permanent des congrès internationaux pour l’apostolat des laïcs, </a:t>
            </a:r>
          </a:p>
          <a:p>
            <a:pPr>
              <a:spcBef>
                <a:spcPts val="0"/>
              </a:spcBef>
              <a:buNone/>
            </a:pPr>
            <a:r>
              <a:rPr lang="fr-FR" sz="2000" b="1" dirty="0">
                <a:latin typeface="+mn-lt"/>
              </a:rPr>
              <a:t>  apportait  une réponse très significative au théologien Yves </a:t>
            </a:r>
            <a:r>
              <a:rPr lang="fr-FR" sz="2000" b="1" dirty="0" err="1">
                <a:latin typeface="+mn-lt"/>
              </a:rPr>
              <a:t>Congar</a:t>
            </a:r>
            <a:r>
              <a:rPr lang="fr-FR" sz="2000" b="1" dirty="0">
                <a:latin typeface="+mn-lt"/>
              </a:rPr>
              <a:t>, quand le célèbre dominicain voulait </a:t>
            </a:r>
          </a:p>
          <a:p>
            <a:pPr>
              <a:spcBef>
                <a:spcPts val="0"/>
              </a:spcBef>
              <a:buNone/>
            </a:pPr>
            <a:r>
              <a:rPr lang="fr-FR" sz="2000" b="1" dirty="0">
                <a:latin typeface="+mn-lt"/>
              </a:rPr>
              <a:t>insérer dans le document sur </a:t>
            </a:r>
            <a:r>
              <a:rPr lang="fr-FR" sz="2000" b="1" i="1" dirty="0">
                <a:latin typeface="+mn-lt"/>
              </a:rPr>
              <a:t>l’Apostolat des laïcs </a:t>
            </a:r>
            <a:r>
              <a:rPr lang="fr-FR" sz="2000" b="1" dirty="0">
                <a:latin typeface="+mn-lt"/>
              </a:rPr>
              <a:t>une expression élégante, comparant les femmes à la</a:t>
            </a:r>
          </a:p>
          <a:p>
            <a:pPr>
              <a:spcBef>
                <a:spcPts val="0"/>
              </a:spcBef>
              <a:buNone/>
            </a:pPr>
            <a:r>
              <a:rPr lang="fr-FR" sz="2000" b="1" dirty="0">
                <a:latin typeface="+mn-lt"/>
              </a:rPr>
              <a:t> </a:t>
            </a:r>
            <a:r>
              <a:rPr lang="fr-FR" sz="2000" b="1" dirty="0">
                <a:highlight>
                  <a:srgbClr val="FFFF00"/>
                </a:highlight>
                <a:latin typeface="+mn-lt"/>
              </a:rPr>
              <a:t>délicatesse des fleurs et des rayons de soleil </a:t>
            </a:r>
            <a:r>
              <a:rPr lang="fr-FR" sz="2000" b="1" dirty="0">
                <a:latin typeface="+mn-lt"/>
              </a:rPr>
              <a:t>: « Père – lui dit-elle – laissez les fleurs tranquilles. Ce que les </a:t>
            </a:r>
          </a:p>
          <a:p>
            <a:pPr>
              <a:spcBef>
                <a:spcPts val="0"/>
              </a:spcBef>
              <a:buNone/>
            </a:pPr>
            <a:r>
              <a:rPr lang="fr-FR" sz="2000" b="1" dirty="0">
                <a:latin typeface="+mn-lt"/>
              </a:rPr>
              <a:t>         femmes veulent de l’Eglise est d’être </a:t>
            </a:r>
            <a:r>
              <a:rPr lang="fr-FR" sz="2000" b="1" dirty="0">
                <a:highlight>
                  <a:srgbClr val="FFFF00"/>
                </a:highlight>
                <a:latin typeface="+mn-lt"/>
              </a:rPr>
              <a:t>reconnues en tant que personnes pleinement humaines </a:t>
            </a:r>
            <a:r>
              <a:rPr lang="fr-FR" sz="2000" b="1" dirty="0">
                <a:latin typeface="+mn-lt"/>
              </a:rPr>
              <a:t>».</a:t>
            </a:r>
          </a:p>
          <a:p>
            <a:pPr>
              <a:spcBef>
                <a:spcPts val="0"/>
              </a:spcBef>
              <a:buNone/>
            </a:pPr>
            <a:endParaRPr lang="fr-FR" sz="2000" b="1" dirty="0">
              <a:latin typeface="+mn-lt"/>
            </a:endParaRPr>
          </a:p>
          <a:p>
            <a:pPr>
              <a:spcBef>
                <a:spcPts val="0"/>
              </a:spcBef>
              <a:buNone/>
            </a:pPr>
            <a:r>
              <a:rPr lang="fr-FR" sz="2000" b="1" dirty="0">
                <a:latin typeface="+mn-lt"/>
              </a:rPr>
              <a:t>  Elles permettent de récupérer la subjectivité du baptême et la </a:t>
            </a:r>
            <a:r>
              <a:rPr lang="fr-FR" sz="2000" b="1" dirty="0">
                <a:highlight>
                  <a:srgbClr val="FFFF00"/>
                </a:highlight>
                <a:latin typeface="+mn-lt"/>
              </a:rPr>
              <a:t>parité fondamentale</a:t>
            </a:r>
            <a:r>
              <a:rPr lang="fr-FR" sz="2000" b="1" dirty="0">
                <a:latin typeface="+mn-lt"/>
              </a:rPr>
              <a:t>, conférée par</a:t>
            </a:r>
          </a:p>
          <a:p>
            <a:pPr>
              <a:spcBef>
                <a:spcPts val="0"/>
              </a:spcBef>
              <a:buNone/>
            </a:pPr>
            <a:r>
              <a:rPr lang="fr-FR" sz="2000" b="1" dirty="0">
                <a:latin typeface="+mn-lt"/>
              </a:rPr>
              <a:t>  le baptême aux personnes croyantes, hommes et femmes, et du coup le </a:t>
            </a:r>
            <a:r>
              <a:rPr lang="fr-FR" sz="2000" b="1" dirty="0">
                <a:highlight>
                  <a:srgbClr val="FFFF00"/>
                </a:highlight>
                <a:latin typeface="+mn-lt"/>
              </a:rPr>
              <a:t>principe de la</a:t>
            </a:r>
            <a:r>
              <a:rPr lang="fr-FR" sz="2000" b="1" dirty="0">
                <a:latin typeface="+mn-lt"/>
              </a:rPr>
              <a:t> </a:t>
            </a:r>
            <a:r>
              <a:rPr lang="fr-FR" sz="2000" b="1" dirty="0">
                <a:highlight>
                  <a:srgbClr val="FFFF00"/>
                </a:highlight>
                <a:latin typeface="+mn-lt"/>
              </a:rPr>
              <a:t>coresponsabilité</a:t>
            </a:r>
          </a:p>
          <a:p>
            <a:pPr>
              <a:spcBef>
                <a:spcPts val="0"/>
              </a:spcBef>
              <a:buNone/>
            </a:pPr>
            <a:r>
              <a:rPr lang="fr-FR" sz="2000" b="1" dirty="0">
                <a:latin typeface="+mn-lt"/>
              </a:rPr>
              <a:t>   </a:t>
            </a:r>
            <a:r>
              <a:rPr lang="fr-FR" sz="2000" b="1" dirty="0">
                <a:highlight>
                  <a:srgbClr val="FFFF00"/>
                </a:highlight>
                <a:latin typeface="+mn-lt"/>
              </a:rPr>
              <a:t>apostolique</a:t>
            </a:r>
            <a:r>
              <a:rPr lang="fr-FR" sz="2000" b="1" dirty="0">
                <a:latin typeface="+mn-lt"/>
              </a:rPr>
              <a:t>.  On ne pouvait plus reléguer les laïcs, hommes et femmes, à la </a:t>
            </a:r>
            <a:r>
              <a:rPr lang="fr-FR" sz="2000" b="1" dirty="0">
                <a:highlight>
                  <a:srgbClr val="FFFF00"/>
                </a:highlight>
                <a:latin typeface="+mn-lt"/>
              </a:rPr>
              <a:t>passivité </a:t>
            </a:r>
            <a:r>
              <a:rPr lang="fr-FR" sz="2000" b="1" dirty="0">
                <a:latin typeface="+mn-lt"/>
              </a:rPr>
              <a:t>et à une</a:t>
            </a:r>
          </a:p>
          <a:p>
            <a:pPr>
              <a:spcBef>
                <a:spcPts val="0"/>
              </a:spcBef>
              <a:buNone/>
            </a:pPr>
            <a:r>
              <a:rPr lang="fr-FR" sz="2000" b="1" dirty="0">
                <a:latin typeface="+mn-lt"/>
              </a:rPr>
              <a:t>  </a:t>
            </a:r>
            <a:r>
              <a:rPr lang="fr-FR" sz="2000" b="1" dirty="0">
                <a:highlight>
                  <a:srgbClr val="FFFF00"/>
                </a:highlight>
                <a:latin typeface="+mn-lt"/>
              </a:rPr>
              <a:t>réceptivité silencieuse</a:t>
            </a:r>
            <a:r>
              <a:rPr lang="fr-FR" sz="2000" b="1" dirty="0">
                <a:latin typeface="+mn-lt"/>
              </a:rPr>
              <a:t>. Cela ouvrait aux laïcs, hommes et femmes, les portes des </a:t>
            </a:r>
            <a:r>
              <a:rPr lang="fr-FR" sz="2000" b="1" dirty="0">
                <a:highlight>
                  <a:srgbClr val="FFFF00"/>
                </a:highlight>
                <a:latin typeface="+mn-lt"/>
              </a:rPr>
              <a:t>études de théologie</a:t>
            </a:r>
            <a:r>
              <a:rPr lang="fr-FR" sz="2000" b="1" dirty="0">
                <a:latin typeface="+mn-lt"/>
              </a:rPr>
              <a:t>.  </a:t>
            </a:r>
          </a:p>
          <a:p>
            <a:pPr>
              <a:spcBef>
                <a:spcPts val="0"/>
              </a:spcBef>
              <a:buNone/>
            </a:pPr>
            <a:r>
              <a:rPr lang="fr-FR" sz="2000" b="1" dirty="0">
                <a:latin typeface="+mn-lt"/>
              </a:rPr>
              <a:t>  </a:t>
            </a:r>
            <a:endParaRPr lang="fr-FR" sz="1800" b="1" dirty="0">
              <a:solidFill>
                <a:schemeClr val="accent2"/>
              </a:solidFill>
            </a:endParaRPr>
          </a:p>
          <a:p>
            <a:pPr>
              <a:spcBef>
                <a:spcPts val="0"/>
              </a:spcBef>
              <a:buNone/>
            </a:pPr>
            <a:endParaRPr lang="fr-FR" sz="20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06033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717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717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717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717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717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717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6" dur="500"/>
                                        <p:tgtEl>
                                          <p:spTgt spid="7171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9" dur="500"/>
                                        <p:tgtEl>
                                          <p:spTgt spid="7171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2" dur="500"/>
                                        <p:tgtEl>
                                          <p:spTgt spid="7171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5" dur="500"/>
                                        <p:tgtEl>
                                          <p:spTgt spid="7171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0" y="0"/>
            <a:ext cx="12192000" cy="6832640"/>
          </a:xfrm>
          <a:prstGeom prst="rect">
            <a:avLst/>
          </a:prstGeom>
          <a:gradFill flip="none" rotWithShape="1">
            <a:gsLst>
              <a:gs pos="0">
                <a:srgbClr val="FEF1CE"/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r="100000" b="100000"/>
            </a:path>
            <a:tileRect l="-100000" t="-100000"/>
          </a:gradFill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chemeClr val="hlink"/>
                </a:solidFill>
              </a:rPr>
              <a:t>                  </a:t>
            </a:r>
            <a:endParaRPr lang="fr-FR" sz="2000" b="1" dirty="0">
              <a:solidFill>
                <a:srgbClr val="002060"/>
              </a:solidFill>
            </a:endParaRPr>
          </a:p>
          <a:p>
            <a:pPr>
              <a:spcBef>
                <a:spcPts val="0"/>
              </a:spcBef>
              <a:buNone/>
            </a:pPr>
            <a:r>
              <a:rPr lang="fr-FR" sz="2000" b="1" dirty="0"/>
              <a:t>La mexicaine </a:t>
            </a:r>
            <a:r>
              <a:rPr lang="fr-FR" sz="2000" b="1" dirty="0" err="1"/>
              <a:t>Luz</a:t>
            </a:r>
            <a:r>
              <a:rPr lang="fr-FR" sz="2000" b="1" dirty="0"/>
              <a:t> Marie Alvarez Icaza,  co-présidente du Mouvement </a:t>
            </a:r>
            <a:r>
              <a:rPr lang="fr-FR" sz="2000" b="1" i="1" dirty="0" err="1"/>
              <a:t>Familiar</a:t>
            </a:r>
            <a:r>
              <a:rPr lang="fr-FR" sz="2000" b="1" i="1" dirty="0"/>
              <a:t> Cristiano</a:t>
            </a:r>
            <a:r>
              <a:rPr lang="fr-FR" sz="2000" b="1" dirty="0"/>
              <a:t>, dans la sous-commission de </a:t>
            </a:r>
            <a:r>
              <a:rPr lang="fr-FR" sz="2000" b="1" i="1" dirty="0" err="1"/>
              <a:t>Gaudium</a:t>
            </a:r>
            <a:r>
              <a:rPr lang="fr-FR" sz="2000" b="1" i="1" dirty="0"/>
              <a:t> et </a:t>
            </a:r>
            <a:r>
              <a:rPr lang="fr-FR" sz="2000" b="1" i="1" dirty="0" err="1"/>
              <a:t>Spes</a:t>
            </a:r>
            <a:r>
              <a:rPr lang="fr-FR" sz="2000" b="1" dirty="0"/>
              <a:t>, fut déterminante pour </a:t>
            </a:r>
            <a:r>
              <a:rPr lang="fr-FR" sz="2000" b="1" dirty="0">
                <a:highlight>
                  <a:srgbClr val="FFFF00"/>
                </a:highlight>
              </a:rPr>
              <a:t>changer l’attitude des évêques </a:t>
            </a:r>
            <a:r>
              <a:rPr lang="fr-FR" sz="2000" b="1" dirty="0"/>
              <a:t>à l’égard de la sexualité dans le </a:t>
            </a:r>
          </a:p>
          <a:p>
            <a:pPr>
              <a:spcBef>
                <a:spcPts val="0"/>
              </a:spcBef>
              <a:buNone/>
            </a:pPr>
            <a:r>
              <a:rPr lang="fr-FR" sz="2000" b="1" dirty="0"/>
              <a:t>couple conjugal, pour qu’elle ne soit plus considérée comme un « remède à la concupiscence », lié au péché, </a:t>
            </a:r>
          </a:p>
          <a:p>
            <a:pPr>
              <a:spcBef>
                <a:spcPts val="0"/>
              </a:spcBef>
              <a:buNone/>
            </a:pPr>
            <a:r>
              <a:rPr lang="fr-FR" sz="2000" b="1" dirty="0"/>
              <a:t>mais comme une </a:t>
            </a:r>
            <a:r>
              <a:rPr lang="fr-FR" sz="2000" b="1" dirty="0">
                <a:highlight>
                  <a:srgbClr val="FFFF00"/>
                </a:highlight>
              </a:rPr>
              <a:t>expression et un acte d’amour</a:t>
            </a:r>
            <a:r>
              <a:rPr lang="fr-FR" sz="2000" b="1" dirty="0"/>
              <a:t>.</a:t>
            </a:r>
            <a:r>
              <a:rPr lang="en-US" sz="2000" b="1" dirty="0"/>
              <a:t> </a:t>
            </a:r>
            <a:r>
              <a:rPr lang="fr-FR" sz="2000" b="1" dirty="0"/>
              <a:t>Elle répondait à un père conciliaire : « Cela nous dérange beaucoup, à nous mères de famille, que les enfants apparaissent comme le fruit de la concupiscence.  Personnellement, j’ai eu beaucoup d’enfants sans aucune concupiscence : ils sont le fruit de l’amour ».</a:t>
            </a:r>
          </a:p>
          <a:p>
            <a:pPr>
              <a:spcBef>
                <a:spcPts val="0"/>
              </a:spcBef>
              <a:buNone/>
            </a:pPr>
            <a:r>
              <a:rPr lang="fr-FR" sz="2000" b="1" dirty="0"/>
              <a:t>Cela remettait en question ce que les manuels de théologie, utilisés avant le Concile, définissaient comme les</a:t>
            </a:r>
          </a:p>
          <a:p>
            <a:pPr>
              <a:spcBef>
                <a:spcPts val="0"/>
              </a:spcBef>
              <a:buNone/>
            </a:pPr>
            <a:r>
              <a:rPr lang="fr-FR" sz="2000" b="1" dirty="0"/>
              <a:t>                                   « fins primaires » et les « fins secondaires » du mariage.</a:t>
            </a:r>
          </a:p>
          <a:p>
            <a:pPr>
              <a:spcBef>
                <a:spcPts val="0"/>
              </a:spcBef>
              <a:buNone/>
            </a:pPr>
            <a:endParaRPr lang="fr-FR" sz="2000" b="1" dirty="0"/>
          </a:p>
          <a:p>
            <a:pPr>
              <a:spcBef>
                <a:spcPts val="0"/>
              </a:spcBef>
              <a:buNone/>
            </a:pPr>
            <a:r>
              <a:rPr lang="fr-FR" sz="2000" b="1" dirty="0"/>
              <a:t>Un début de prise de conscience est amorcé chez les pères conciliaires quand les auditrices font remarquer que</a:t>
            </a:r>
          </a:p>
          <a:p>
            <a:pPr>
              <a:spcBef>
                <a:spcPts val="0"/>
              </a:spcBef>
              <a:buNone/>
            </a:pPr>
            <a:r>
              <a:rPr lang="fr-FR" sz="2000" b="1" dirty="0"/>
              <a:t>« les femmes travaillent à présent dans presque tous les secteurs d’activité » et qu’il serait « le devoir de tous </a:t>
            </a:r>
          </a:p>
          <a:p>
            <a:pPr>
              <a:spcBef>
                <a:spcPts val="0"/>
              </a:spcBef>
              <a:buNone/>
            </a:pPr>
            <a:r>
              <a:rPr lang="fr-FR" sz="2000" b="1" dirty="0"/>
              <a:t> de reconnaître la </a:t>
            </a:r>
            <a:r>
              <a:rPr lang="fr-FR" sz="2000" b="1" dirty="0">
                <a:highlight>
                  <a:srgbClr val="FFFF00"/>
                </a:highlight>
              </a:rPr>
              <a:t>participation spécifique et nécessaire des femmes à la vie culturelle et de la promouvoir</a:t>
            </a:r>
            <a:r>
              <a:rPr lang="fr-FR" sz="2000" b="1" dirty="0"/>
              <a:t>.</a:t>
            </a:r>
          </a:p>
          <a:p>
            <a:pPr>
              <a:spcBef>
                <a:spcPts val="0"/>
              </a:spcBef>
              <a:buNone/>
            </a:pPr>
            <a:endParaRPr lang="fr-FR" sz="2000" b="1" dirty="0"/>
          </a:p>
          <a:p>
            <a:pPr>
              <a:defRPr/>
            </a:pPr>
            <a:r>
              <a:rPr lang="fr-FR" sz="2000" b="1" dirty="0">
                <a:latin typeface="Calibri" pitchFamily="34" charset="0"/>
              </a:rPr>
              <a:t> Aujourd’hui, 60 ans après le Concile,  l’étude des textes préparatoires du Concile et des textes conciliaires</a:t>
            </a:r>
          </a:p>
          <a:p>
            <a:pPr>
              <a:defRPr/>
            </a:pPr>
            <a:r>
              <a:rPr lang="fr-FR" sz="2000" b="1" dirty="0">
                <a:latin typeface="Calibri" pitchFamily="34" charset="0"/>
              </a:rPr>
              <a:t> font </a:t>
            </a:r>
            <a:r>
              <a:rPr lang="fr-FR" sz="2000" b="1" dirty="0"/>
              <a:t>percevoir combien était </a:t>
            </a:r>
            <a:r>
              <a:rPr lang="fr-FR" sz="2000" b="1" dirty="0">
                <a:highlight>
                  <a:srgbClr val="FFFF00"/>
                </a:highlight>
              </a:rPr>
              <a:t>limitée la conscience des transformations </a:t>
            </a:r>
            <a:r>
              <a:rPr lang="fr-FR" sz="2000" b="1" dirty="0"/>
              <a:t>qui avaient déjà lieu dans le monde </a:t>
            </a:r>
          </a:p>
          <a:p>
            <a:pPr>
              <a:defRPr/>
            </a:pPr>
            <a:r>
              <a:rPr lang="fr-FR" sz="2000" b="1" dirty="0"/>
              <a:t>   moderne et dans la vie des femmes dans ce monde. La crise moderniste se voyait à </a:t>
            </a:r>
            <a:r>
              <a:rPr lang="fr-FR" sz="2000" b="1" dirty="0" err="1"/>
              <a:t>oeil</a:t>
            </a:r>
            <a:r>
              <a:rPr lang="fr-FR" sz="2000" b="1" dirty="0"/>
              <a:t> nu quand la </a:t>
            </a:r>
          </a:p>
          <a:p>
            <a:pPr>
              <a:defRPr/>
            </a:pPr>
            <a:r>
              <a:rPr lang="fr-FR" sz="2000" b="1" dirty="0"/>
              <a:t> demande </a:t>
            </a:r>
            <a:r>
              <a:rPr lang="fr-FR" sz="2000" b="1" dirty="0">
                <a:latin typeface="Calibri" pitchFamily="34" charset="0"/>
              </a:rPr>
              <a:t>en faveur de l’intervention ORALE </a:t>
            </a:r>
            <a:r>
              <a:rPr lang="fr-FR" sz="2000" b="1" dirty="0"/>
              <a:t>d’une auditrice </a:t>
            </a:r>
            <a:r>
              <a:rPr lang="fr-FR" sz="2000" b="1" dirty="0">
                <a:highlight>
                  <a:srgbClr val="FFFF00"/>
                </a:highlight>
              </a:rPr>
              <a:t>dans l’aula conciliaire </a:t>
            </a:r>
            <a:r>
              <a:rPr lang="fr-FR" sz="2000" b="1" dirty="0"/>
              <a:t>en vue de donner </a:t>
            </a:r>
          </a:p>
          <a:p>
            <a:pPr>
              <a:defRPr/>
            </a:pPr>
            <a:r>
              <a:rPr lang="fr-FR" sz="2000" b="1" dirty="0"/>
              <a:t>une « image complète de l’engagement du laïcat » et un « témoignage éloquent et pratique de</a:t>
            </a:r>
          </a:p>
          <a:p>
            <a:pPr>
              <a:defRPr/>
            </a:pPr>
            <a:r>
              <a:rPr lang="fr-FR" sz="2000" b="1" dirty="0"/>
              <a:t> [l’]enseignement » de l’Église concernant les femmes »</a:t>
            </a:r>
            <a:r>
              <a:rPr lang="fr-FR" sz="2000" b="1" dirty="0">
                <a:latin typeface="Calibri" pitchFamily="34" charset="0"/>
              </a:rPr>
              <a:t> s’est heurtée à un </a:t>
            </a:r>
            <a:r>
              <a:rPr lang="fr-FR" sz="2000" b="1" dirty="0">
                <a:highlight>
                  <a:srgbClr val="FFFF00"/>
                </a:highlight>
                <a:latin typeface="Calibri" pitchFamily="34" charset="0"/>
              </a:rPr>
              <a:t>refus catégorique</a:t>
            </a:r>
            <a:r>
              <a:rPr lang="fr-FR" sz="2000" b="1" dirty="0">
                <a:latin typeface="Calibri" pitchFamily="34" charset="0"/>
              </a:rPr>
              <a:t>, alors que trois</a:t>
            </a:r>
          </a:p>
          <a:p>
            <a:pPr>
              <a:defRPr/>
            </a:pPr>
            <a:r>
              <a:rPr lang="fr-FR" sz="2000" b="1" dirty="0">
                <a:latin typeface="Calibri" pitchFamily="34" charset="0"/>
              </a:rPr>
              <a:t>  hommes auditeurs laïcs pouvaient sans trop de problèmes prendre la parole devant tous pères conciliaires.</a:t>
            </a:r>
            <a:r>
              <a:rPr lang="fr-FR" sz="2000" b="1" dirty="0"/>
              <a:t> </a:t>
            </a:r>
          </a:p>
          <a:p>
            <a:pPr>
              <a:defRPr/>
            </a:pPr>
            <a:r>
              <a:rPr lang="fr-FR" sz="2000" b="1" dirty="0">
                <a:latin typeface="Calibri" pitchFamily="34" charset="0"/>
              </a:rPr>
              <a:t> </a:t>
            </a:r>
            <a:endParaRPr lang="fr-FR" sz="2000" b="1" dirty="0"/>
          </a:p>
        </p:txBody>
      </p:sp>
    </p:spTree>
    <p:extLst>
      <p:ext uri="{BB962C8B-B14F-4D97-AF65-F5344CB8AC3E}">
        <p14:creationId xmlns:p14="http://schemas.microsoft.com/office/powerpoint/2010/main" val="1456970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500"/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ZoneTexte 1"/>
          <p:cNvSpPr txBox="1">
            <a:spLocks noChangeArrowheads="1"/>
          </p:cNvSpPr>
          <p:nvPr/>
        </p:nvSpPr>
        <p:spPr bwMode="auto">
          <a:xfrm>
            <a:off x="0" y="0"/>
            <a:ext cx="12192000" cy="7294305"/>
          </a:xfrm>
          <a:prstGeom prst="rect">
            <a:avLst/>
          </a:prstGeom>
          <a:gradFill rotWithShape="1">
            <a:gsLst>
              <a:gs pos="0">
                <a:srgbClr val="F8FB75"/>
              </a:gs>
              <a:gs pos="100000">
                <a:srgbClr val="FFFFCC">
                  <a:alpha val="82001"/>
                </a:srgbClr>
              </a:gs>
            </a:gsLst>
            <a:lin ang="18900000" scaled="1"/>
          </a:gra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fr-FR" b="1" dirty="0">
                <a:solidFill>
                  <a:srgbClr val="002060"/>
                </a:solidFill>
                <a:latin typeface="Calibri" pitchFamily="34" charset="0"/>
              </a:rPr>
              <a:t>                                        </a:t>
            </a:r>
            <a:endParaRPr lang="fr-FR" b="1" dirty="0">
              <a:latin typeface="Calibri" pitchFamily="34" charset="0"/>
            </a:endParaRPr>
          </a:p>
          <a:p>
            <a:pPr>
              <a:defRPr/>
            </a:pPr>
            <a:r>
              <a:rPr lang="fr-FR" b="1" dirty="0">
                <a:latin typeface="Calibri" pitchFamily="34" charset="0"/>
              </a:rPr>
              <a:t>                                                          Dans </a:t>
            </a:r>
            <a:r>
              <a:rPr lang="fr-FR" b="1" dirty="0" err="1">
                <a:latin typeface="Calibri" pitchFamily="34" charset="0"/>
              </a:rPr>
              <a:t>Gaudium</a:t>
            </a:r>
            <a:r>
              <a:rPr lang="fr-FR" b="1" dirty="0">
                <a:latin typeface="Calibri" pitchFamily="34" charset="0"/>
              </a:rPr>
              <a:t> et </a:t>
            </a:r>
            <a:r>
              <a:rPr lang="fr-FR" b="1" dirty="0" err="1">
                <a:latin typeface="Calibri" pitchFamily="34" charset="0"/>
              </a:rPr>
              <a:t>Spes</a:t>
            </a:r>
            <a:r>
              <a:rPr lang="fr-FR" b="1" dirty="0">
                <a:latin typeface="Calibri" pitchFamily="34" charset="0"/>
              </a:rPr>
              <a:t>,  29.2 (</a:t>
            </a:r>
            <a:r>
              <a:rPr lang="fr-FR" b="1" i="1" dirty="0">
                <a:latin typeface="Calibri" pitchFamily="34" charset="0"/>
              </a:rPr>
              <a:t>1965)</a:t>
            </a:r>
            <a:r>
              <a:rPr lang="fr-FR" b="1" dirty="0">
                <a:latin typeface="Calibri" pitchFamily="34" charset="0"/>
              </a:rPr>
              <a:t>, on peut lire</a:t>
            </a:r>
          </a:p>
          <a:p>
            <a:pPr>
              <a:defRPr/>
            </a:pPr>
            <a:endParaRPr lang="fr-FR" dirty="0"/>
          </a:p>
          <a:p>
            <a:pPr>
              <a:defRPr/>
            </a:pPr>
            <a:r>
              <a:rPr lang="fr-FR" dirty="0"/>
              <a:t>Toute forme de discrimination touchant les </a:t>
            </a:r>
            <a:r>
              <a:rPr lang="fr-FR" dirty="0">
                <a:highlight>
                  <a:srgbClr val="FFFF00"/>
                </a:highlight>
              </a:rPr>
              <a:t>droits fondamentaux de la personne, qu’elle soit sociale ou culturelle</a:t>
            </a:r>
            <a:r>
              <a:rPr lang="fr-FR" dirty="0"/>
              <a:t>, qu’elle </a:t>
            </a:r>
          </a:p>
          <a:p>
            <a:pPr>
              <a:defRPr/>
            </a:pPr>
            <a:r>
              <a:rPr lang="fr-FR" dirty="0"/>
              <a:t> soit fondée sur </a:t>
            </a:r>
            <a:r>
              <a:rPr lang="fr-FR" dirty="0">
                <a:highlight>
                  <a:srgbClr val="FFFF00"/>
                </a:highlight>
              </a:rPr>
              <a:t>le sexe</a:t>
            </a:r>
            <a:r>
              <a:rPr lang="fr-FR" dirty="0"/>
              <a:t>, la race, la couleur de la peau, la condition sociale, la langue ou la religion, doit être dépassée et </a:t>
            </a:r>
          </a:p>
          <a:p>
            <a:pPr>
              <a:defRPr/>
            </a:pPr>
            <a:r>
              <a:rPr lang="fr-FR" dirty="0"/>
              <a:t>éliminée, comme contraire au dessein de Dieu.</a:t>
            </a:r>
          </a:p>
          <a:p>
            <a:pPr>
              <a:defRPr/>
            </a:pPr>
            <a:r>
              <a:rPr lang="fr-FR" dirty="0"/>
              <a:t>  </a:t>
            </a:r>
            <a:r>
              <a:rPr lang="fr-FR" b="1" dirty="0"/>
              <a:t>Pour GS cela veut dire la possibilité pour les femmes « </a:t>
            </a:r>
            <a:r>
              <a:rPr lang="fr-FR" dirty="0"/>
              <a:t>de choisir librement son époux ou d’élire son état de vie, ou </a:t>
            </a:r>
          </a:p>
          <a:p>
            <a:pPr>
              <a:defRPr/>
            </a:pPr>
            <a:r>
              <a:rPr lang="fr-FR" dirty="0"/>
              <a:t>                      d’accéder une éducation et une culture semblables à celles que l’on reconnaît à </a:t>
            </a:r>
            <a:r>
              <a:rPr lang="fr-FR" dirty="0">
                <a:highlight>
                  <a:srgbClr val="FFFF00"/>
                </a:highlight>
              </a:rPr>
              <a:t>l’homme [laïc]</a:t>
            </a:r>
            <a:r>
              <a:rPr lang="fr-FR" dirty="0"/>
              <a:t>. »</a:t>
            </a:r>
            <a:endParaRPr lang="fr-FR" b="1" dirty="0"/>
          </a:p>
          <a:p>
            <a:pPr>
              <a:defRPr/>
            </a:pPr>
            <a:r>
              <a:rPr lang="fr-FR" dirty="0"/>
              <a:t>           </a:t>
            </a:r>
            <a:r>
              <a:rPr lang="fr-FR" b="1" dirty="0">
                <a:highlight>
                  <a:srgbClr val="FFFF00"/>
                </a:highlight>
              </a:rPr>
              <a:t>Il n’est donc pas question de reconnaître aux femmes l’accès à l’ordination réservé seulement à un</a:t>
            </a:r>
          </a:p>
          <a:p>
            <a:pPr>
              <a:defRPr/>
            </a:pPr>
            <a:r>
              <a:rPr lang="fr-FR" b="1" dirty="0"/>
              <a:t>                                                                                 </a:t>
            </a:r>
            <a:r>
              <a:rPr lang="fr-FR" b="1" dirty="0">
                <a:highlight>
                  <a:srgbClr val="FFFF00"/>
                </a:highlight>
              </a:rPr>
              <a:t>homme de sexe masculin!</a:t>
            </a:r>
          </a:p>
          <a:p>
            <a:pPr>
              <a:defRPr/>
            </a:pPr>
            <a:r>
              <a:rPr lang="fr-FR" b="1" dirty="0">
                <a:latin typeface="Calibri" pitchFamily="34" charset="0"/>
              </a:rPr>
              <a:t>  </a:t>
            </a:r>
          </a:p>
          <a:p>
            <a:pPr>
              <a:defRPr/>
            </a:pPr>
            <a:r>
              <a:rPr lang="fr-FR" b="1" dirty="0">
                <a:latin typeface="Calibri" pitchFamily="34" charset="0"/>
              </a:rPr>
              <a:t>Dans la société civile les femmes peuvent bien assumer toutes les fonctions reconnues aussi aux hommes, mais</a:t>
            </a:r>
          </a:p>
          <a:p>
            <a:pPr>
              <a:defRPr/>
            </a:pPr>
            <a:r>
              <a:rPr lang="fr-FR" b="1" dirty="0">
                <a:latin typeface="Calibri" pitchFamily="34" charset="0"/>
              </a:rPr>
              <a:t> PAS DANS L’EGLISE. Dans l’Eglise la discrimination basée sur le sexe est dite </a:t>
            </a:r>
            <a:r>
              <a:rPr lang="fr-FR" b="1" dirty="0">
                <a:highlight>
                  <a:srgbClr val="FFFF00"/>
                </a:highlight>
                <a:latin typeface="Calibri" pitchFamily="34" charset="0"/>
              </a:rPr>
              <a:t>ne pas exister </a:t>
            </a:r>
            <a:r>
              <a:rPr lang="fr-FR" b="1" dirty="0">
                <a:latin typeface="Calibri" pitchFamily="34" charset="0"/>
              </a:rPr>
              <a:t>ou elle est </a:t>
            </a:r>
            <a:r>
              <a:rPr lang="fr-FR" b="1" dirty="0">
                <a:highlight>
                  <a:srgbClr val="FFFF00"/>
                </a:highlight>
                <a:latin typeface="Calibri" pitchFamily="34" charset="0"/>
              </a:rPr>
              <a:t>assumée être</a:t>
            </a:r>
          </a:p>
          <a:p>
            <a:pPr>
              <a:defRPr/>
            </a:pPr>
            <a:r>
              <a:rPr lang="fr-FR" b="1" dirty="0">
                <a:latin typeface="Calibri" pitchFamily="34" charset="0"/>
              </a:rPr>
              <a:t> </a:t>
            </a:r>
            <a:r>
              <a:rPr lang="fr-FR" b="1" dirty="0">
                <a:highlight>
                  <a:srgbClr val="FFFF00"/>
                </a:highlight>
                <a:latin typeface="Calibri" pitchFamily="34" charset="0"/>
              </a:rPr>
              <a:t>« normale » dans le Christ</a:t>
            </a:r>
            <a:r>
              <a:rPr lang="fr-FR" b="1" dirty="0">
                <a:latin typeface="Calibri" pitchFamily="34" charset="0"/>
              </a:rPr>
              <a:t>! L’Eglise est dite être « autre » ou différente d’une quelconque communauté humaine. </a:t>
            </a:r>
          </a:p>
          <a:p>
            <a:pPr>
              <a:defRPr/>
            </a:pPr>
            <a:r>
              <a:rPr lang="fr-FR" b="1" dirty="0">
                <a:latin typeface="Calibri" pitchFamily="34" charset="0"/>
              </a:rPr>
              <a:t>                   Donc elle fonctionne selon d’autres lois et dispositions qui sont à accepter sans discuter.</a:t>
            </a:r>
          </a:p>
          <a:p>
            <a:pPr>
              <a:defRPr/>
            </a:pPr>
            <a:r>
              <a:rPr lang="fr-FR" b="1" dirty="0">
                <a:latin typeface="Calibri" pitchFamily="34" charset="0"/>
              </a:rPr>
              <a:t> </a:t>
            </a:r>
          </a:p>
          <a:p>
            <a:pPr>
              <a:defRPr/>
            </a:pPr>
            <a:r>
              <a:rPr lang="fr-FR" b="1" dirty="0">
                <a:latin typeface="Calibri" pitchFamily="34" charset="0"/>
              </a:rPr>
              <a:t>   Dans </a:t>
            </a:r>
            <a:r>
              <a:rPr lang="fr-FR" b="1" i="1" dirty="0">
                <a:latin typeface="Calibri" pitchFamily="34" charset="0"/>
              </a:rPr>
              <a:t>Lumen </a:t>
            </a:r>
            <a:r>
              <a:rPr lang="fr-FR" b="1" i="1" dirty="0" err="1">
                <a:latin typeface="Calibri" pitchFamily="34" charset="0"/>
              </a:rPr>
              <a:t>Gentium</a:t>
            </a:r>
            <a:r>
              <a:rPr lang="fr-FR" b="1" dirty="0">
                <a:latin typeface="Calibri" pitchFamily="34" charset="0"/>
              </a:rPr>
              <a:t>, la définition de l’Eglise comme peuple de Dieu reste une réalité « neutre » qui continue à</a:t>
            </a:r>
          </a:p>
          <a:p>
            <a:pPr>
              <a:defRPr/>
            </a:pPr>
            <a:r>
              <a:rPr lang="fr-FR" b="1" dirty="0">
                <a:latin typeface="Calibri" pitchFamily="34" charset="0"/>
              </a:rPr>
              <a:t> dépendre d’un pouvoir exercé exclusivement par des hommes ordonnés prêtres et évêques. La hiérarchie masculine</a:t>
            </a:r>
          </a:p>
          <a:p>
            <a:pPr>
              <a:defRPr/>
            </a:pPr>
            <a:r>
              <a:rPr lang="fr-FR" b="1" dirty="0">
                <a:latin typeface="Calibri" pitchFamily="34" charset="0"/>
              </a:rPr>
              <a:t> en est la TETE qui gouverne le CORPS. Et le corps est là pour OBEIR à la tête, à la respecter et la vénérer.</a:t>
            </a:r>
          </a:p>
          <a:p>
            <a:pPr eaLnBrk="1" hangingPunct="1">
              <a:defRPr/>
            </a:pPr>
            <a:r>
              <a:rPr lang="fr-FR" b="1" dirty="0">
                <a:latin typeface="Calibri" pitchFamily="34" charset="0"/>
              </a:rPr>
              <a:t>      Le langage stéréotypé selon un système sexuel binaire, continue à justifier l’exclusion ABSOLUE des femmes seules</a:t>
            </a:r>
          </a:p>
          <a:p>
            <a:pPr eaLnBrk="1" hangingPunct="1">
              <a:defRPr/>
            </a:pPr>
            <a:r>
              <a:rPr lang="fr-FR" b="1" dirty="0">
                <a:latin typeface="Calibri" pitchFamily="34" charset="0"/>
              </a:rPr>
              <a:t> d’une </a:t>
            </a:r>
            <a:r>
              <a:rPr lang="fr-FR" b="1" dirty="0">
                <a:highlight>
                  <a:srgbClr val="FFFF00"/>
                </a:highlight>
                <a:latin typeface="Calibri" pitchFamily="34" charset="0"/>
              </a:rPr>
              <a:t>participation pleine, consciente et active </a:t>
            </a:r>
            <a:r>
              <a:rPr lang="fr-FR" b="1" dirty="0">
                <a:latin typeface="Calibri" pitchFamily="34" charset="0"/>
              </a:rPr>
              <a:t>à la liturgie de l’Eglise, voulue par le même Concile dans sa Constitution sur</a:t>
            </a:r>
          </a:p>
          <a:p>
            <a:pPr eaLnBrk="1" hangingPunct="1">
              <a:defRPr/>
            </a:pPr>
            <a:r>
              <a:rPr lang="fr-FR" b="1" dirty="0">
                <a:latin typeface="Calibri" pitchFamily="34" charset="0"/>
              </a:rPr>
              <a:t>           la liturgie. Cette participation se décide à partir de la division des sexes et le baptême n’y change RIEN!</a:t>
            </a:r>
          </a:p>
          <a:p>
            <a:pPr eaLnBrk="1" hangingPunct="1">
              <a:defRPr/>
            </a:pPr>
            <a:endParaRPr lang="fr-FR" b="1" dirty="0">
              <a:latin typeface="Calibri" pitchFamily="34" charset="0"/>
            </a:endParaRPr>
          </a:p>
          <a:p>
            <a:pPr eaLnBrk="1" hangingPunct="1">
              <a:defRPr/>
            </a:pPr>
            <a:endParaRPr lang="fr-FR" dirty="0">
              <a:solidFill>
                <a:srgbClr val="002060"/>
              </a:solidFill>
              <a:latin typeface="Calibri" pitchFamily="34" charset="0"/>
            </a:endParaRPr>
          </a:p>
          <a:p>
            <a:pPr eaLnBrk="1" hangingPunct="1">
              <a:defRPr/>
            </a:pPr>
            <a:endParaRPr lang="fr-FR" dirty="0">
              <a:solidFill>
                <a:srgbClr val="002060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8006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96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96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96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969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969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969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969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969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969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969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969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969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969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969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969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969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969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969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969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969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969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969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969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969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969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969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969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969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969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969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969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969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969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969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969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969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7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9697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9697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9697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7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9697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9697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9697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7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9697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9697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9697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7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9697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9697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9697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7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9697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9697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9697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7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9697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9697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29697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C53C49-A085-238B-E494-DAACBC8BE6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4">
            <a:extLst>
              <a:ext uri="{FF2B5EF4-FFF2-40B4-BE49-F238E27FC236}">
                <a16:creationId xmlns:a16="http://schemas.microsoft.com/office/drawing/2014/main" id="{A671D3C6-3FC6-BF71-2585-F71B1938D8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12192000" cy="7417415"/>
          </a:xfrm>
          <a:prstGeom prst="rect">
            <a:avLst/>
          </a:prstGeom>
          <a:gradFill rotWithShape="1">
            <a:gsLst>
              <a:gs pos="0">
                <a:srgbClr val="FFFFCC"/>
              </a:gs>
              <a:gs pos="100000">
                <a:srgbClr val="F6D5FF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en-US" b="1" dirty="0">
                <a:solidFill>
                  <a:schemeClr val="accent2"/>
                </a:solidFill>
              </a:rPr>
              <a:t>                                            </a:t>
            </a:r>
          </a:p>
          <a:p>
            <a:pPr eaLnBrk="1" hangingPunct="1"/>
            <a:r>
              <a:rPr lang="fr-FR" altLang="en-US" sz="2000" b="1" dirty="0">
                <a:latin typeface="+mn-lt"/>
              </a:rPr>
              <a:t>  </a:t>
            </a:r>
          </a:p>
          <a:p>
            <a:pPr eaLnBrk="1" hangingPunct="1"/>
            <a:r>
              <a:rPr lang="fr-FR" altLang="en-US" sz="2000" b="1" dirty="0">
                <a:latin typeface="+mn-lt"/>
              </a:rPr>
              <a:t> Pour la hiérarchie ecclésiale l’espace laissé à la </a:t>
            </a:r>
            <a:r>
              <a:rPr lang="fr-FR" altLang="en-US" sz="2000" b="1" dirty="0">
                <a:highlight>
                  <a:srgbClr val="FFFF00"/>
                </a:highlight>
                <a:latin typeface="+mn-lt"/>
              </a:rPr>
              <a:t>mutualité</a:t>
            </a:r>
            <a:r>
              <a:rPr lang="fr-FR" altLang="en-US" sz="2000" b="1" dirty="0">
                <a:latin typeface="+mn-lt"/>
              </a:rPr>
              <a:t> entre hommes et femmes reste </a:t>
            </a:r>
          </a:p>
          <a:p>
            <a:pPr eaLnBrk="1" hangingPunct="1"/>
            <a:r>
              <a:rPr lang="fr-FR" altLang="en-US" sz="2000" b="1" dirty="0">
                <a:latin typeface="+mn-lt"/>
              </a:rPr>
              <a:t>                   mince, car ce n’est pas « à la tête » d’appartenir au corps, mais c’est au corps</a:t>
            </a:r>
          </a:p>
          <a:p>
            <a:pPr eaLnBrk="1" hangingPunct="1"/>
            <a:r>
              <a:rPr lang="fr-FR" altLang="en-US" sz="2000" b="1" dirty="0">
                <a:latin typeface="+mn-lt"/>
              </a:rPr>
              <a:t>                                               d’appartenir à la tête.  </a:t>
            </a:r>
          </a:p>
          <a:p>
            <a:pPr eaLnBrk="1" hangingPunct="1"/>
            <a:endParaRPr lang="fr-FR" altLang="en-US" sz="2000" b="1" dirty="0">
              <a:solidFill>
                <a:srgbClr val="002060"/>
              </a:solidFill>
              <a:latin typeface="+mn-lt"/>
            </a:endParaRPr>
          </a:p>
          <a:p>
            <a:pPr eaLnBrk="1" hangingPunct="1"/>
            <a:r>
              <a:rPr lang="fr-FR" altLang="en-US" sz="2000" b="1" dirty="0">
                <a:latin typeface="+mn-lt"/>
              </a:rPr>
              <a:t>Un exemple typique de cette attitude sera la décision </a:t>
            </a:r>
            <a:r>
              <a:rPr lang="fr-FR" altLang="en-US" sz="2000" b="1" dirty="0" err="1">
                <a:latin typeface="+mn-lt"/>
              </a:rPr>
              <a:t>post-conciliaire</a:t>
            </a:r>
            <a:r>
              <a:rPr lang="fr-FR" altLang="en-US" sz="2000" b="1" dirty="0">
                <a:latin typeface="+mn-lt"/>
              </a:rPr>
              <a:t> de Paul VI avec la</a:t>
            </a:r>
          </a:p>
          <a:p>
            <a:pPr eaLnBrk="1" hangingPunct="1"/>
            <a:r>
              <a:rPr lang="fr-FR" altLang="en-US" sz="2000" b="1" dirty="0">
                <a:latin typeface="+mn-lt"/>
              </a:rPr>
              <a:t> publication  de l’</a:t>
            </a:r>
            <a:r>
              <a:rPr lang="fr-FR" sz="2000" b="1" dirty="0">
                <a:latin typeface="+mn-lt"/>
              </a:rPr>
              <a:t>Encyclique </a:t>
            </a:r>
            <a:r>
              <a:rPr lang="fr-FR" sz="2000" b="1" i="1" dirty="0" err="1">
                <a:latin typeface="+mn-lt"/>
              </a:rPr>
              <a:t>Humanae</a:t>
            </a:r>
            <a:r>
              <a:rPr lang="fr-FR" sz="2000" b="1" i="1" dirty="0">
                <a:latin typeface="+mn-lt"/>
              </a:rPr>
              <a:t> Vitae sur le Mariage et la Régulation des </a:t>
            </a:r>
          </a:p>
          <a:p>
            <a:pPr eaLnBrk="1" hangingPunct="1"/>
            <a:r>
              <a:rPr lang="fr-FR" sz="2000" b="1" i="1" dirty="0">
                <a:latin typeface="+mn-lt"/>
              </a:rPr>
              <a:t>                                       naissances</a:t>
            </a:r>
            <a:r>
              <a:rPr lang="fr-FR" sz="2000" b="1" dirty="0">
                <a:latin typeface="+mn-lt"/>
              </a:rPr>
              <a:t> (25 juillet 1968).</a:t>
            </a:r>
          </a:p>
          <a:p>
            <a:pPr eaLnBrk="1" hangingPunct="1"/>
            <a:endParaRPr lang="fr-FR" sz="2000" b="1" dirty="0">
              <a:latin typeface="+mn-lt"/>
            </a:endParaRPr>
          </a:p>
          <a:p>
            <a:pPr eaLnBrk="1" hangingPunct="1"/>
            <a:r>
              <a:rPr lang="fr-FR" sz="2000" b="1" dirty="0">
                <a:latin typeface="+mn-lt"/>
              </a:rPr>
              <a:t>   Au moment du Concile les luttes ont été âpres pour dessaisir le Concile de la question de</a:t>
            </a:r>
          </a:p>
          <a:p>
            <a:pPr eaLnBrk="1" hangingPunct="1"/>
            <a:r>
              <a:rPr lang="fr-FR" sz="2000" b="1" dirty="0">
                <a:latin typeface="+mn-lt"/>
              </a:rPr>
              <a:t>  la régulation des naissances et laisser cette question à la seule réflexion personnelle </a:t>
            </a:r>
          </a:p>
          <a:p>
            <a:pPr eaLnBrk="1" hangingPunct="1"/>
            <a:r>
              <a:rPr lang="fr-FR" sz="2000" b="1" dirty="0">
                <a:latin typeface="+mn-lt"/>
              </a:rPr>
              <a:t>                                  d’un homme âgé et voué au célibat ecclésiastique. </a:t>
            </a:r>
          </a:p>
          <a:p>
            <a:pPr eaLnBrk="1" hangingPunct="1"/>
            <a:endParaRPr lang="fr-FR" sz="2000" b="1" dirty="0">
              <a:latin typeface="+mn-lt"/>
            </a:endParaRPr>
          </a:p>
          <a:p>
            <a:r>
              <a:rPr lang="fr-FR" sz="2000" b="1" dirty="0">
                <a:latin typeface="+mn-lt"/>
              </a:rPr>
              <a:t>   L’encyclique stipule que</a:t>
            </a:r>
          </a:p>
          <a:p>
            <a:endParaRPr lang="fr-FR" sz="2000" b="1" dirty="0">
              <a:latin typeface="+mn-lt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fr-FR" sz="2000" b="1" dirty="0">
                <a:latin typeface="+mn-lt"/>
              </a:rPr>
              <a:t> la signification unitive et la signification procréative inhérentes à l'acte de mariage ne doivent pas être rompues.  Cela exclut toute action avant, au moment ou après le rapport sexuel, destinée à empêcher                          la procréation;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fr-FR" sz="2000" b="1" dirty="0">
                <a:latin typeface="+mn-lt"/>
              </a:rPr>
              <a:t>toutefois, l'homme/humain peut profiter des cycles naturels et avoir des rapports sexuels pendant les périodes infertiles de la femme.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fr-FR" sz="2000" b="1" dirty="0">
              <a:latin typeface="Calibri" pitchFamily="34" charset="0"/>
            </a:endParaRPr>
          </a:p>
          <a:p>
            <a:pPr eaLnBrk="1" hangingPunct="1"/>
            <a:endParaRPr lang="en-US" altLang="en-US" sz="2000" b="1" dirty="0">
              <a:latin typeface="+mn-lt"/>
            </a:endParaRPr>
          </a:p>
          <a:p>
            <a:pPr eaLnBrk="1" hangingPunct="1"/>
            <a:endParaRPr lang="fr-FR" altLang="en-US" dirty="0"/>
          </a:p>
        </p:txBody>
      </p:sp>
      <p:pic>
        <p:nvPicPr>
          <p:cNvPr id="3" name="Picture 4" descr="Paul_VI">
            <a:extLst>
              <a:ext uri="{FF2B5EF4-FFF2-40B4-BE49-F238E27FC236}">
                <a16:creationId xmlns:a16="http://schemas.microsoft.com/office/drawing/2014/main" id="{95282B52-EF76-D79C-1B1C-528BA2EABE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660760" y="753689"/>
            <a:ext cx="2335956" cy="34337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669904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2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2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2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12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2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2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2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12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2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2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2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2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26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26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26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26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26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26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26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126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26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26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26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126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1126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1126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500"/>
                                        <p:tgtEl>
                                          <p:spTgt spid="1126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126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126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126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126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126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126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1266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1266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1266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ZoneTexte 1">
            <a:extLst>
              <a:ext uri="{FF2B5EF4-FFF2-40B4-BE49-F238E27FC236}">
                <a16:creationId xmlns:a16="http://schemas.microsoft.com/office/drawing/2014/main" id="{B0AC6A36-937B-03D0-778A-AA10B23E80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-117987"/>
            <a:ext cx="12192000" cy="7232749"/>
          </a:xfrm>
          <a:prstGeom prst="rect">
            <a:avLst/>
          </a:prstGeom>
          <a:gradFill rotWithShape="1">
            <a:gsLst>
              <a:gs pos="0">
                <a:srgbClr val="C6FEE5"/>
              </a:gs>
              <a:gs pos="100000">
                <a:srgbClr val="FFFF99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fr-FR" altLang="fr-FR" b="1" dirty="0">
              <a:solidFill>
                <a:srgbClr val="002060"/>
              </a:solidFill>
              <a:latin typeface="Calibri" panose="020F0502020204030204" pitchFamily="34" charset="0"/>
            </a:endParaRPr>
          </a:p>
          <a:p>
            <a:pPr marL="342900" indent="-342900">
              <a:defRPr/>
            </a:pPr>
            <a:r>
              <a:rPr lang="fr-FR" altLang="en-US" sz="2000" b="1" dirty="0">
                <a:latin typeface="+mn-lt"/>
              </a:rPr>
              <a:t>            Les arguments en faveur de l'encyclique (du point de vue du pape) sont les suivants :</a:t>
            </a:r>
            <a:endParaRPr lang="fr-FR" altLang="en-US" sz="2000" dirty="0">
              <a:latin typeface="+mn-lt"/>
            </a:endParaRPr>
          </a:p>
          <a:p>
            <a:pPr marL="285750" indent="-285750" eaLnBrk="1" hangingPunct="1">
              <a:buFont typeface="Wingdings" panose="05000000000000000000" pitchFamily="2" charset="2"/>
              <a:buChar char="Ø"/>
            </a:pPr>
            <a:r>
              <a:rPr lang="fr-FR" altLang="en-US" sz="2000" b="1" dirty="0">
                <a:latin typeface="+mn-lt"/>
              </a:rPr>
              <a:t>La généralisation de la contraception « conduirait à l'infidélité conjugale et à l'abaissement général de </a:t>
            </a:r>
          </a:p>
          <a:p>
            <a:pPr eaLnBrk="1" hangingPunct="1"/>
            <a:r>
              <a:rPr lang="fr-FR" altLang="en-US" sz="2000" b="1" dirty="0">
                <a:latin typeface="+mn-lt"/>
              </a:rPr>
              <a:t>     la moralité ».                                          </a:t>
            </a:r>
          </a:p>
          <a:p>
            <a:pPr eaLnBrk="1" hangingPunct="1"/>
            <a:endParaRPr lang="fr-FR" altLang="en-US" sz="2000" dirty="0">
              <a:latin typeface="+mn-lt"/>
            </a:endParaRPr>
          </a:p>
          <a:p>
            <a:pPr marL="285750" indent="-285750" eaLnBrk="1" hangingPunct="1">
              <a:buFont typeface="Wingdings" panose="05000000000000000000" pitchFamily="2" charset="2"/>
              <a:buChar char="Ø"/>
            </a:pPr>
            <a:r>
              <a:rPr lang="fr-FR" altLang="en-US" sz="2000" b="1" dirty="0">
                <a:latin typeface="+mn-lt"/>
              </a:rPr>
              <a:t>l'homme « perdra le respect de la femme » et « ne s'occupera plus (de) son équilibre physique et psychologique » et en arrivera à des comportements de « violence »;</a:t>
            </a:r>
          </a:p>
          <a:p>
            <a:pPr eaLnBrk="1" hangingPunct="1"/>
            <a:endParaRPr lang="fr-FR" altLang="en-US" dirty="0"/>
          </a:p>
          <a:p>
            <a:pPr marL="285750" indent="-285750" eaLnBrk="1" hangingPunct="1">
              <a:buFont typeface="Wingdings" panose="05000000000000000000" pitchFamily="2" charset="2"/>
              <a:buChar char="Ø"/>
            </a:pPr>
            <a:r>
              <a:rPr lang="fr-FR" altLang="en-US" dirty="0"/>
              <a:t> </a:t>
            </a:r>
            <a:r>
              <a:rPr lang="fr-FR" altLang="en-US" sz="2000" b="1" dirty="0">
                <a:latin typeface="+mn-lt"/>
              </a:rPr>
              <a:t>l’homme en viendra “à considérer la femme comme un simple instrument de jouissance égoïste”;</a:t>
            </a:r>
            <a:r>
              <a:rPr lang="fr-FR" altLang="en-US" dirty="0"/>
              <a:t>                                           </a:t>
            </a:r>
          </a:p>
          <a:p>
            <a:pPr eaLnBrk="1" hangingPunct="1"/>
            <a:endParaRPr lang="fr-FR" altLang="en-US" dirty="0"/>
          </a:p>
          <a:p>
            <a:pPr marL="285750" indent="-285750" eaLnBrk="1" hangingPunct="1">
              <a:buFont typeface="Wingdings" panose="05000000000000000000" pitchFamily="2" charset="2"/>
              <a:buChar char="Ø"/>
            </a:pPr>
            <a:r>
              <a:rPr lang="fr-FR" altLang="en-US" b="1" dirty="0"/>
              <a:t>Cela conduirait l'homme/l’humain à penser qu'il a une domination illimitée sur son propre corps</a:t>
            </a:r>
          </a:p>
          <a:p>
            <a:pPr eaLnBrk="1" hangingPunct="1"/>
            <a:r>
              <a:rPr lang="fr-FR" altLang="en-US" b="1" dirty="0"/>
              <a:t>     et l’encouragerait à modifier sa propre constitution physique par manipulation génétique.</a:t>
            </a:r>
            <a:endParaRPr lang="en-US" b="1" dirty="0">
              <a:latin typeface="Calibri" pitchFamily="34" charset="0"/>
            </a:endParaRPr>
          </a:p>
          <a:p>
            <a:pPr>
              <a:defRPr/>
            </a:pPr>
            <a:endParaRPr lang="en-US" b="1" dirty="0">
              <a:latin typeface="Calibri" pitchFamily="34" charset="0"/>
            </a:endParaRPr>
          </a:p>
          <a:p>
            <a:r>
              <a:rPr lang="fr-FR" b="1" dirty="0"/>
              <a:t>                                               L’encyclique ignore les faits suivants:</a:t>
            </a:r>
          </a:p>
          <a:p>
            <a:r>
              <a:rPr lang="fr-FR" b="1" dirty="0"/>
              <a:t> 1.  Que pensent les FEMMES de cet enseignement du pape? </a:t>
            </a:r>
          </a:p>
          <a:p>
            <a:r>
              <a:rPr lang="fr-FR" b="1" dirty="0"/>
              <a:t> 2.  L’Eglise anglicane par la voix de ses évêques a déjà autorisé </a:t>
            </a:r>
            <a:r>
              <a:rPr lang="fr-FR" b="1" dirty="0">
                <a:highlight>
                  <a:srgbClr val="FFFF00"/>
                </a:highlight>
              </a:rPr>
              <a:t>en 1930 </a:t>
            </a:r>
            <a:r>
              <a:rPr lang="fr-FR" b="1" dirty="0"/>
              <a:t>le recours aux contraceptifs </a:t>
            </a:r>
          </a:p>
          <a:p>
            <a:r>
              <a:rPr lang="fr-FR" b="1" dirty="0"/>
              <a:t>      artificiels dans le cas où le couple </a:t>
            </a:r>
            <a:r>
              <a:rPr lang="fr-FR" b="1"/>
              <a:t>se trouve </a:t>
            </a:r>
            <a:r>
              <a:rPr lang="fr-FR" b="1" dirty="0"/>
              <a:t>« moralement obligé » de limiter la dimension de sa famille. </a:t>
            </a:r>
          </a:p>
          <a:p>
            <a:pPr marL="342900" indent="-342900">
              <a:buAutoNum type="arabicPeriod" startAt="3"/>
            </a:pPr>
            <a:r>
              <a:rPr lang="fr-FR" b="1" dirty="0"/>
              <a:t>Les Nations Unis et organismes de solidarité internationale ont commencé à promouvoir les contraceptifs artificiels dans le but de prévenir des drames de toutes sortes dont  ils sont les témoins tous les jours. </a:t>
            </a:r>
          </a:p>
          <a:p>
            <a:endParaRPr lang="fr-FR" b="1" dirty="0"/>
          </a:p>
          <a:p>
            <a:r>
              <a:rPr lang="fr-FR" b="1" dirty="0"/>
              <a:t> Contrairement au but du Concile, l’encyclique a largement contribué </a:t>
            </a:r>
            <a:r>
              <a:rPr lang="fr-FR" b="1" dirty="0">
                <a:highlight>
                  <a:srgbClr val="FFFF00"/>
                </a:highlight>
              </a:rPr>
              <a:t>à creuser encore davantage</a:t>
            </a:r>
          </a:p>
          <a:p>
            <a:r>
              <a:rPr lang="fr-FR" b="1" dirty="0"/>
              <a:t>                                                                 </a:t>
            </a:r>
            <a:r>
              <a:rPr lang="fr-FR" b="1" dirty="0">
                <a:highlight>
                  <a:srgbClr val="FFFF00"/>
                </a:highlight>
              </a:rPr>
              <a:t>le fossé </a:t>
            </a:r>
            <a:r>
              <a:rPr lang="fr-FR" b="1" dirty="0"/>
              <a:t>entre l’Eglise et le monde moderne.</a:t>
            </a:r>
          </a:p>
          <a:p>
            <a:endParaRPr lang="fr-FR" b="1" dirty="0"/>
          </a:p>
          <a:p>
            <a:r>
              <a:rPr lang="fr-FR" b="1" dirty="0"/>
              <a:t> </a:t>
            </a:r>
            <a:endParaRPr lang="fr-FR" b="1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5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5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25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5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25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25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252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252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252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252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252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252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252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252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252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252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252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252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252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252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252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252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252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252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252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252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252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252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252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252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252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252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252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252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252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252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252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252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252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252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252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252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252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252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252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252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9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22529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2529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2529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22529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9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9" dur="500"/>
                                        <p:tgtEl>
                                          <p:spTgt spid="22529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9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2" dur="500"/>
                                        <p:tgtEl>
                                          <p:spTgt spid="22529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3071</TotalTime>
  <Words>3680</Words>
  <Application>Microsoft Office PowerPoint</Application>
  <PresentationFormat>Grand écran</PresentationFormat>
  <Paragraphs>330</Paragraphs>
  <Slides>15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15</vt:i4>
      </vt:variant>
    </vt:vector>
  </HeadingPairs>
  <TitlesOfParts>
    <vt:vector size="22" baseType="lpstr">
      <vt:lpstr>Arial</vt:lpstr>
      <vt:lpstr>Calibri</vt:lpstr>
      <vt:lpstr>Calibri Light</vt:lpstr>
      <vt:lpstr>Lucida Handwriting</vt:lpstr>
      <vt:lpstr>Times New Roman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Karin Heller</dc:creator>
  <cp:lastModifiedBy>karin heller</cp:lastModifiedBy>
  <cp:revision>428</cp:revision>
  <dcterms:created xsi:type="dcterms:W3CDTF">2021-05-06T16:57:57Z</dcterms:created>
  <dcterms:modified xsi:type="dcterms:W3CDTF">2025-01-07T20:23:44Z</dcterms:modified>
</cp:coreProperties>
</file>