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61" r:id="rId3"/>
    <p:sldId id="287" r:id="rId4"/>
    <p:sldId id="262" r:id="rId5"/>
    <p:sldId id="288" r:id="rId6"/>
    <p:sldId id="264" r:id="rId7"/>
    <p:sldId id="265" r:id="rId8"/>
    <p:sldId id="289" r:id="rId9"/>
    <p:sldId id="268" r:id="rId10"/>
    <p:sldId id="304" r:id="rId11"/>
    <p:sldId id="267" r:id="rId12"/>
    <p:sldId id="271" r:id="rId13"/>
    <p:sldId id="272" r:id="rId14"/>
    <p:sldId id="276" r:id="rId15"/>
    <p:sldId id="273" r:id="rId16"/>
    <p:sldId id="274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49" autoAdjust="0"/>
  </p:normalViewPr>
  <p:slideViewPr>
    <p:cSldViewPr snapToGrid="0">
      <p:cViewPr varScale="1">
        <p:scale>
          <a:sx n="68" d="100"/>
          <a:sy n="68" d="100"/>
        </p:scale>
        <p:origin x="816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4E067C-DE96-43D7-B8E0-8DFEF4F0185B}" type="datetimeFigureOut">
              <a:rPr lang="fr-FR" smtClean="0"/>
              <a:pPr/>
              <a:t>08/01/2025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A0EE0-84DC-4859-8E6B-688F0DE33CB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1560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A0EE0-84DC-4859-8E6B-688F0DE33CB7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150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F8AF1-DFFF-1058-63C1-7D254CF45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E51D6C-6467-AEE6-237A-3F54451063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EC46101-B3D2-FD86-334D-0450DD2423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B4B72E-9DB0-66D1-9D9F-F6CBA509DF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A0EE0-84DC-4859-8E6B-688F0DE33CB7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8612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A6E0-4560-4FE7-8D17-2C6303F2BCAA}" type="datetimeFigureOut">
              <a:rPr lang="fr-FR" smtClean="0"/>
              <a:pPr/>
              <a:t>08/01/2025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5380-35D7-4551-A696-54CFC985EB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0842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A6E0-4560-4FE7-8D17-2C6303F2BCAA}" type="datetimeFigureOut">
              <a:rPr lang="fr-FR" smtClean="0"/>
              <a:pPr/>
              <a:t>08/01/2025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5380-35D7-4551-A696-54CFC985EB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9477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A6E0-4560-4FE7-8D17-2C6303F2BCAA}" type="datetimeFigureOut">
              <a:rPr lang="fr-FR" smtClean="0"/>
              <a:pPr/>
              <a:t>08/01/2025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5380-35D7-4551-A696-54CFC985EB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269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A6E0-4560-4FE7-8D17-2C6303F2BCAA}" type="datetimeFigureOut">
              <a:rPr lang="fr-FR" smtClean="0"/>
              <a:pPr/>
              <a:t>08/01/2025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5380-35D7-4551-A696-54CFC985EB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8140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A6E0-4560-4FE7-8D17-2C6303F2BCAA}" type="datetimeFigureOut">
              <a:rPr lang="fr-FR" smtClean="0"/>
              <a:pPr/>
              <a:t>08/01/2025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5380-35D7-4551-A696-54CFC985EB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805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A6E0-4560-4FE7-8D17-2C6303F2BCAA}" type="datetimeFigureOut">
              <a:rPr lang="fr-FR" smtClean="0"/>
              <a:pPr/>
              <a:t>08/01/2025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5380-35D7-4551-A696-54CFC985EB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951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A6E0-4560-4FE7-8D17-2C6303F2BCAA}" type="datetimeFigureOut">
              <a:rPr lang="fr-FR" smtClean="0"/>
              <a:pPr/>
              <a:t>08/01/2025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5380-35D7-4551-A696-54CFC985EB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5197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A6E0-4560-4FE7-8D17-2C6303F2BCAA}" type="datetimeFigureOut">
              <a:rPr lang="fr-FR" smtClean="0"/>
              <a:pPr/>
              <a:t>08/01/2025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5380-35D7-4551-A696-54CFC985EB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176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A6E0-4560-4FE7-8D17-2C6303F2BCAA}" type="datetimeFigureOut">
              <a:rPr lang="fr-FR" smtClean="0"/>
              <a:pPr/>
              <a:t>08/01/2025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5380-35D7-4551-A696-54CFC985EB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3048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A6E0-4560-4FE7-8D17-2C6303F2BCAA}" type="datetimeFigureOut">
              <a:rPr lang="fr-FR" smtClean="0"/>
              <a:pPr/>
              <a:t>08/01/2025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5380-35D7-4551-A696-54CFC985EB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1885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A6E0-4560-4FE7-8D17-2C6303F2BCAA}" type="datetimeFigureOut">
              <a:rPr lang="fr-FR" smtClean="0"/>
              <a:pPr/>
              <a:t>08/01/2025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5380-35D7-4551-A696-54CFC985EB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4956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4A6E0-4560-4FE7-8D17-2C6303F2BCAA}" type="datetimeFigureOut">
              <a:rPr lang="fr-FR" smtClean="0"/>
              <a:pPr/>
              <a:t>08/01/2025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65380-35D7-4551-A696-54CFC985EB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080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5"/>
          <p:cNvSpPr txBox="1">
            <a:spLocks noChangeArrowheads="1"/>
          </p:cNvSpPr>
          <p:nvPr/>
        </p:nvSpPr>
        <p:spPr bwMode="auto">
          <a:xfrm>
            <a:off x="0" y="1"/>
            <a:ext cx="12192000" cy="6986528"/>
          </a:xfrm>
          <a:prstGeom prst="rect">
            <a:avLst/>
          </a:prstGeom>
          <a:gradFill rotWithShape="1">
            <a:gsLst>
              <a:gs pos="0">
                <a:srgbClr val="CCCCFF"/>
              </a:gs>
              <a:gs pos="100000">
                <a:srgbClr val="EDF9A5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GB" sz="2400" b="1" dirty="0">
              <a:solidFill>
                <a:srgbClr val="CC0000"/>
              </a:solidFill>
              <a:latin typeface="Lucida Handwriting" pitchFamily="66" charset="0"/>
            </a:endParaRPr>
          </a:p>
          <a:p>
            <a:r>
              <a:rPr lang="en-GB" sz="2800" b="1" dirty="0">
                <a:solidFill>
                  <a:srgbClr val="002060"/>
                </a:solidFill>
                <a:latin typeface="Lucida Handwriting" pitchFamily="66" charset="0"/>
              </a:rPr>
              <a:t>  </a:t>
            </a:r>
            <a:r>
              <a:rPr lang="fr-FR" sz="2800" b="1" dirty="0">
                <a:latin typeface="Lucida Handwriting" pitchFamily="66" charset="0"/>
              </a:rPr>
              <a:t>Université Ouverte de Besançon</a:t>
            </a:r>
          </a:p>
          <a:p>
            <a:r>
              <a:rPr lang="fr-FR" sz="2800" b="1" dirty="0">
                <a:latin typeface="Lucida Handwriting" pitchFamily="66" charset="0"/>
              </a:rPr>
              <a:t>        Cycle: </a:t>
            </a:r>
            <a:r>
              <a:rPr lang="fr-FR" sz="2800" b="1" dirty="0" err="1">
                <a:latin typeface="Lucida Handwriting" pitchFamily="66" charset="0"/>
              </a:rPr>
              <a:t>Feminisme</a:t>
            </a:r>
            <a:r>
              <a:rPr lang="fr-FR" sz="2800" b="1" dirty="0">
                <a:latin typeface="Lucida Handwriting" pitchFamily="66" charset="0"/>
              </a:rPr>
              <a:t> et Culture Européenne</a:t>
            </a:r>
          </a:p>
          <a:p>
            <a:r>
              <a:rPr lang="en-GB" sz="2800" b="1" dirty="0">
                <a:solidFill>
                  <a:srgbClr val="002060"/>
                </a:solidFill>
                <a:latin typeface="Lucida Handwriting" pitchFamily="66" charset="0"/>
              </a:rPr>
              <a:t> </a:t>
            </a:r>
            <a:endParaRPr lang="fr-FR" sz="2800" b="1" dirty="0">
              <a:solidFill>
                <a:srgbClr val="002060"/>
              </a:solidFill>
              <a:latin typeface="Lucida Handwriting" pitchFamily="66" charset="0"/>
            </a:endParaRPr>
          </a:p>
          <a:p>
            <a:r>
              <a:rPr lang="fr-FR" sz="2400" b="1" kern="1200" dirty="0">
                <a:solidFill>
                  <a:srgbClr val="000000"/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</a:rPr>
              <a:t>3. La révolution française : </a:t>
            </a:r>
          </a:p>
          <a:p>
            <a:r>
              <a:rPr lang="fr-FR" sz="2400" b="1" dirty="0">
                <a:solidFill>
                  <a:srgbClr val="000000"/>
                </a:solidFill>
                <a:latin typeface="Lucida Handwriting" panose="03010101010101010101" pitchFamily="66" charset="0"/>
                <a:ea typeface="Calibri" panose="020F0502020204030204" pitchFamily="34" charset="0"/>
              </a:rPr>
              <a:t>                     </a:t>
            </a:r>
            <a:r>
              <a:rPr lang="fr-FR" sz="2400" b="1" kern="1200" dirty="0">
                <a:solidFill>
                  <a:srgbClr val="000000"/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</a:rPr>
              <a:t>le féminisme européen se sécularise.</a:t>
            </a:r>
            <a:endParaRPr lang="en-GB" sz="2400" b="1" dirty="0">
              <a:solidFill>
                <a:srgbClr val="002060"/>
              </a:solidFill>
              <a:latin typeface="Lucida Handwriting" panose="03010101010101010101" pitchFamily="66" charset="0"/>
            </a:endParaRPr>
          </a:p>
          <a:p>
            <a:r>
              <a:rPr lang="en-GB" sz="2800" b="1" dirty="0">
                <a:solidFill>
                  <a:srgbClr val="002060"/>
                </a:solidFill>
                <a:latin typeface="Lucida Handwriting" panose="03010101010101010101" pitchFamily="66" charset="0"/>
              </a:rPr>
              <a:t>                   </a:t>
            </a:r>
            <a:endParaRPr lang="en-GB" sz="2400" b="1" dirty="0">
              <a:latin typeface="Lucida Handwriting" pitchFamily="66" charset="0"/>
            </a:endParaRPr>
          </a:p>
          <a:p>
            <a:endParaRPr lang="fr-FR" sz="2400" b="1" dirty="0">
              <a:solidFill>
                <a:schemeClr val="tx2"/>
              </a:solidFill>
            </a:endParaRPr>
          </a:p>
          <a:p>
            <a:endParaRPr lang="fr-FR" sz="2400" b="1" dirty="0">
              <a:solidFill>
                <a:schemeClr val="tx2"/>
              </a:solidFill>
            </a:endParaRPr>
          </a:p>
          <a:p>
            <a:endParaRPr lang="fr-FR" sz="2400" b="1" dirty="0">
              <a:solidFill>
                <a:schemeClr val="tx2"/>
              </a:solidFill>
            </a:endParaRPr>
          </a:p>
          <a:p>
            <a:endParaRPr lang="fr-FR" sz="2400" b="1" dirty="0">
              <a:solidFill>
                <a:schemeClr val="tx2"/>
              </a:solidFill>
            </a:endParaRPr>
          </a:p>
          <a:p>
            <a:endParaRPr lang="en-GB" sz="2400" dirty="0"/>
          </a:p>
          <a:p>
            <a:endParaRPr lang="en-GB" sz="2400" dirty="0"/>
          </a:p>
          <a:p>
            <a:endParaRPr lang="en-GB" sz="2400" b="1" dirty="0">
              <a:solidFill>
                <a:srgbClr val="CC0000"/>
              </a:solidFill>
              <a:latin typeface="Lucida Handwriting" pitchFamily="66" charset="0"/>
            </a:endParaRPr>
          </a:p>
          <a:p>
            <a:endParaRPr lang="en-GB" sz="2400" b="1" dirty="0">
              <a:solidFill>
                <a:srgbClr val="CC0000"/>
              </a:solidFill>
              <a:latin typeface="Lucida Handwriting" pitchFamily="66" charset="0"/>
            </a:endParaRPr>
          </a:p>
          <a:p>
            <a:r>
              <a:rPr lang="en-GB" sz="2400" b="1" dirty="0">
                <a:solidFill>
                  <a:srgbClr val="CC0000"/>
                </a:solidFill>
                <a:latin typeface="Lucida Handwriting" pitchFamily="66" charset="0"/>
              </a:rPr>
              <a:t>         </a:t>
            </a:r>
          </a:p>
          <a:p>
            <a:endParaRPr lang="fr-FR" sz="2400" b="1" dirty="0">
              <a:solidFill>
                <a:srgbClr val="4D4D4D"/>
              </a:solidFill>
              <a:latin typeface="Lucida Handwriting" pitchFamily="66" charset="0"/>
            </a:endParaRPr>
          </a:p>
          <a:p>
            <a:endParaRPr lang="en-GB" sz="2400" b="1" dirty="0">
              <a:solidFill>
                <a:srgbClr val="CC0000"/>
              </a:solidFill>
              <a:latin typeface="Lucida Handwriting" pitchFamily="66" charset="0"/>
            </a:endParaRPr>
          </a:p>
        </p:txBody>
      </p:sp>
      <p:pic>
        <p:nvPicPr>
          <p:cNvPr id="5" name="Picture 7" descr="180px-Marie-Olympe-de-Gouges">
            <a:extLst>
              <a:ext uri="{FF2B5EF4-FFF2-40B4-BE49-F238E27FC236}">
                <a16:creationId xmlns:a16="http://schemas.microsoft.com/office/drawing/2014/main" id="{AF5C7B14-6BD1-4FB7-8F71-079EA201E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76079" y="756733"/>
            <a:ext cx="2656460" cy="324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s://upload.wikimedia.org/wikipedia/commons/6/6b/Charlotte_Corday_par_Hauer.jpg">
            <a:extLst>
              <a:ext uri="{FF2B5EF4-FFF2-40B4-BE49-F238E27FC236}">
                <a16:creationId xmlns:a16="http://schemas.microsoft.com/office/drawing/2014/main" id="{1757AAE3-0AF5-4AAF-9742-5F097EEB1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91" y="2641870"/>
            <a:ext cx="2835947" cy="380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9/11 Memorial Tour with Statue of Liberty Monument Access 2021 - New York  City">
            <a:extLst>
              <a:ext uri="{FF2B5EF4-FFF2-40B4-BE49-F238E27FC236}">
                <a16:creationId xmlns:a16="http://schemas.microsoft.com/office/drawing/2014/main" id="{B8B0416F-29E4-4171-A81F-250C53B66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922" y="4091157"/>
            <a:ext cx="3908696" cy="2598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ISTOIRE DES ARTS : 1830 - Delacroix, La Liberté guidant le peuple - Manuel  numérique max Belin">
            <a:extLst>
              <a:ext uri="{FF2B5EF4-FFF2-40B4-BE49-F238E27FC236}">
                <a16:creationId xmlns:a16="http://schemas.microsoft.com/office/drawing/2014/main" id="{F8AB3459-F91B-457A-B44C-6CA51BFE3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199" y="2764533"/>
            <a:ext cx="4328341" cy="355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777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35586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B9FDD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400" b="1" dirty="0">
                <a:latin typeface="Lucida Handwriting" panose="03010101010101010101" pitchFamily="66" charset="0"/>
              </a:rPr>
              <a:t>  </a:t>
            </a:r>
            <a:endParaRPr lang="en-GB" altLang="fr-FR" sz="2400" b="1" dirty="0">
              <a:solidFill>
                <a:srgbClr val="002060"/>
              </a:solidFill>
              <a:latin typeface="Lucida Handwriting" panose="03010101010101010101" pitchFamily="66" charset="0"/>
            </a:endParaRPr>
          </a:p>
          <a:p>
            <a:r>
              <a:rPr lang="en-GB" altLang="fr-FR" sz="2400" b="1" dirty="0">
                <a:solidFill>
                  <a:srgbClr val="002060"/>
                </a:solidFill>
                <a:latin typeface="Lucida Handwriting" panose="03010101010101010101" pitchFamily="66" charset="0"/>
              </a:rPr>
              <a:t>           </a:t>
            </a:r>
          </a:p>
          <a:p>
            <a:r>
              <a:rPr lang="en-GB" altLang="fr-FR" sz="2400" b="1" dirty="0">
                <a:solidFill>
                  <a:srgbClr val="002060"/>
                </a:solidFill>
                <a:latin typeface="Lucida Handwriting" panose="03010101010101010101" pitchFamily="66" charset="0"/>
              </a:rPr>
              <a:t>                         </a:t>
            </a:r>
            <a:r>
              <a:rPr lang="en-US" altLang="fr-FR" sz="2400" b="1" dirty="0"/>
              <a:t>Introduction – Que </a:t>
            </a:r>
            <a:r>
              <a:rPr lang="en-US" altLang="fr-FR" sz="2400" b="1" dirty="0" err="1"/>
              <a:t>veut</a:t>
            </a:r>
            <a:r>
              <a:rPr lang="en-US" altLang="fr-FR" sz="2400" b="1" dirty="0"/>
              <a:t> dire </a:t>
            </a:r>
            <a:r>
              <a:rPr lang="en-US" altLang="fr-FR" sz="2400" b="1" dirty="0" err="1"/>
              <a:t>sécularisation</a:t>
            </a:r>
            <a:r>
              <a:rPr lang="en-US" altLang="fr-FR" sz="2400" b="1" dirty="0"/>
              <a:t>?</a:t>
            </a:r>
            <a:endParaRPr lang="en-US" altLang="fr-FR" sz="2400" b="1" dirty="0">
              <a:solidFill>
                <a:srgbClr val="002060"/>
              </a:solidFill>
            </a:endParaRPr>
          </a:p>
          <a:p>
            <a:endParaRPr lang="en-US" sz="2000" b="1" dirty="0"/>
          </a:p>
          <a:p>
            <a:r>
              <a:rPr lang="en-US" sz="2000" b="1" dirty="0"/>
              <a:t> La </a:t>
            </a:r>
            <a:r>
              <a:rPr lang="en-US" sz="2000" b="1" dirty="0" err="1"/>
              <a:t>sécularisation</a:t>
            </a:r>
            <a:r>
              <a:rPr lang="en-US" sz="2000" b="1" dirty="0"/>
              <a:t> </a:t>
            </a:r>
            <a:r>
              <a:rPr lang="en-US" sz="2000" b="1" dirty="0" err="1"/>
              <a:t>est</a:t>
            </a:r>
            <a:r>
              <a:rPr lang="en-US" sz="2000" b="1" dirty="0"/>
              <a:t> la </a:t>
            </a:r>
            <a:r>
              <a:rPr lang="en-US" sz="2000" b="1" dirty="0">
                <a:highlight>
                  <a:srgbClr val="FFFF00"/>
                </a:highlight>
              </a:rPr>
              <a:t>transformation progressive </a:t>
            </a:r>
            <a:r>
              <a:rPr lang="en-US" sz="2000" b="1" dirty="0" err="1"/>
              <a:t>d’une</a:t>
            </a:r>
            <a:r>
              <a:rPr lang="en-US" sz="2000" b="1" dirty="0"/>
              <a:t> société qui </a:t>
            </a:r>
            <a:r>
              <a:rPr lang="en-US" sz="2000" b="1" dirty="0" err="1"/>
              <a:t>s’identifie</a:t>
            </a:r>
            <a:r>
              <a:rPr lang="en-US" sz="2000" b="1" dirty="0"/>
              <a:t> </a:t>
            </a:r>
            <a:r>
              <a:rPr lang="en-US" sz="2000" b="1" dirty="0" err="1"/>
              <a:t>étroitement</a:t>
            </a:r>
            <a:r>
              <a:rPr lang="en-US" sz="2000" b="1" dirty="0"/>
              <a:t> avec </a:t>
            </a:r>
            <a:r>
              <a:rPr lang="en-US" sz="2000" b="1" dirty="0" err="1"/>
              <a:t>une</a:t>
            </a:r>
            <a:endParaRPr lang="en-US" sz="2000" b="1" dirty="0"/>
          </a:p>
          <a:p>
            <a:r>
              <a:rPr lang="en-US" sz="2000" b="1" dirty="0"/>
              <a:t> </a:t>
            </a:r>
            <a:r>
              <a:rPr lang="en-US" sz="2000" b="1" dirty="0" err="1"/>
              <a:t>foi</a:t>
            </a:r>
            <a:r>
              <a:rPr lang="en-US" sz="2000" b="1" dirty="0"/>
              <a:t> religieuse, </a:t>
            </a:r>
            <a:r>
              <a:rPr lang="en-US" sz="2000" b="1" dirty="0" err="1"/>
              <a:t>ses</a:t>
            </a:r>
            <a:r>
              <a:rPr lang="en-US" sz="2000" b="1" dirty="0"/>
              <a:t> institutions et </a:t>
            </a:r>
            <a:r>
              <a:rPr lang="en-US" sz="2000" b="1" dirty="0" err="1"/>
              <a:t>ses</a:t>
            </a:r>
            <a:r>
              <a:rPr lang="en-US" sz="2000" b="1" dirty="0"/>
              <a:t> </a:t>
            </a:r>
            <a:r>
              <a:rPr lang="en-US" sz="2000" b="1" dirty="0" err="1"/>
              <a:t>valeurs</a:t>
            </a:r>
            <a:r>
              <a:rPr lang="en-US" sz="2000" b="1" dirty="0"/>
              <a:t> pour adopter des </a:t>
            </a:r>
            <a:r>
              <a:rPr lang="en-US" sz="2000" b="1" dirty="0" err="1"/>
              <a:t>idéologies</a:t>
            </a:r>
            <a:r>
              <a:rPr lang="en-US" sz="2000" b="1" dirty="0"/>
              <a:t>, institutions et </a:t>
            </a:r>
            <a:r>
              <a:rPr lang="en-US" sz="2000" b="1" dirty="0" err="1"/>
              <a:t>valeurs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  non-religieuses/</a:t>
            </a:r>
            <a:r>
              <a:rPr lang="en-US" sz="2000" b="1" dirty="0" err="1"/>
              <a:t>laïques</a:t>
            </a:r>
            <a:r>
              <a:rPr lang="en-US" sz="2000" b="1" dirty="0"/>
              <a:t>. Le </a:t>
            </a:r>
            <a:r>
              <a:rPr lang="en-US" sz="2000" b="1" dirty="0" err="1"/>
              <a:t>pouvoir</a:t>
            </a:r>
            <a:r>
              <a:rPr lang="en-US" sz="2000" b="1" dirty="0"/>
              <a:t> </a:t>
            </a:r>
            <a:r>
              <a:rPr lang="en-US" sz="2000" b="1" dirty="0" err="1"/>
              <a:t>n’est</a:t>
            </a:r>
            <a:r>
              <a:rPr lang="en-US" sz="2000" b="1" dirty="0"/>
              <a:t> plus </a:t>
            </a:r>
            <a:r>
              <a:rPr lang="en-US" sz="2000" b="1" dirty="0" err="1"/>
              <a:t>concentré</a:t>
            </a:r>
            <a:r>
              <a:rPr lang="en-US" sz="2000" b="1" dirty="0"/>
              <a:t> dans </a:t>
            </a:r>
            <a:r>
              <a:rPr lang="en-US" sz="2000" b="1" dirty="0" err="1"/>
              <a:t>d’une</a:t>
            </a:r>
            <a:r>
              <a:rPr lang="en-US" sz="2000" b="1" dirty="0"/>
              <a:t> </a:t>
            </a:r>
            <a:r>
              <a:rPr lang="en-US" sz="2000" b="1" dirty="0" err="1"/>
              <a:t>cour</a:t>
            </a:r>
            <a:r>
              <a:rPr lang="en-US" sz="2000" b="1" dirty="0"/>
              <a:t> royale </a:t>
            </a:r>
            <a:r>
              <a:rPr lang="en-US" sz="2000" b="1" dirty="0" err="1"/>
              <a:t>ou</a:t>
            </a:r>
            <a:r>
              <a:rPr lang="en-US" sz="2000" b="1" dirty="0"/>
              <a:t> religieuse, </a:t>
            </a:r>
          </a:p>
          <a:p>
            <a:r>
              <a:rPr lang="en-US" sz="2000" b="1" dirty="0"/>
              <a:t>                                 </a:t>
            </a:r>
            <a:r>
              <a:rPr lang="en-US" sz="2000" b="1" dirty="0" err="1"/>
              <a:t>mais</a:t>
            </a:r>
            <a:r>
              <a:rPr lang="en-US" sz="2000" b="1" dirty="0"/>
              <a:t> </a:t>
            </a:r>
            <a:r>
              <a:rPr lang="en-US" sz="2000" b="1" dirty="0" err="1"/>
              <a:t>appartient</a:t>
            </a:r>
            <a:r>
              <a:rPr lang="en-US" sz="2000" b="1" dirty="0"/>
              <a:t> </a:t>
            </a:r>
            <a:r>
              <a:rPr lang="en-US" sz="2000" b="1" dirty="0" err="1"/>
              <a:t>désormais</a:t>
            </a:r>
            <a:r>
              <a:rPr lang="en-US" sz="2000" b="1" dirty="0"/>
              <a:t> </a:t>
            </a:r>
            <a:r>
              <a:rPr lang="en-US" sz="2000" b="1" dirty="0">
                <a:highlight>
                  <a:srgbClr val="FFFF00"/>
                </a:highlight>
              </a:rPr>
              <a:t>au </a:t>
            </a:r>
            <a:r>
              <a:rPr lang="en-US" sz="2000" b="1" dirty="0" err="1">
                <a:highlight>
                  <a:srgbClr val="FFFF00"/>
                </a:highlight>
              </a:rPr>
              <a:t>peuple</a:t>
            </a:r>
            <a:r>
              <a:rPr lang="en-US" sz="2000" b="1" dirty="0">
                <a:highlight>
                  <a:srgbClr val="FFFF00"/>
                </a:highlight>
              </a:rPr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ou</a:t>
            </a:r>
            <a:r>
              <a:rPr lang="en-US" sz="2000" b="1" dirty="0">
                <a:highlight>
                  <a:srgbClr val="FFFF00"/>
                </a:highlight>
              </a:rPr>
              <a:t> à </a:t>
            </a:r>
            <a:r>
              <a:rPr lang="en-US" sz="2000" b="1" dirty="0" err="1">
                <a:highlight>
                  <a:srgbClr val="FFFF00"/>
                </a:highlight>
              </a:rPr>
              <a:t>une</a:t>
            </a:r>
            <a:r>
              <a:rPr lang="en-US" sz="2000" b="1" dirty="0">
                <a:highlight>
                  <a:srgbClr val="FFFF00"/>
                </a:highlight>
              </a:rPr>
              <a:t> nation </a:t>
            </a:r>
            <a:r>
              <a:rPr lang="en-US" sz="2000" b="1" dirty="0" err="1">
                <a:highlight>
                  <a:srgbClr val="FFFF00"/>
                </a:highlight>
              </a:rPr>
              <a:t>entière</a:t>
            </a:r>
            <a:r>
              <a:rPr lang="en-US" sz="2000" b="1" dirty="0">
                <a:highlight>
                  <a:srgbClr val="FFFF00"/>
                </a:highlight>
              </a:rPr>
              <a:t>.</a:t>
            </a:r>
            <a:r>
              <a:rPr lang="en-US" sz="2000" b="1" dirty="0"/>
              <a:t> </a:t>
            </a:r>
          </a:p>
          <a:p>
            <a:endParaRPr lang="en-US" sz="2000" b="1" dirty="0"/>
          </a:p>
          <a:p>
            <a:r>
              <a:rPr lang="en-US" sz="2000" b="1" dirty="0"/>
              <a:t>                La </a:t>
            </a:r>
            <a:r>
              <a:rPr lang="en-US" sz="2000" b="1" dirty="0" err="1"/>
              <a:t>sécularisation</a:t>
            </a:r>
            <a:r>
              <a:rPr lang="en-US" sz="2000" b="1" dirty="0"/>
              <a:t> </a:t>
            </a:r>
            <a:r>
              <a:rPr lang="en-US" sz="2000" b="1" dirty="0" err="1"/>
              <a:t>devient</a:t>
            </a:r>
            <a:r>
              <a:rPr lang="en-US" sz="2000" b="1" dirty="0"/>
              <a:t> le </a:t>
            </a:r>
            <a:r>
              <a:rPr lang="en-US" sz="2000" b="1" dirty="0" err="1"/>
              <a:t>berceau</a:t>
            </a:r>
            <a:r>
              <a:rPr lang="en-US" sz="2000" b="1" dirty="0"/>
              <a:t> de </a:t>
            </a:r>
            <a:r>
              <a:rPr lang="en-US" sz="2000" b="1" dirty="0" err="1"/>
              <a:t>tous</a:t>
            </a:r>
            <a:r>
              <a:rPr lang="en-US" sz="2000" b="1" dirty="0"/>
              <a:t> les </a:t>
            </a:r>
            <a:r>
              <a:rPr lang="en-US" sz="2000" b="1" dirty="0" err="1"/>
              <a:t>systèmes</a:t>
            </a:r>
            <a:r>
              <a:rPr lang="en-US" sz="2000" b="1" dirty="0"/>
              <a:t> </a:t>
            </a:r>
            <a:r>
              <a:rPr lang="en-US" sz="2000" b="1" dirty="0" err="1"/>
              <a:t>démocratiques</a:t>
            </a:r>
            <a:r>
              <a:rPr lang="en-US" sz="2000" b="1" dirty="0"/>
              <a:t> </a:t>
            </a:r>
            <a:r>
              <a:rPr lang="en-US" sz="2000" b="1" dirty="0" err="1"/>
              <a:t>modernes</a:t>
            </a:r>
            <a:r>
              <a:rPr lang="en-US" sz="2000" b="1" dirty="0"/>
              <a:t>.</a:t>
            </a:r>
            <a:r>
              <a:rPr lang="en-US" sz="2000" b="1" u="sng" dirty="0"/>
              <a:t> </a:t>
            </a:r>
          </a:p>
          <a:p>
            <a:r>
              <a:rPr lang="en-US" sz="2000" b="1" dirty="0"/>
              <a:t>La </a:t>
            </a:r>
            <a:r>
              <a:rPr lang="en-US" sz="2000" b="1" dirty="0" err="1"/>
              <a:t>réforme</a:t>
            </a:r>
            <a:r>
              <a:rPr lang="en-US" sz="2000" b="1" dirty="0"/>
              <a:t> </a:t>
            </a:r>
            <a:r>
              <a:rPr lang="en-US" sz="2000" b="1" dirty="0" err="1"/>
              <a:t>protestante</a:t>
            </a:r>
            <a:r>
              <a:rPr lang="en-US" sz="2000" b="1" dirty="0"/>
              <a:t> </a:t>
            </a:r>
            <a:r>
              <a:rPr lang="en-US" sz="2000" b="1" dirty="0" err="1"/>
              <a:t>déclenche</a:t>
            </a:r>
            <a:r>
              <a:rPr lang="en-US" sz="2000" b="1" dirty="0"/>
              <a:t> un premier development de sociétés </a:t>
            </a:r>
            <a:r>
              <a:rPr lang="en-US" sz="2000" b="1" dirty="0" err="1"/>
              <a:t>démocratiques</a:t>
            </a:r>
            <a:r>
              <a:rPr lang="en-US" sz="2000" b="1" dirty="0"/>
              <a:t>, </a:t>
            </a:r>
            <a:r>
              <a:rPr lang="en-US" sz="2000" b="1" dirty="0" err="1"/>
              <a:t>quand</a:t>
            </a:r>
            <a:r>
              <a:rPr lang="en-US" sz="2000" b="1" dirty="0"/>
              <a:t> </a:t>
            </a:r>
            <a:r>
              <a:rPr lang="en-US" sz="2000" b="1" dirty="0" err="1"/>
              <a:t>elle</a:t>
            </a:r>
            <a:r>
              <a:rPr lang="en-US" sz="2000" b="1" dirty="0"/>
              <a:t> </a:t>
            </a:r>
            <a:r>
              <a:rPr lang="en-US" sz="2000" b="1" dirty="0" err="1"/>
              <a:t>rejette</a:t>
            </a:r>
            <a:r>
              <a:rPr lang="en-US" sz="2000" b="1" dirty="0"/>
              <a:t> </a:t>
            </a:r>
            <a:r>
              <a:rPr lang="en-US" sz="2000" b="1" dirty="0" err="1"/>
              <a:t>l’autorité</a:t>
            </a:r>
            <a:r>
              <a:rPr lang="en-US" sz="2000" b="1" dirty="0"/>
              <a:t> de </a:t>
            </a:r>
            <a:r>
              <a:rPr lang="en-US" sz="2000" b="1" dirty="0" err="1"/>
              <a:t>l’Eglise</a:t>
            </a:r>
            <a:r>
              <a:rPr lang="en-US" sz="2000" b="1" dirty="0"/>
              <a:t> </a:t>
            </a:r>
            <a:r>
              <a:rPr lang="en-US" sz="2000" b="1" dirty="0" err="1"/>
              <a:t>catholique</a:t>
            </a:r>
            <a:r>
              <a:rPr lang="en-US" sz="2000" b="1" dirty="0"/>
              <a:t> et </a:t>
            </a:r>
            <a:r>
              <a:rPr lang="en-US" sz="2000" b="1" dirty="0" err="1"/>
              <a:t>établit</a:t>
            </a:r>
            <a:r>
              <a:rPr lang="en-US" sz="2000" b="1" dirty="0"/>
              <a:t> </a:t>
            </a:r>
            <a:r>
              <a:rPr lang="en-US" sz="2000" b="1" dirty="0" err="1"/>
              <a:t>ses</a:t>
            </a:r>
            <a:r>
              <a:rPr lang="en-US" sz="2000" b="1" dirty="0"/>
              <a:t> </a:t>
            </a:r>
            <a:r>
              <a:rPr lang="en-US" sz="2000" b="1" dirty="0" err="1"/>
              <a:t>propres</a:t>
            </a:r>
            <a:r>
              <a:rPr lang="en-US" sz="2000" b="1" dirty="0"/>
              <a:t> </a:t>
            </a:r>
            <a:r>
              <a:rPr lang="en-US" sz="2000" b="1" dirty="0" err="1"/>
              <a:t>formes</a:t>
            </a:r>
            <a:r>
              <a:rPr lang="en-US" sz="2000" b="1" dirty="0"/>
              <a:t> de </a:t>
            </a:r>
            <a:r>
              <a:rPr lang="en-US" sz="2000" b="1" dirty="0" err="1"/>
              <a:t>gouvernements</a:t>
            </a:r>
            <a:r>
              <a:rPr lang="en-US" sz="2000" b="1" dirty="0"/>
              <a:t> et </a:t>
            </a:r>
            <a:r>
              <a:rPr lang="en-US" sz="2000" b="1" dirty="0" err="1"/>
              <a:t>déclare</a:t>
            </a:r>
            <a:r>
              <a:rPr lang="en-US" sz="2000" b="1" dirty="0"/>
              <a:t> par </a:t>
            </a:r>
            <a:r>
              <a:rPr lang="en-US" sz="2000" b="1" dirty="0" err="1"/>
              <a:t>exemple</a:t>
            </a:r>
            <a:r>
              <a:rPr lang="en-US" sz="2000" b="1" dirty="0"/>
              <a:t> que</a:t>
            </a:r>
          </a:p>
          <a:p>
            <a:r>
              <a:rPr lang="en-US" sz="2000" b="1" dirty="0"/>
              <a:t>le </a:t>
            </a:r>
            <a:r>
              <a:rPr lang="en-US" sz="2000" b="1" dirty="0" err="1"/>
              <a:t>mariage</a:t>
            </a:r>
            <a:r>
              <a:rPr lang="en-US" sz="2000" b="1" dirty="0"/>
              <a:t> depend </a:t>
            </a:r>
            <a:r>
              <a:rPr lang="en-US" sz="2000" b="1" dirty="0" err="1"/>
              <a:t>entièrement</a:t>
            </a:r>
            <a:r>
              <a:rPr lang="en-US" sz="2000" b="1" dirty="0"/>
              <a:t> du </a:t>
            </a:r>
            <a:r>
              <a:rPr lang="en-US" sz="2000" b="1" dirty="0" err="1"/>
              <a:t>gouvernement</a:t>
            </a:r>
            <a:r>
              <a:rPr lang="en-US" sz="2000" b="1" dirty="0"/>
              <a:t> civil.  Luther parle du marriage </a:t>
            </a:r>
            <a:r>
              <a:rPr lang="en-US" sz="2000" b="1" dirty="0" err="1"/>
              <a:t>chrétien</a:t>
            </a:r>
            <a:r>
              <a:rPr lang="en-US" sz="2000" b="1" dirty="0"/>
              <a:t> </a:t>
            </a:r>
            <a:r>
              <a:rPr lang="en-US" sz="2000" b="1" dirty="0" err="1"/>
              <a:t>comme</a:t>
            </a:r>
            <a:r>
              <a:rPr lang="en-US" sz="2000" b="1" dirty="0"/>
              <a:t> d’un    “</a:t>
            </a:r>
            <a:r>
              <a:rPr lang="en-US" sz="2000" b="1" dirty="0" err="1"/>
              <a:t>sacrement</a:t>
            </a:r>
            <a:r>
              <a:rPr lang="en-US" sz="2000" b="1" dirty="0"/>
              <a:t> civil”. Ou le </a:t>
            </a:r>
            <a:r>
              <a:rPr lang="en-US" sz="2000" b="1" dirty="0" err="1"/>
              <a:t>roi</a:t>
            </a:r>
            <a:r>
              <a:rPr lang="en-US" sz="2000" b="1" dirty="0"/>
              <a:t> Henry VIII </a:t>
            </a:r>
            <a:r>
              <a:rPr lang="en-US" sz="2000" b="1" dirty="0" err="1"/>
              <a:t>d’Angleterre</a:t>
            </a:r>
            <a:r>
              <a:rPr lang="en-US" sz="2000" b="1" dirty="0"/>
              <a:t> se </a:t>
            </a:r>
            <a:r>
              <a:rPr lang="en-US" sz="2000" b="1" dirty="0" err="1"/>
              <a:t>proclame</a:t>
            </a:r>
            <a:r>
              <a:rPr lang="en-US" sz="2000" b="1" dirty="0"/>
              <a:t> chef de </a:t>
            </a:r>
            <a:r>
              <a:rPr lang="en-US" sz="2000" b="1" dirty="0" err="1"/>
              <a:t>l’Eglise</a:t>
            </a:r>
            <a:r>
              <a:rPr lang="en-US" sz="2000" b="1" dirty="0"/>
              <a:t> </a:t>
            </a:r>
            <a:r>
              <a:rPr lang="en-US" sz="2000" b="1" dirty="0" err="1"/>
              <a:t>d’Angleterre</a:t>
            </a:r>
            <a:r>
              <a:rPr lang="en-US" sz="2000" b="1" dirty="0"/>
              <a:t>.</a:t>
            </a:r>
          </a:p>
          <a:p>
            <a:r>
              <a:rPr lang="en-US" sz="2000" b="1" dirty="0"/>
              <a:t>  </a:t>
            </a:r>
          </a:p>
          <a:p>
            <a:r>
              <a:rPr lang="en-US" sz="2000" b="1" dirty="0"/>
              <a:t> </a:t>
            </a:r>
            <a:r>
              <a:rPr lang="en-US" sz="2000" b="1" dirty="0" err="1"/>
              <a:t>Toutefois</a:t>
            </a:r>
            <a:r>
              <a:rPr lang="en-US" sz="2000" b="1" dirty="0"/>
              <a:t>, les </a:t>
            </a:r>
            <a:r>
              <a:rPr lang="en-US" sz="2000" b="1" dirty="0" err="1"/>
              <a:t>systèmes</a:t>
            </a:r>
            <a:r>
              <a:rPr lang="en-US" sz="2000" b="1" dirty="0"/>
              <a:t> </a:t>
            </a:r>
            <a:r>
              <a:rPr lang="en-US" sz="2000" b="1" dirty="0" err="1"/>
              <a:t>démocratiques</a:t>
            </a:r>
            <a:r>
              <a:rPr lang="en-US" sz="2000" b="1" dirty="0"/>
              <a:t> </a:t>
            </a:r>
            <a:r>
              <a:rPr lang="en-US" sz="2000" b="1" dirty="0" err="1"/>
              <a:t>continuent</a:t>
            </a:r>
            <a:r>
              <a:rPr lang="en-US" sz="2000" b="1" dirty="0"/>
              <a:t> à </a:t>
            </a:r>
            <a:r>
              <a:rPr lang="en-US" sz="2000" b="1" dirty="0" err="1"/>
              <a:t>maintenir</a:t>
            </a:r>
            <a:r>
              <a:rPr lang="en-US" sz="2000" b="1" dirty="0"/>
              <a:t> des structures </a:t>
            </a:r>
            <a:r>
              <a:rPr lang="en-US" sz="2000" b="1" dirty="0" err="1"/>
              <a:t>hiérarchiques</a:t>
            </a:r>
            <a:r>
              <a:rPr lang="en-US" sz="2000" b="1" dirty="0"/>
              <a:t> et </a:t>
            </a:r>
            <a:r>
              <a:rPr lang="en-US" sz="2000" b="1" dirty="0">
                <a:highlight>
                  <a:srgbClr val="FFFF00"/>
                </a:highlight>
              </a:rPr>
              <a:t>non-</a:t>
            </a:r>
          </a:p>
          <a:p>
            <a:r>
              <a:rPr lang="en-US" sz="2000" b="1" dirty="0"/>
              <a:t>              </a:t>
            </a:r>
            <a:r>
              <a:rPr lang="en-US" sz="2000" b="1" dirty="0" err="1">
                <a:highlight>
                  <a:srgbClr val="FFFF00"/>
                </a:highlight>
              </a:rPr>
              <a:t>démocratiques</a:t>
            </a:r>
            <a:r>
              <a:rPr lang="en-US" sz="2000" b="1" dirty="0"/>
              <a:t> </a:t>
            </a:r>
            <a:r>
              <a:rPr lang="en-US" sz="2000" b="1" dirty="0" err="1"/>
              <a:t>comme</a:t>
            </a:r>
            <a:r>
              <a:rPr lang="en-US" sz="2000" b="1" dirty="0"/>
              <a:t>  le </a:t>
            </a:r>
            <a:r>
              <a:rPr lang="en-US" sz="2000" b="1" dirty="0" err="1"/>
              <a:t>mariage</a:t>
            </a:r>
            <a:r>
              <a:rPr lang="en-US" sz="2000" b="1" dirty="0"/>
              <a:t>, le racism, colonialism, et </a:t>
            </a:r>
            <a:r>
              <a:rPr lang="en-US" sz="2000" b="1" dirty="0" err="1"/>
              <a:t>l’exclusion</a:t>
            </a:r>
            <a:r>
              <a:rPr lang="en-US" sz="2000" b="1" dirty="0"/>
              <a:t> des femmes du droit de vote</a:t>
            </a:r>
          </a:p>
          <a:p>
            <a:r>
              <a:rPr lang="en-US" sz="2000" b="1" dirty="0"/>
              <a:t>   et de </a:t>
            </a:r>
            <a:r>
              <a:rPr lang="en-US" sz="2000" b="1" dirty="0" err="1"/>
              <a:t>l’éligibilité</a:t>
            </a:r>
            <a:r>
              <a:rPr lang="en-US" sz="2000" b="1" dirty="0"/>
              <a:t> pour </a:t>
            </a:r>
            <a:r>
              <a:rPr lang="en-US" sz="2000" b="1" dirty="0" err="1"/>
              <a:t>représenter</a:t>
            </a:r>
            <a:r>
              <a:rPr lang="en-US" sz="2000" b="1" dirty="0"/>
              <a:t> la nation </a:t>
            </a:r>
            <a:r>
              <a:rPr lang="en-US" sz="2000" b="1" dirty="0" err="1"/>
              <a:t>ou</a:t>
            </a:r>
            <a:r>
              <a:rPr lang="en-US" sz="2000" b="1" dirty="0"/>
              <a:t> un </a:t>
            </a:r>
            <a:r>
              <a:rPr lang="en-US" sz="2000" b="1" dirty="0" err="1"/>
              <a:t>groupe</a:t>
            </a:r>
            <a:r>
              <a:rPr lang="en-US" sz="2000" b="1" dirty="0"/>
              <a:t>.  </a:t>
            </a:r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</p:txBody>
      </p:sp>
      <p:sp>
        <p:nvSpPr>
          <p:cNvPr id="3" name="AutoShape 2" descr="William Penn receives a charter from King Charles II.">
            <a:extLst>
              <a:ext uri="{FF2B5EF4-FFF2-40B4-BE49-F238E27FC236}">
                <a16:creationId xmlns:a16="http://schemas.microsoft.com/office/drawing/2014/main" id="{3E1552B8-43AC-4D1D-BA0B-EA98D85995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15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1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1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0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0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0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0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0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0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0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0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0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386638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CCFF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hlink"/>
                </a:solidFill>
              </a:rPr>
              <a:t>                           </a:t>
            </a:r>
          </a:p>
          <a:p>
            <a:r>
              <a:rPr lang="fr-FR" sz="2000" b="1" dirty="0">
                <a:solidFill>
                  <a:srgbClr val="002060"/>
                </a:solidFill>
              </a:rPr>
              <a:t> </a:t>
            </a:r>
          </a:p>
          <a:p>
            <a:r>
              <a:rPr lang="en-US" sz="2000" b="1" dirty="0"/>
              <a:t>  Au 18ème siècle la France aide les </a:t>
            </a:r>
            <a:r>
              <a:rPr lang="en-US" sz="2000" b="1" dirty="0" err="1"/>
              <a:t>futurs</a:t>
            </a:r>
            <a:r>
              <a:rPr lang="en-US" sz="2000" b="1" dirty="0"/>
              <a:t> </a:t>
            </a:r>
            <a:r>
              <a:rPr lang="en-US" sz="2000" b="1" dirty="0" err="1"/>
              <a:t>citoyens</a:t>
            </a:r>
            <a:r>
              <a:rPr lang="en-US" sz="2000" b="1" dirty="0"/>
              <a:t> </a:t>
            </a:r>
            <a:r>
              <a:rPr lang="en-US" sz="2000" b="1" dirty="0" err="1"/>
              <a:t>américains</a:t>
            </a:r>
            <a:r>
              <a:rPr lang="en-US" sz="2000" b="1" dirty="0"/>
              <a:t> de se </a:t>
            </a:r>
            <a:r>
              <a:rPr lang="en-US" sz="2000" b="1" dirty="0" err="1"/>
              <a:t>débarrasser</a:t>
            </a:r>
            <a:r>
              <a:rPr lang="en-US" sz="2000" b="1" dirty="0"/>
              <a:t> de </a:t>
            </a:r>
            <a:r>
              <a:rPr lang="en-US" sz="2000" b="1" dirty="0" err="1"/>
              <a:t>leurs</a:t>
            </a:r>
            <a:r>
              <a:rPr lang="en-US" sz="2000" b="1" dirty="0"/>
              <a:t> </a:t>
            </a:r>
            <a:r>
              <a:rPr lang="en-US" sz="2000" b="1" dirty="0" err="1"/>
              <a:t>oppresseurs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   </a:t>
            </a:r>
            <a:r>
              <a:rPr lang="en-US" sz="2000" b="1" dirty="0" err="1"/>
              <a:t>britanniques</a:t>
            </a:r>
            <a:r>
              <a:rPr lang="en-US" sz="2000" b="1" dirty="0"/>
              <a:t>, </a:t>
            </a:r>
            <a:r>
              <a:rPr lang="en-US" sz="2000" b="1" dirty="0" err="1"/>
              <a:t>ce</a:t>
            </a:r>
            <a:r>
              <a:rPr lang="en-US" sz="2000" b="1" dirty="0"/>
              <a:t> qui </a:t>
            </a:r>
            <a:r>
              <a:rPr lang="en-US" sz="2000" b="1" dirty="0" err="1"/>
              <a:t>accroît</a:t>
            </a:r>
            <a:r>
              <a:rPr lang="en-US" sz="2000" b="1" dirty="0"/>
              <a:t> la </a:t>
            </a:r>
            <a:r>
              <a:rPr lang="en-US" sz="2000" b="1" dirty="0" err="1"/>
              <a:t>dette</a:t>
            </a:r>
            <a:r>
              <a:rPr lang="en-US" sz="2000" b="1" dirty="0"/>
              <a:t> du </a:t>
            </a:r>
            <a:r>
              <a:rPr lang="en-US" sz="2000" b="1" dirty="0" err="1"/>
              <a:t>Royaume</a:t>
            </a:r>
            <a:r>
              <a:rPr lang="en-US" sz="2000" b="1" dirty="0"/>
              <a:t> de France et </a:t>
            </a:r>
            <a:r>
              <a:rPr lang="en-US" sz="2000" b="1" dirty="0" err="1"/>
              <a:t>provoque</a:t>
            </a:r>
            <a:r>
              <a:rPr lang="en-US" sz="2000" b="1" dirty="0"/>
              <a:t>, entre </a:t>
            </a:r>
            <a:r>
              <a:rPr lang="en-US" sz="2000" b="1" dirty="0" err="1"/>
              <a:t>autres</a:t>
            </a:r>
            <a:r>
              <a:rPr lang="en-US" sz="2000" b="1" dirty="0"/>
              <a:t> raisons, </a:t>
            </a:r>
          </a:p>
          <a:p>
            <a:r>
              <a:rPr lang="en-US" sz="2000" b="1" dirty="0"/>
              <a:t>           la </a:t>
            </a:r>
            <a:r>
              <a:rPr lang="en-US" sz="2000" b="1" dirty="0" err="1"/>
              <a:t>Révolution</a:t>
            </a:r>
            <a:r>
              <a:rPr lang="en-US" sz="2000" b="1" dirty="0"/>
              <a:t> française  (1789-1799), </a:t>
            </a:r>
            <a:r>
              <a:rPr lang="en-US" sz="2000" b="1" dirty="0" err="1"/>
              <a:t>dont</a:t>
            </a:r>
            <a:r>
              <a:rPr lang="en-US" sz="2000" b="1" dirty="0"/>
              <a:t> la devise </a:t>
            </a:r>
            <a:r>
              <a:rPr lang="en-US" sz="2000" b="1" dirty="0" err="1"/>
              <a:t>est</a:t>
            </a:r>
            <a:r>
              <a:rPr lang="en-US" sz="2000" b="1" dirty="0"/>
              <a:t>  “Liberté – </a:t>
            </a:r>
            <a:r>
              <a:rPr lang="en-US" sz="2000" b="1" dirty="0" err="1"/>
              <a:t>Egalité</a:t>
            </a:r>
            <a:r>
              <a:rPr lang="en-US" sz="2000" b="1" dirty="0"/>
              <a:t> – Fraternité”</a:t>
            </a:r>
            <a:r>
              <a:rPr lang="en-US" sz="2000" dirty="0"/>
              <a:t> .</a:t>
            </a:r>
            <a:r>
              <a:rPr lang="en-US" sz="2000" b="1" dirty="0"/>
              <a:t>                      </a:t>
            </a:r>
          </a:p>
          <a:p>
            <a:r>
              <a:rPr lang="en-US" sz="2000" b="1" dirty="0"/>
              <a:t>                                            </a:t>
            </a:r>
            <a:r>
              <a:rPr lang="en-US" sz="2000" dirty="0"/>
              <a:t>   </a:t>
            </a:r>
          </a:p>
          <a:p>
            <a:r>
              <a:rPr lang="en-US" sz="2000" b="1" dirty="0"/>
              <a:t> Mais </a:t>
            </a:r>
            <a:r>
              <a:rPr lang="en-US" sz="2000" b="1" dirty="0" err="1"/>
              <a:t>contrairement</a:t>
            </a:r>
            <a:r>
              <a:rPr lang="en-US" sz="2000" b="1" dirty="0"/>
              <a:t> à la </a:t>
            </a:r>
            <a:r>
              <a:rPr lang="en-US" sz="2000" b="1" dirty="0" err="1"/>
              <a:t>Révolution</a:t>
            </a:r>
            <a:r>
              <a:rPr lang="en-US" sz="2000" b="1" dirty="0"/>
              <a:t> française, la Guerre </a:t>
            </a:r>
            <a:r>
              <a:rPr lang="en-US" sz="2000" b="1" dirty="0" err="1"/>
              <a:t>d’Indépendance</a:t>
            </a:r>
            <a:r>
              <a:rPr lang="en-US" sz="2000" b="1" dirty="0"/>
              <a:t> des </a:t>
            </a:r>
            <a:r>
              <a:rPr lang="en-US" sz="2000" b="1" dirty="0" err="1"/>
              <a:t>Etats</a:t>
            </a:r>
            <a:r>
              <a:rPr lang="en-US" sz="2000" b="1" dirty="0"/>
              <a:t>-Unis (1763-1787) </a:t>
            </a:r>
          </a:p>
          <a:p>
            <a:r>
              <a:rPr lang="en-US" sz="2000" b="1" dirty="0"/>
              <a:t> </a:t>
            </a:r>
            <a:r>
              <a:rPr lang="en-US" sz="2000" b="1" dirty="0" err="1"/>
              <a:t>reste</a:t>
            </a:r>
            <a:r>
              <a:rPr lang="en-US" sz="2000" b="1" dirty="0"/>
              <a:t> </a:t>
            </a:r>
            <a:r>
              <a:rPr lang="en-US" sz="2000" b="1" dirty="0" err="1"/>
              <a:t>une</a:t>
            </a:r>
            <a:r>
              <a:rPr lang="en-US" sz="2000" b="1" dirty="0"/>
              <a:t> guerre pour </a:t>
            </a:r>
            <a:r>
              <a:rPr lang="en-US" sz="2000" b="1" dirty="0" err="1"/>
              <a:t>gagner</a:t>
            </a:r>
            <a:r>
              <a:rPr lang="en-US" sz="2000" b="1" dirty="0"/>
              <a:t> </a:t>
            </a:r>
            <a:r>
              <a:rPr lang="en-US" sz="2000" b="1" dirty="0" err="1"/>
              <a:t>seulement</a:t>
            </a:r>
            <a:r>
              <a:rPr lang="en-US" sz="2000" b="1" dirty="0"/>
              <a:t> </a:t>
            </a:r>
            <a:r>
              <a:rPr lang="en-US" sz="2000" b="1" dirty="0" err="1"/>
              <a:t>une</a:t>
            </a:r>
            <a:r>
              <a:rPr lang="en-US" sz="2000" b="1" dirty="0"/>
              <a:t> </a:t>
            </a:r>
            <a:r>
              <a:rPr lang="en-US" sz="2000" b="1" dirty="0">
                <a:highlight>
                  <a:srgbClr val="FFFF00"/>
                </a:highlight>
              </a:rPr>
              <a:t>liberté </a:t>
            </a:r>
            <a:r>
              <a:rPr lang="en-US" sz="2000" b="1" dirty="0" err="1">
                <a:highlight>
                  <a:srgbClr val="FFFF00"/>
                </a:highlight>
              </a:rPr>
              <a:t>politque</a:t>
            </a:r>
            <a:r>
              <a:rPr lang="en-US" sz="2000" b="1" dirty="0"/>
              <a:t>, car pour </a:t>
            </a:r>
            <a:r>
              <a:rPr lang="en-US" sz="2000" b="1" dirty="0" err="1"/>
              <a:t>eux</a:t>
            </a:r>
            <a:r>
              <a:rPr lang="en-US" sz="2000" b="1" dirty="0"/>
              <a:t> la </a:t>
            </a:r>
            <a:r>
              <a:rPr lang="en-US" sz="2000" b="1" dirty="0">
                <a:highlight>
                  <a:srgbClr val="FFFF00"/>
                </a:highlight>
              </a:rPr>
              <a:t>liberté religieuse </a:t>
            </a:r>
            <a:r>
              <a:rPr lang="en-US" sz="2000" b="1" dirty="0" err="1">
                <a:highlight>
                  <a:srgbClr val="FFFF00"/>
                </a:highlight>
              </a:rPr>
              <a:t>est</a:t>
            </a:r>
            <a:r>
              <a:rPr lang="en-US" sz="2000" b="1" dirty="0">
                <a:highlight>
                  <a:srgbClr val="FFFF00"/>
                </a:highlight>
              </a:rPr>
              <a:t> </a:t>
            </a:r>
          </a:p>
          <a:p>
            <a:r>
              <a:rPr lang="en-US" sz="2000" b="1" dirty="0">
                <a:highlight>
                  <a:srgbClr val="FFFF00"/>
                </a:highlight>
              </a:rPr>
              <a:t>déjà </a:t>
            </a:r>
            <a:r>
              <a:rPr lang="en-US" sz="2000" b="1" dirty="0" err="1">
                <a:highlight>
                  <a:srgbClr val="FFFF00"/>
                </a:highlight>
              </a:rPr>
              <a:t>acquise</a:t>
            </a:r>
            <a:r>
              <a:rPr lang="en-US" sz="2000" b="1" dirty="0">
                <a:highlight>
                  <a:srgbClr val="FFFF00"/>
                </a:highlight>
              </a:rPr>
              <a:t> </a:t>
            </a:r>
            <a:r>
              <a:rPr lang="en-US" sz="2000" b="1" dirty="0"/>
              <a:t>avec </a:t>
            </a:r>
            <a:r>
              <a:rPr lang="en-US" sz="2000" b="1" dirty="0" err="1"/>
              <a:t>leur</a:t>
            </a:r>
            <a:r>
              <a:rPr lang="en-US" sz="2000" b="1" dirty="0"/>
              <a:t> </a:t>
            </a:r>
            <a:r>
              <a:rPr lang="en-US" sz="2000" b="1" dirty="0" err="1"/>
              <a:t>arrivée</a:t>
            </a:r>
            <a:r>
              <a:rPr lang="en-US" sz="2000" b="1" dirty="0"/>
              <a:t> sur la “nouvelle terre promise” </a:t>
            </a:r>
            <a:r>
              <a:rPr lang="en-US" sz="2000" b="1" dirty="0" err="1"/>
              <a:t>où</a:t>
            </a:r>
            <a:r>
              <a:rPr lang="en-US" sz="2000" b="1" dirty="0"/>
              <a:t> </a:t>
            </a:r>
            <a:r>
              <a:rPr lang="en-US" sz="2000" b="1" dirty="0" err="1"/>
              <a:t>ils</a:t>
            </a:r>
            <a:r>
              <a:rPr lang="en-US" sz="2000" b="1" dirty="0"/>
              <a:t> </a:t>
            </a:r>
            <a:r>
              <a:rPr lang="en-US" sz="2000" b="1" dirty="0" err="1"/>
              <a:t>peuvent</a:t>
            </a:r>
            <a:r>
              <a:rPr lang="en-US" sz="2000" b="1" dirty="0"/>
              <a:t> </a:t>
            </a:r>
            <a:r>
              <a:rPr lang="en-US" sz="2000" b="1" dirty="0" err="1"/>
              <a:t>pratiquer</a:t>
            </a:r>
            <a:r>
              <a:rPr lang="en-US" sz="2000" b="1" dirty="0"/>
              <a:t> </a:t>
            </a:r>
            <a:r>
              <a:rPr lang="en-US" sz="2000" b="1" dirty="0" err="1"/>
              <a:t>librement</a:t>
            </a:r>
            <a:endParaRPr lang="en-US" sz="2000" b="1" dirty="0"/>
          </a:p>
          <a:p>
            <a:r>
              <a:rPr lang="en-US" sz="2000" b="1" dirty="0"/>
              <a:t> les </a:t>
            </a:r>
            <a:r>
              <a:rPr lang="en-US" sz="2000" b="1" dirty="0" err="1"/>
              <a:t>cultes</a:t>
            </a:r>
            <a:r>
              <a:rPr lang="en-US" sz="2000" b="1" dirty="0"/>
              <a:t> de </a:t>
            </a:r>
            <a:r>
              <a:rPr lang="en-US" sz="2000" b="1" dirty="0" err="1"/>
              <a:t>leurs</a:t>
            </a:r>
            <a:r>
              <a:rPr lang="en-US" sz="2000" b="1" dirty="0"/>
              <a:t> choix! </a:t>
            </a:r>
            <a:r>
              <a:rPr lang="en-US" sz="2000" b="1" dirty="0" err="1"/>
              <a:t>C’est</a:t>
            </a:r>
            <a:r>
              <a:rPr lang="en-US" sz="2000" b="1" dirty="0"/>
              <a:t> </a:t>
            </a:r>
            <a:r>
              <a:rPr lang="en-US" sz="2000" b="1" dirty="0" err="1"/>
              <a:t>pourquoi</a:t>
            </a:r>
            <a:r>
              <a:rPr lang="en-US" sz="2000" b="1" dirty="0"/>
              <a:t> </a:t>
            </a:r>
            <a:r>
              <a:rPr lang="en-US" sz="2000" b="1" dirty="0" err="1"/>
              <a:t>jusqu’à</a:t>
            </a:r>
            <a:r>
              <a:rPr lang="en-US" sz="2000" b="1" dirty="0"/>
              <a:t> </a:t>
            </a:r>
            <a:r>
              <a:rPr lang="en-US" sz="2000" b="1" dirty="0" err="1"/>
              <a:t>ce</a:t>
            </a:r>
            <a:r>
              <a:rPr lang="en-US" sz="2000" b="1" dirty="0"/>
              <a:t> jour beaucoup </a:t>
            </a:r>
            <a:r>
              <a:rPr lang="en-US" sz="2000" b="1" dirty="0" err="1"/>
              <a:t>d’Américains</a:t>
            </a:r>
            <a:r>
              <a:rPr lang="en-US" sz="2000" b="1" dirty="0"/>
              <a:t> </a:t>
            </a:r>
            <a:r>
              <a:rPr lang="en-US" sz="2000" b="1" dirty="0" err="1"/>
              <a:t>ignorent</a:t>
            </a:r>
            <a:r>
              <a:rPr lang="en-US" sz="2000" b="1" dirty="0"/>
              <a:t> les </a:t>
            </a:r>
            <a:r>
              <a:rPr lang="en-US" sz="2000" b="1" dirty="0" err="1"/>
              <a:t>systèmes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                      </a:t>
            </a:r>
            <a:r>
              <a:rPr lang="en-US" sz="2000" b="1" dirty="0" err="1"/>
              <a:t>oppressifs</a:t>
            </a:r>
            <a:r>
              <a:rPr lang="en-US" sz="2000" b="1" dirty="0"/>
              <a:t> à </a:t>
            </a:r>
            <a:r>
              <a:rPr lang="en-US" sz="2000" b="1" dirty="0" err="1"/>
              <a:t>l’intérieur</a:t>
            </a:r>
            <a:r>
              <a:rPr lang="en-US" sz="2000" b="1" dirty="0"/>
              <a:t> de </a:t>
            </a:r>
            <a:r>
              <a:rPr lang="en-US" sz="2000" b="1" dirty="0" err="1"/>
              <a:t>leurs</a:t>
            </a:r>
            <a:r>
              <a:rPr lang="en-US" sz="2000" b="1" dirty="0"/>
              <a:t> </a:t>
            </a:r>
            <a:r>
              <a:rPr lang="en-US" sz="2000" b="1" dirty="0" err="1"/>
              <a:t>propres</a:t>
            </a:r>
            <a:r>
              <a:rPr lang="en-US" sz="2000" b="1" dirty="0"/>
              <a:t> multiples </a:t>
            </a:r>
            <a:r>
              <a:rPr lang="en-US" sz="2000" b="1" dirty="0" err="1"/>
              <a:t>communautés</a:t>
            </a:r>
            <a:r>
              <a:rPr lang="en-US" sz="2000" b="1" dirty="0"/>
              <a:t> religieuses!  </a:t>
            </a:r>
          </a:p>
          <a:p>
            <a:endParaRPr lang="en-US" sz="2000" b="1" dirty="0"/>
          </a:p>
          <a:p>
            <a:endParaRPr lang="en-US" sz="2000" b="1" dirty="0"/>
          </a:p>
          <a:p>
            <a:r>
              <a:rPr lang="en-US" sz="2000" b="1" dirty="0"/>
              <a:t>  Ce qui distingue la </a:t>
            </a:r>
            <a:r>
              <a:rPr lang="en-US" sz="2000" b="1" dirty="0" err="1"/>
              <a:t>Révolution</a:t>
            </a:r>
            <a:r>
              <a:rPr lang="en-US" sz="2000" b="1" dirty="0"/>
              <a:t> française de la Guerre </a:t>
            </a:r>
            <a:r>
              <a:rPr lang="en-US" sz="2000" b="1" dirty="0" err="1"/>
              <a:t>d’Indépendence</a:t>
            </a:r>
            <a:r>
              <a:rPr lang="en-US" sz="2000" b="1" dirty="0"/>
              <a:t> américaine, </a:t>
            </a:r>
            <a:r>
              <a:rPr lang="en-US" sz="2000" b="1" dirty="0" err="1"/>
              <a:t>est</a:t>
            </a:r>
            <a:r>
              <a:rPr lang="en-US" sz="2000" b="1" dirty="0"/>
              <a:t> la chose </a:t>
            </a:r>
            <a:r>
              <a:rPr lang="en-US" sz="2000" b="1" dirty="0" err="1"/>
              <a:t>suivante</a:t>
            </a:r>
            <a:r>
              <a:rPr lang="en-US" sz="2000" b="1" dirty="0"/>
              <a:t>:</a:t>
            </a:r>
          </a:p>
          <a:p>
            <a:r>
              <a:rPr lang="en-US" sz="2000" b="1" dirty="0"/>
              <a:t>   Le </a:t>
            </a:r>
            <a:r>
              <a:rPr lang="en-US" sz="2000" b="1" dirty="0" err="1"/>
              <a:t>Révolution</a:t>
            </a:r>
            <a:r>
              <a:rPr lang="en-US" sz="2000" b="1" dirty="0"/>
              <a:t> française </a:t>
            </a:r>
            <a:r>
              <a:rPr lang="en-US" sz="2000" b="1" dirty="0" err="1"/>
              <a:t>crée</a:t>
            </a:r>
            <a:r>
              <a:rPr lang="en-US" sz="2000" b="1" dirty="0"/>
              <a:t> un </a:t>
            </a:r>
            <a:r>
              <a:rPr lang="en-US" sz="2000" b="1" dirty="0" err="1">
                <a:highlight>
                  <a:srgbClr val="FFFF00"/>
                </a:highlight>
              </a:rPr>
              <a:t>contexte</a:t>
            </a:r>
            <a:r>
              <a:rPr lang="en-US" sz="2000" b="1" dirty="0">
                <a:highlight>
                  <a:srgbClr val="FFFF00"/>
                </a:highlight>
              </a:rPr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historique</a:t>
            </a:r>
            <a:r>
              <a:rPr lang="en-US" sz="2000" b="1" dirty="0">
                <a:highlight>
                  <a:srgbClr val="FFFF00"/>
                </a:highlight>
              </a:rPr>
              <a:t> unique </a:t>
            </a:r>
            <a:r>
              <a:rPr lang="en-US" sz="2000" b="1" dirty="0"/>
              <a:t>qui </a:t>
            </a:r>
            <a:r>
              <a:rPr lang="en-US" sz="2000" b="1" dirty="0" err="1"/>
              <a:t>donne</a:t>
            </a:r>
            <a:r>
              <a:rPr lang="en-US" sz="2000" b="1" dirty="0"/>
              <a:t> aux </a:t>
            </a:r>
            <a:r>
              <a:rPr lang="en-US" sz="2000" b="1" dirty="0">
                <a:highlight>
                  <a:srgbClr val="FFFF00"/>
                </a:highlight>
              </a:rPr>
              <a:t>femmes des </a:t>
            </a:r>
            <a:r>
              <a:rPr lang="en-US" sz="2000" b="1" dirty="0" err="1">
                <a:highlight>
                  <a:srgbClr val="FFFF00"/>
                </a:highlight>
              </a:rPr>
              <a:t>opportunités</a:t>
            </a:r>
            <a:endParaRPr lang="en-US" sz="2000" b="1" dirty="0">
              <a:highlight>
                <a:srgbClr val="FFFF00"/>
              </a:highlight>
            </a:endParaRPr>
          </a:p>
          <a:p>
            <a:r>
              <a:rPr lang="en-US" sz="2000" b="1" dirty="0"/>
              <a:t>    </a:t>
            </a:r>
            <a:r>
              <a:rPr lang="en-US" sz="2000" b="1" dirty="0" err="1">
                <a:highlight>
                  <a:srgbClr val="FFFF00"/>
                </a:highlight>
              </a:rPr>
              <a:t>d’exprimer</a:t>
            </a:r>
            <a:r>
              <a:rPr lang="en-US" sz="2000" b="1" dirty="0">
                <a:highlight>
                  <a:srgbClr val="FFFF00"/>
                </a:highlight>
              </a:rPr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leurs</a:t>
            </a:r>
            <a:r>
              <a:rPr lang="en-US" sz="2000" b="1" dirty="0">
                <a:highlight>
                  <a:srgbClr val="FFFF00"/>
                </a:highlight>
              </a:rPr>
              <a:t> frustrations, de </a:t>
            </a:r>
            <a:r>
              <a:rPr lang="en-US" sz="2000" b="1" dirty="0" err="1">
                <a:highlight>
                  <a:srgbClr val="FFFF00"/>
                </a:highlight>
              </a:rPr>
              <a:t>stimuler</a:t>
            </a:r>
            <a:r>
              <a:rPr lang="en-US" sz="2000" b="1" dirty="0">
                <a:highlight>
                  <a:srgbClr val="FFFF00"/>
                </a:highlight>
              </a:rPr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leurs</a:t>
            </a:r>
            <a:r>
              <a:rPr lang="en-US" sz="2000" b="1" dirty="0">
                <a:highlight>
                  <a:srgbClr val="FFFF00"/>
                </a:highlight>
              </a:rPr>
              <a:t> esprits </a:t>
            </a:r>
            <a:r>
              <a:rPr lang="en-US" sz="2000" b="1" dirty="0" err="1">
                <a:highlight>
                  <a:srgbClr val="FFFF00"/>
                </a:highlight>
              </a:rPr>
              <a:t>créatifs</a:t>
            </a:r>
            <a:r>
              <a:rPr lang="en-US" sz="2000" b="1" dirty="0">
                <a:highlight>
                  <a:srgbClr val="FFFF00"/>
                </a:highlight>
              </a:rPr>
              <a:t>, et </a:t>
            </a:r>
            <a:r>
              <a:rPr lang="en-US" sz="2000" b="1" dirty="0" err="1">
                <a:highlight>
                  <a:srgbClr val="FFFF00"/>
                </a:highlight>
              </a:rPr>
              <a:t>d’agir</a:t>
            </a:r>
            <a:r>
              <a:rPr lang="en-US" sz="2000" b="1" dirty="0">
                <a:highlight>
                  <a:srgbClr val="FFFF00"/>
                </a:highlight>
              </a:rPr>
              <a:t> de </a:t>
            </a:r>
            <a:r>
              <a:rPr lang="en-US" sz="2000" b="1" dirty="0" err="1">
                <a:highlight>
                  <a:srgbClr val="FFFF00"/>
                </a:highlight>
              </a:rPr>
              <a:t>leur</a:t>
            </a:r>
            <a:r>
              <a:rPr lang="en-US" sz="2000" b="1" dirty="0">
                <a:highlight>
                  <a:srgbClr val="FFFF00"/>
                </a:highlight>
              </a:rPr>
              <a:t> propre chef sur la </a:t>
            </a:r>
            <a:r>
              <a:rPr lang="en-US" sz="2000" b="1" dirty="0" err="1">
                <a:highlight>
                  <a:srgbClr val="FFFF00"/>
                </a:highlight>
              </a:rPr>
              <a:t>scène</a:t>
            </a:r>
            <a:endParaRPr lang="en-US" sz="2000" b="1" dirty="0">
              <a:highlight>
                <a:srgbClr val="FFFF00"/>
              </a:highlight>
            </a:endParaRPr>
          </a:p>
          <a:p>
            <a:r>
              <a:rPr lang="en-US" sz="2000" b="1" dirty="0"/>
              <a:t>     </a:t>
            </a:r>
            <a:r>
              <a:rPr lang="en-US" sz="2000" b="1" dirty="0" err="1">
                <a:highlight>
                  <a:srgbClr val="FFFF00"/>
                </a:highlight>
              </a:rPr>
              <a:t>publique</a:t>
            </a:r>
            <a:r>
              <a:rPr lang="en-US" sz="2000" b="1" dirty="0">
                <a:highlight>
                  <a:srgbClr val="FFFF00"/>
                </a:highlight>
              </a:rPr>
              <a:t> et politique</a:t>
            </a:r>
            <a:r>
              <a:rPr lang="en-US" sz="2000" b="1" dirty="0"/>
              <a:t>. </a:t>
            </a:r>
            <a:r>
              <a:rPr lang="en-US" sz="2000" b="1" dirty="0" err="1"/>
              <a:t>Contrairement</a:t>
            </a:r>
            <a:r>
              <a:rPr lang="en-US" sz="2000" b="1" dirty="0"/>
              <a:t> aux hommes </a:t>
            </a:r>
            <a:r>
              <a:rPr lang="en-US" sz="2000" b="1" dirty="0" err="1"/>
              <a:t>galvanisés</a:t>
            </a:r>
            <a:r>
              <a:rPr lang="en-US" sz="2000" b="1" dirty="0"/>
              <a:t> par des “</a:t>
            </a:r>
            <a:r>
              <a:rPr lang="en-US" sz="2000" b="1" dirty="0" err="1"/>
              <a:t>idées</a:t>
            </a:r>
            <a:r>
              <a:rPr lang="en-US" sz="2000" b="1" dirty="0"/>
              <a:t>”, les femmes </a:t>
            </a:r>
            <a:r>
              <a:rPr lang="en-US" sz="2000" b="1" dirty="0" err="1"/>
              <a:t>tirent</a:t>
            </a:r>
            <a:r>
              <a:rPr lang="en-US" sz="2000" b="1" dirty="0"/>
              <a:t> </a:t>
            </a:r>
            <a:r>
              <a:rPr lang="en-US" sz="2000" b="1" dirty="0" err="1"/>
              <a:t>leurs</a:t>
            </a:r>
            <a:endParaRPr lang="en-US" sz="2000" b="1" dirty="0"/>
          </a:p>
          <a:p>
            <a:r>
              <a:rPr lang="en-US" sz="2000" b="1" dirty="0"/>
              <a:t>                                                 forces </a:t>
            </a:r>
            <a:r>
              <a:rPr lang="en-US" sz="2000" b="1" dirty="0" err="1"/>
              <a:t>d’action</a:t>
            </a:r>
            <a:r>
              <a:rPr lang="en-US" sz="2000" b="1" dirty="0"/>
              <a:t> de </a:t>
            </a:r>
            <a:r>
              <a:rPr lang="en-US" sz="2000" b="1" dirty="0" err="1"/>
              <a:t>leur</a:t>
            </a:r>
            <a:r>
              <a:rPr lang="en-US" sz="2000" b="1" dirty="0"/>
              <a:t> EXPERIENCE VECUE! </a:t>
            </a:r>
          </a:p>
          <a:p>
            <a:endParaRPr lang="en-US" sz="2000" b="1" dirty="0"/>
          </a:p>
          <a:p>
            <a:r>
              <a:rPr lang="en-US" sz="2000" b="1" dirty="0"/>
              <a:t>   </a:t>
            </a:r>
            <a:endParaRPr lang="fr-FR" sz="2000" b="1" dirty="0">
              <a:solidFill>
                <a:srgbClr val="C00000"/>
              </a:solidFill>
              <a:latin typeface="Lucida Handwriting" panose="03010101010101010101" pitchFamily="66" charset="0"/>
              <a:cs typeface="Arial" pitchFamily="34" charset="0"/>
            </a:endParaRPr>
          </a:p>
          <a:p>
            <a:endParaRPr lang="fr-FR" sz="2000" b="1" dirty="0">
              <a:solidFill>
                <a:srgbClr val="C00000"/>
              </a:solidFill>
              <a:latin typeface="Lucida Handwriting" panose="03010101010101010101" pitchFamily="66" charset="0"/>
              <a:cs typeface="Arial" pitchFamily="34" charset="0"/>
            </a:endParaRPr>
          </a:p>
          <a:p>
            <a:endParaRPr lang="fr-FR" b="1" dirty="0">
              <a:solidFill>
                <a:schemeClr val="accent2"/>
              </a:solidFill>
            </a:endParaRPr>
          </a:p>
          <a:p>
            <a:endParaRPr lang="fr-FR" b="1" dirty="0">
              <a:solidFill>
                <a:schemeClr val="accent2"/>
              </a:solidFill>
            </a:endParaRPr>
          </a:p>
          <a:p>
            <a:endParaRPr lang="fr-FR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09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2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2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-42203" y="0"/>
            <a:ext cx="12192000" cy="8907054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50000">
                <a:srgbClr val="FFFFCC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buNone/>
            </a:pPr>
            <a:endParaRPr lang="fr-FR" sz="2000" b="1" dirty="0"/>
          </a:p>
          <a:p>
            <a:pPr marL="0" indent="0">
              <a:buNone/>
            </a:pPr>
            <a:r>
              <a:rPr lang="fr-FR" sz="2000" b="1" dirty="0"/>
              <a:t>         1. Anne-Josèphe (Terwagne) </a:t>
            </a:r>
            <a:r>
              <a:rPr lang="fr-FR" sz="2000" b="1" dirty="0" err="1"/>
              <a:t>Théroigne</a:t>
            </a:r>
            <a:r>
              <a:rPr lang="fr-FR" sz="2000" b="1" dirty="0"/>
              <a:t> de Méricourt</a:t>
            </a:r>
            <a:r>
              <a:rPr lang="fr-FR" sz="2000" dirty="0"/>
              <a:t> (1762-1817) – l’amazone rouge et la</a:t>
            </a:r>
          </a:p>
          <a:p>
            <a:pPr marL="0" indent="0">
              <a:buNone/>
            </a:pPr>
            <a:r>
              <a:rPr lang="fr-FR" sz="2000" dirty="0"/>
              <a:t>                              première féministe moderne</a:t>
            </a:r>
          </a:p>
          <a:p>
            <a:pPr marL="0" indent="0">
              <a:buNone/>
            </a:pPr>
            <a:endParaRPr lang="fr-FR" sz="2000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Biographie brève:  née en Belgique; sa mère meurt quand elle a 5 ans; élevée par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des tantes, elles la casent au couvent (une expérience rigide et néfaste); à l’âge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de 12 ans elle retourne </a:t>
            </a:r>
            <a:r>
              <a:rPr lang="en-US" sz="2000" b="1" dirty="0"/>
              <a:t>“</a:t>
            </a:r>
            <a:r>
              <a:rPr lang="fr-FR" sz="2000" b="1" dirty="0">
                <a:latin typeface="+mn-lt"/>
              </a:rPr>
              <a:t>à la maison</a:t>
            </a:r>
            <a:r>
              <a:rPr lang="en-US" sz="2000" b="1" dirty="0"/>
              <a:t> ”</a:t>
            </a:r>
            <a:r>
              <a:rPr lang="fr-FR" sz="2000" b="1" dirty="0">
                <a:latin typeface="+mn-lt"/>
              </a:rPr>
              <a:t> où son père est remarié; sa femme la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maltraite et elle s’enfuit; elle garde des vaches pour survivre et devient  servante.</a:t>
            </a:r>
          </a:p>
          <a:p>
            <a:pPr marL="0" indent="0">
              <a:spcBef>
                <a:spcPts val="0"/>
              </a:spcBef>
              <a:buNone/>
            </a:pPr>
            <a:endParaRPr lang="fr-FR" sz="20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La chance de sa vie: devenir dame de compagnie d’une dame fortunée qui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l’emmène en Italie et Angleterre et lui donne une éducation; elle poursuit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une carrière de chanteuse d’opéra sans succès; mais elle devient une oratrice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très populaire  à partir du 14 juillet. </a:t>
            </a:r>
            <a:r>
              <a:rPr lang="en-US" sz="2000" b="1" dirty="0">
                <a:latin typeface="+mn-lt"/>
              </a:rPr>
              <a:t>Camille Desmoulins </a:t>
            </a:r>
            <a:r>
              <a:rPr lang="en-US" sz="2000" b="1" dirty="0" err="1">
                <a:latin typeface="+mn-lt"/>
              </a:rPr>
              <a:t>écrit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qu’elle</a:t>
            </a:r>
            <a:r>
              <a:rPr lang="en-US" sz="2000" b="1" dirty="0">
                <a:latin typeface="+mn-lt"/>
              </a:rPr>
              <a:t> a “</a:t>
            </a:r>
            <a:r>
              <a:rPr lang="en-US" sz="2000" b="1" dirty="0" err="1">
                <a:latin typeface="+mn-lt"/>
              </a:rPr>
              <a:t>une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jolie</a:t>
            </a:r>
            <a:r>
              <a:rPr lang="en-US" sz="2000" b="1" dirty="0">
                <a:latin typeface="+mn-lt"/>
              </a:rPr>
              <a:t> tête qui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pense</a:t>
            </a:r>
            <a:r>
              <a:rPr lang="en-US" sz="2000" b="1" dirty="0">
                <a:latin typeface="+mn-lt"/>
              </a:rPr>
              <a:t>”. Elle </a:t>
            </a:r>
            <a:r>
              <a:rPr lang="en-US" sz="2000" b="1" dirty="0" err="1">
                <a:latin typeface="+mn-lt"/>
              </a:rPr>
              <a:t>sait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parler</a:t>
            </a:r>
            <a:r>
              <a:rPr lang="en-US" sz="2000" b="1" dirty="0">
                <a:latin typeface="+mn-lt"/>
              </a:rPr>
              <a:t> à </a:t>
            </a:r>
            <a:r>
              <a:rPr lang="en-US" sz="2000" b="1" dirty="0" err="1">
                <a:latin typeface="+mn-lt"/>
              </a:rPr>
              <a:t>toutes</a:t>
            </a:r>
            <a:r>
              <a:rPr lang="en-US" sz="2000" b="1" dirty="0">
                <a:latin typeface="+mn-lt"/>
              </a:rPr>
              <a:t> les classes </a:t>
            </a:r>
            <a:r>
              <a:rPr lang="en-US" sz="2000" b="1" dirty="0" err="1">
                <a:latin typeface="+mn-lt"/>
              </a:rPr>
              <a:t>sociales</a:t>
            </a:r>
            <a:r>
              <a:rPr lang="en-US" sz="2000" b="1" dirty="0">
                <a:latin typeface="+mn-lt"/>
              </a:rPr>
              <a:t>. La “belle </a:t>
            </a:r>
            <a:r>
              <a:rPr lang="en-US" sz="2000" b="1" dirty="0" err="1">
                <a:latin typeface="+mn-lt"/>
              </a:rPr>
              <a:t>liégoise</a:t>
            </a:r>
            <a:r>
              <a:rPr lang="en-US" sz="2000" b="1" dirty="0">
                <a:latin typeface="+mn-lt"/>
              </a:rPr>
              <a:t>”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latin typeface="+mn-lt"/>
              </a:rPr>
              <a:t>                             sera </a:t>
            </a:r>
            <a:r>
              <a:rPr lang="en-US" sz="2000" b="1" dirty="0" err="1">
                <a:latin typeface="+mn-lt"/>
              </a:rPr>
              <a:t>applaudi</a:t>
            </a:r>
            <a:r>
              <a:rPr lang="en-US" sz="2000" b="1" dirty="0">
                <a:latin typeface="+mn-lt"/>
              </a:rPr>
              <a:t> au Club des Cordeliers! 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latin typeface="+mn-lt"/>
              </a:rPr>
              <a:t>Elle </a:t>
            </a:r>
            <a:r>
              <a:rPr lang="en-US" sz="2000" b="1" dirty="0" err="1">
                <a:latin typeface="+mn-lt"/>
              </a:rPr>
              <a:t>n’a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probablement</a:t>
            </a:r>
            <a:r>
              <a:rPr lang="en-US" sz="2000" b="1" dirty="0">
                <a:latin typeface="+mn-lt"/>
              </a:rPr>
              <a:t> pas </a:t>
            </a:r>
            <a:r>
              <a:rPr lang="en-US" sz="2000" b="1" dirty="0" err="1">
                <a:latin typeface="+mn-lt"/>
              </a:rPr>
              <a:t>dirigé</a:t>
            </a:r>
            <a:r>
              <a:rPr lang="en-US" sz="2000" b="1" dirty="0">
                <a:latin typeface="+mn-lt"/>
              </a:rPr>
              <a:t> la </a:t>
            </a:r>
            <a:r>
              <a:rPr lang="en-US" sz="2000" b="1" dirty="0" err="1">
                <a:latin typeface="+mn-lt"/>
              </a:rPr>
              <a:t>marche</a:t>
            </a:r>
            <a:r>
              <a:rPr lang="en-US" sz="2000" b="1" dirty="0">
                <a:latin typeface="+mn-lt"/>
              </a:rPr>
              <a:t> des femmes sur Versailles. Mais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elle</a:t>
            </a:r>
            <a:r>
              <a:rPr lang="en-US" sz="2000" b="1" dirty="0">
                <a:latin typeface="+mn-lt"/>
              </a:rPr>
              <a:t> y </a:t>
            </a:r>
            <a:r>
              <a:rPr lang="en-US" sz="2000" b="1" dirty="0" err="1">
                <a:latin typeface="+mn-lt"/>
              </a:rPr>
              <a:t>est</a:t>
            </a:r>
            <a:r>
              <a:rPr lang="en-US" sz="2000" b="1" dirty="0">
                <a:latin typeface="+mn-lt"/>
              </a:rPr>
              <a:t> déjà au moment de la  </a:t>
            </a:r>
            <a:r>
              <a:rPr lang="fr-FR" sz="2000" b="1" dirty="0">
                <a:latin typeface="+mn-lt"/>
              </a:rPr>
              <a:t>journée du 5-6 octobre 1789. Elle y suit les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travaux de l’Assemblée et rencontre des députés en autodidacte.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                                      Puis, elle suit l’Assemblée à Paris. </a:t>
            </a:r>
            <a:endParaRPr lang="en-US" sz="20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latin typeface="+mn-lt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fr-FR" sz="2000" b="1" u="sng" dirty="0">
              <a:latin typeface="+mn-lt"/>
            </a:endParaRPr>
          </a:p>
          <a:p>
            <a:pPr marL="0" indent="0">
              <a:buNone/>
            </a:pPr>
            <a:r>
              <a:rPr lang="en-US" sz="1600" b="1" dirty="0"/>
              <a:t>  </a:t>
            </a:r>
            <a:endParaRPr lang="en-US" sz="20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1600" b="1" dirty="0"/>
              <a:t>    </a:t>
            </a:r>
            <a:endParaRPr lang="fr-FR" sz="1600" b="1" dirty="0"/>
          </a:p>
        </p:txBody>
      </p:sp>
      <p:pic>
        <p:nvPicPr>
          <p:cNvPr id="1026" name="Picture 2" descr="Théroigne de Méricourt.">
            <a:extLst>
              <a:ext uri="{FF2B5EF4-FFF2-40B4-BE49-F238E27FC236}">
                <a16:creationId xmlns:a16="http://schemas.microsoft.com/office/drawing/2014/main" id="{13DD481C-1689-CE0E-4233-A1BDE500A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052" y="749458"/>
            <a:ext cx="3072692" cy="306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AFC6CA2-31D3-5796-C9FD-09300103C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037" y="4299132"/>
            <a:ext cx="3940963" cy="259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51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9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92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92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92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5" dur="500"/>
                                        <p:tgtEl>
                                          <p:spTgt spid="92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8" dur="500"/>
                                        <p:tgtEl>
                                          <p:spTgt spid="92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2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92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92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92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92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92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92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92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921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921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921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921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921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921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921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921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D240F-0479-F27E-ABB6-0707D286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D8F4BB-09DC-FD2E-1032-A2D3A6AAE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"/>
            <a:ext cx="12192000" cy="7448193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FFCC">
                  <a:alpha val="94000"/>
                </a:srgbClr>
              </a:gs>
              <a:gs pos="100000">
                <a:srgbClr val="FFFF66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fr-F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</a:p>
          <a:p>
            <a:r>
              <a:rPr lang="en-US" sz="2000" b="1" dirty="0"/>
              <a:t>   </a:t>
            </a:r>
          </a:p>
          <a:p>
            <a:r>
              <a:rPr lang="en-US" sz="2000" b="1" dirty="0"/>
              <a:t> </a:t>
            </a:r>
            <a:r>
              <a:rPr lang="fr-FR" altLang="en-US" sz="2000" b="1" dirty="0"/>
              <a:t>Janvier 1790: Elle fonde la Société des Amis de la Loi!! Son but est d’informer le peuple des débats et</a:t>
            </a:r>
          </a:p>
          <a:p>
            <a:r>
              <a:rPr lang="fr-FR" altLang="en-US" sz="2000" b="1" dirty="0"/>
              <a:t>     travaux de l ’Assemblée. Elle lance </a:t>
            </a:r>
            <a:r>
              <a:rPr lang="fr-FR" altLang="en-US" sz="2000" b="1" dirty="0">
                <a:highlight>
                  <a:srgbClr val="FFFF00"/>
                </a:highlight>
              </a:rPr>
              <a:t>les media </a:t>
            </a:r>
            <a:r>
              <a:rPr lang="fr-FR" altLang="en-US" sz="2000" b="1" dirty="0"/>
              <a:t>et désire que le peuple ait </a:t>
            </a:r>
            <a:r>
              <a:rPr lang="fr-FR" altLang="en-US" sz="2000" b="1" dirty="0">
                <a:highlight>
                  <a:srgbClr val="FFFF00"/>
                </a:highlight>
              </a:rPr>
              <a:t>sa part dans l’instruction/éducation</a:t>
            </a:r>
            <a:r>
              <a:rPr lang="fr-FR" altLang="en-US" sz="2000" b="1" dirty="0"/>
              <a:t>.    </a:t>
            </a:r>
          </a:p>
          <a:p>
            <a:r>
              <a:rPr lang="fr-FR" altLang="en-US" sz="2000" b="1" dirty="0"/>
              <a:t>  Elle est la seule à protester publiquement contre la soumission des femmes aux « protecteurs » masculins.</a:t>
            </a:r>
          </a:p>
          <a:p>
            <a:r>
              <a:rPr lang="fr-FR" altLang="en-US" sz="2000" b="1" dirty="0"/>
              <a:t>                         En réponse la société est dissoute au mois de mars de la même année. </a:t>
            </a:r>
          </a:p>
          <a:p>
            <a:r>
              <a:rPr lang="fr-FR" altLang="en-US" sz="2000" b="1" dirty="0"/>
              <a:t>                               Elle tente sans succès de fonder le </a:t>
            </a:r>
            <a:r>
              <a:rPr lang="fr-FR" altLang="en-US" sz="2000" b="1" dirty="0">
                <a:highlight>
                  <a:srgbClr val="FFFF00"/>
                </a:highlight>
              </a:rPr>
              <a:t>Club des Droits de l’homme</a:t>
            </a:r>
            <a:r>
              <a:rPr lang="fr-FR" altLang="en-US" sz="2000" b="1" dirty="0"/>
              <a:t>.</a:t>
            </a:r>
          </a:p>
          <a:p>
            <a:endParaRPr lang="fr-FR" altLang="en-US" sz="2000" b="1" dirty="0"/>
          </a:p>
          <a:p>
            <a:r>
              <a:rPr lang="fr-FR" altLang="en-US" sz="2000" b="1" dirty="0"/>
              <a:t>    Les journaux royalistes se déchaînent contre elle. Un mandat d’arrêt est émis en août 1790. Elle fuit en</a:t>
            </a:r>
          </a:p>
          <a:p>
            <a:r>
              <a:rPr lang="fr-FR" altLang="en-US" sz="2000" b="1" dirty="0"/>
              <a:t>    Belgique où des émigrés français l’enlèvent le 15 février 1791 et la font emprisonner en Autriche pour</a:t>
            </a:r>
          </a:p>
          <a:p>
            <a:r>
              <a:rPr lang="fr-FR" altLang="en-US" sz="2000" b="1" dirty="0"/>
              <a:t>    conspiration contre l’Empereur.  Libérée après neuf mois, elle revient à Paris en 1792, accueillie en triomphe. </a:t>
            </a:r>
          </a:p>
          <a:p>
            <a:r>
              <a:rPr lang="fr-FR" altLang="en-US" sz="2000" b="1" dirty="0"/>
              <a:t>   On comprend qu’il lui importe de sortir les femmes de la condition dans laquelle </a:t>
            </a:r>
            <a:r>
              <a:rPr lang="en-US" sz="2000" b="1" dirty="0"/>
              <a:t>“</a:t>
            </a:r>
            <a:r>
              <a:rPr lang="fr-FR" altLang="en-US" sz="2000" b="1" dirty="0"/>
              <a:t>l’ignorance, l’orgueil et</a:t>
            </a:r>
          </a:p>
          <a:p>
            <a:r>
              <a:rPr lang="fr-FR" altLang="en-US" sz="2000" b="1" dirty="0"/>
              <a:t>              l’injustice des hommes les tiennent asservies</a:t>
            </a:r>
            <a:r>
              <a:rPr lang="en-US" sz="2000" b="1" dirty="0"/>
              <a:t>” (</a:t>
            </a:r>
            <a:r>
              <a:rPr lang="en-US" sz="2000" b="1" dirty="0" err="1"/>
              <a:t>discours</a:t>
            </a:r>
            <a:r>
              <a:rPr lang="en-US" sz="2000" b="1" dirty="0"/>
              <a:t> du 25 mars 1792 au Club des Cordeliers).</a:t>
            </a:r>
          </a:p>
          <a:p>
            <a:endParaRPr lang="fr-FR" altLang="en-US" sz="2000" b="1" dirty="0"/>
          </a:p>
          <a:p>
            <a:r>
              <a:rPr lang="fr-FR" altLang="en-US" sz="2000" b="1" dirty="0"/>
              <a:t>Elle s’engage en faveur de la guerre et recrute avec un certain succès une armée de femmes dans son discours</a:t>
            </a:r>
            <a:endParaRPr lang="en-US" sz="2000" b="1" dirty="0"/>
          </a:p>
          <a:p>
            <a:r>
              <a:rPr lang="en-US" sz="2000" b="1" dirty="0"/>
              <a:t> du 25 mars 1792:  “</a:t>
            </a:r>
            <a:r>
              <a:rPr lang="fr-FR" sz="2000" dirty="0"/>
              <a:t>nos mères, les Gauloises et les fières Germaines, délibéraient dans les assemblées publiques, combattaient à côté de leurs époux pour repousser les ennemis de la liberté. Françaises, le même sang coule toujours dans nos veines ; </a:t>
            </a:r>
            <a:r>
              <a:rPr lang="fr-FR" sz="2000" u="sng" dirty="0"/>
              <a:t>Citoyennes, pourquoi n'entrerions‑nous pas en concurrence avec les hommes ?</a:t>
            </a:r>
            <a:r>
              <a:rPr lang="fr-FR" sz="2000" dirty="0"/>
              <a:t> Prétendent‑ils seuls avoir des droits à la gloire ? Non, non… Et nous aussi nous voulons mériter une couronne civique, et briguer l'honneur de mourir pour </a:t>
            </a:r>
            <a:r>
              <a:rPr lang="fr-FR" sz="2000" dirty="0">
                <a:highlight>
                  <a:srgbClr val="FFFF00"/>
                </a:highlight>
              </a:rPr>
              <a:t>une liberté qui nous est peut‑être plus chère qu'à eux</a:t>
            </a:r>
            <a:r>
              <a:rPr lang="fr-FR" sz="2000" dirty="0"/>
              <a:t>, puisque </a:t>
            </a:r>
            <a:r>
              <a:rPr lang="fr-FR" sz="2000" dirty="0">
                <a:highlight>
                  <a:srgbClr val="FFFF00"/>
                </a:highlight>
              </a:rPr>
              <a:t>les efforts du despotisme s'appesantissaient encore plus durement sur nos têtes que sur les leurs</a:t>
            </a:r>
            <a:r>
              <a:rPr lang="fr-FR" sz="2000" dirty="0"/>
              <a:t>.</a:t>
            </a:r>
            <a:r>
              <a:rPr lang="en-US" sz="2000" b="1" dirty="0"/>
              <a:t> ”</a:t>
            </a:r>
          </a:p>
          <a:p>
            <a:endParaRPr lang="fr-FR" altLang="en-US" sz="2000" b="1" dirty="0">
              <a:solidFill>
                <a:srgbClr val="002060"/>
              </a:solidFill>
            </a:endParaRPr>
          </a:p>
          <a:p>
            <a:endParaRPr lang="fr-FR" altLang="en-US" sz="2000" b="1" dirty="0">
              <a:solidFill>
                <a:srgbClr val="002060"/>
              </a:solidFill>
            </a:endParaRPr>
          </a:p>
          <a:p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7251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0" y="0"/>
            <a:ext cx="12087588" cy="7171194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CCFF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fr-FR" altLang="en-US" sz="2000" b="1" dirty="0"/>
          </a:p>
          <a:p>
            <a:r>
              <a:rPr lang="fr-FR" altLang="en-US" sz="2000" b="1" dirty="0"/>
              <a:t>Elle prend une part active aux manifestations conduisant à l’assaut des Tuileries</a:t>
            </a:r>
          </a:p>
          <a:p>
            <a:r>
              <a:rPr lang="fr-FR" altLang="en-US" sz="2000" b="1" dirty="0"/>
              <a:t> (10 août 1792) qui lui vaut une couronne civique. En 1793 elle prend parti pour</a:t>
            </a:r>
          </a:p>
          <a:p>
            <a:r>
              <a:rPr lang="fr-FR" altLang="en-US" sz="2000" b="1" dirty="0"/>
              <a:t> les Girondins contre la Montagne. Elle devient  </a:t>
            </a:r>
            <a:r>
              <a:rPr lang="en-US" sz="2000" b="1" dirty="0"/>
              <a:t>”</a:t>
            </a:r>
            <a:r>
              <a:rPr lang="fr-FR" altLang="en-US" sz="2000" b="1" dirty="0"/>
              <a:t>ennemie de la République</a:t>
            </a:r>
            <a:r>
              <a:rPr lang="en-US" sz="2000" b="1" dirty="0"/>
              <a:t>“</a:t>
            </a:r>
            <a:r>
              <a:rPr lang="fr-FR" altLang="en-US" sz="2000" b="1" dirty="0"/>
              <a:t>, et </a:t>
            </a:r>
          </a:p>
          <a:p>
            <a:r>
              <a:rPr lang="fr-FR" sz="2000" b="1" dirty="0"/>
              <a:t>  elle est  publiquement dénudée et fouettée le 15 mai par des </a:t>
            </a:r>
            <a:r>
              <a:rPr lang="en-US" sz="2000" b="1" dirty="0"/>
              <a:t>“</a:t>
            </a:r>
            <a:r>
              <a:rPr lang="fr-FR" sz="2000" b="1" dirty="0"/>
              <a:t>citoyennes </a:t>
            </a:r>
          </a:p>
          <a:p>
            <a:r>
              <a:rPr lang="fr-FR" sz="2000" b="1" dirty="0"/>
              <a:t> républicaines révolutionnaires jacobines</a:t>
            </a:r>
            <a:r>
              <a:rPr lang="en-US" sz="2000" b="1" dirty="0"/>
              <a:t>“</a:t>
            </a:r>
            <a:r>
              <a:rPr lang="fr-FR" sz="2000" b="1" dirty="0"/>
              <a:t> et sauvée </a:t>
            </a:r>
            <a:r>
              <a:rPr lang="fr-FR" sz="2000" b="1" i="1" dirty="0"/>
              <a:t>in extremis</a:t>
            </a:r>
            <a:r>
              <a:rPr lang="fr-FR" sz="2000" b="1" dirty="0"/>
              <a:t> par Marat.</a:t>
            </a:r>
          </a:p>
          <a:p>
            <a:r>
              <a:rPr lang="fr-FR" sz="2000" b="1" dirty="0"/>
              <a:t>Cet expérience avait-elle un effet déclencheur de sa folie ou était-elle arrivée</a:t>
            </a:r>
          </a:p>
          <a:p>
            <a:r>
              <a:rPr lang="fr-FR" sz="2000" b="1" dirty="0"/>
              <a:t>           à ce stade avancé de sa maladie vénérienne (syphilis)? </a:t>
            </a:r>
            <a:endParaRPr lang="fr-FR" altLang="en-US" sz="2000" b="1" dirty="0"/>
          </a:p>
          <a:p>
            <a:r>
              <a:rPr lang="fr-FR" altLang="en-US" sz="2000" b="1" dirty="0">
                <a:solidFill>
                  <a:srgbClr val="002060"/>
                </a:solidFill>
              </a:rPr>
              <a:t>                                                            </a:t>
            </a:r>
          </a:p>
          <a:p>
            <a:r>
              <a:rPr lang="fr-FR" altLang="en-US" sz="2000" b="1" dirty="0"/>
              <a:t>En 1794 elle est arrêtée à nouveau et </a:t>
            </a:r>
            <a:r>
              <a:rPr lang="fr-FR" sz="2000" b="1" dirty="0"/>
              <a:t>libérée pour « démence » et évite la</a:t>
            </a:r>
          </a:p>
          <a:p>
            <a:r>
              <a:rPr lang="fr-FR" sz="2000" b="1" dirty="0"/>
              <a:t>guillotine. Un de ses frères qui convoite son héritage la fait interner à la</a:t>
            </a:r>
          </a:p>
          <a:p>
            <a:r>
              <a:rPr lang="fr-FR" sz="2000" b="1" dirty="0"/>
              <a:t> Salpêtrière où elle subit les expérimentations des premiers aliénistes, Philippe</a:t>
            </a:r>
          </a:p>
          <a:p>
            <a:r>
              <a:rPr lang="fr-FR" sz="2000" b="1" dirty="0"/>
              <a:t> Pinel puis Jean-Étienne Esquirol, faisant ainsi les frais de la psychiatrie naissante. </a:t>
            </a:r>
          </a:p>
          <a:p>
            <a:r>
              <a:rPr lang="fr-FR" altLang="en-US" sz="2000" b="1" dirty="0">
                <a:solidFill>
                  <a:srgbClr val="002060"/>
                </a:solidFill>
              </a:rPr>
              <a:t> </a:t>
            </a:r>
            <a:r>
              <a:rPr lang="fr-FR" altLang="en-US" sz="2000" b="1" dirty="0"/>
              <a:t>Elle y reste pendant 23 ans, visitée par des Parisiens comme « une bête de foire » </a:t>
            </a:r>
          </a:p>
          <a:p>
            <a:r>
              <a:rPr lang="fr-FR" altLang="en-US" sz="2000" b="1" dirty="0"/>
              <a:t>   et se laisse mourir en refusant de se nourrir le 23 juin 1817.</a:t>
            </a:r>
          </a:p>
          <a:p>
            <a:pPr>
              <a:spcBef>
                <a:spcPts val="0"/>
              </a:spcBef>
              <a:buNone/>
            </a:pPr>
            <a:endParaRPr lang="en-US" sz="2000" b="1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sz="2000" b="1" dirty="0"/>
              <a:t>Avec son </a:t>
            </a:r>
            <a:r>
              <a:rPr lang="fr-FR" sz="2000" b="1" dirty="0"/>
              <a:t>féminisme affiché, qui remettait en cause la suprématie masculine et contestait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/>
              <a:t>le rôle traditionnellement dévolu à la femme, celui de mère au foyer et d’épouse, </a:t>
            </a:r>
            <a:r>
              <a:rPr lang="fr-FR" sz="2000" b="1" dirty="0" err="1"/>
              <a:t>Théroigne</a:t>
            </a:r>
            <a:endParaRPr lang="fr-FR" sz="2000" b="1" dirty="0"/>
          </a:p>
          <a:p>
            <a:pPr>
              <a:spcBef>
                <a:spcPts val="0"/>
              </a:spcBef>
              <a:buNone/>
            </a:pPr>
            <a:r>
              <a:rPr lang="fr-FR" sz="2000" b="1" dirty="0"/>
              <a:t> était de 150 ans en avance par rapport à son temps.  La légende retiendra d’elle l’image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/>
              <a:t>d’une tueuse sanguinaire et d’un monstre. Cela reflète à quel point bien des révolutionnaires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/>
              <a:t>                                         eux-mêmes rejetaient « Liberté, Egalité et Fraternité ».</a:t>
            </a:r>
            <a:endParaRPr lang="en-US" sz="2000" b="1" dirty="0"/>
          </a:p>
          <a:p>
            <a:pPr>
              <a:spcBef>
                <a:spcPts val="0"/>
              </a:spcBef>
              <a:buNone/>
            </a:pPr>
            <a:endParaRPr lang="en-US" sz="2000" b="1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3" name="Picture 2" descr="Théroigne de Méricourt fouettée par un groupe de femmes jacobines parisiennes, 16 mai 1793 - French School">
            <a:extLst>
              <a:ext uri="{FF2B5EF4-FFF2-40B4-BE49-F238E27FC236}">
                <a16:creationId xmlns:a16="http://schemas.microsoft.com/office/drawing/2014/main" id="{0E2330A5-7E68-5069-5DC8-3A2ACC444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058" y="568473"/>
            <a:ext cx="3555530" cy="314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Anne-Josèphe Théroigne de Méricourt — Wikipédia">
            <a:extLst>
              <a:ext uri="{FF2B5EF4-FFF2-40B4-BE49-F238E27FC236}">
                <a16:creationId xmlns:a16="http://schemas.microsoft.com/office/drawing/2014/main" id="{FCD77CC7-B9C3-100B-EFA6-F5616E714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088" y="3959859"/>
            <a:ext cx="209550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32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02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02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024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02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02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24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24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24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24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24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24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24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24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24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ZoneTexte 1"/>
          <p:cNvSpPr txBox="1">
            <a:spLocks noChangeArrowheads="1"/>
          </p:cNvSpPr>
          <p:nvPr/>
        </p:nvSpPr>
        <p:spPr bwMode="auto">
          <a:xfrm>
            <a:off x="-1" y="0"/>
            <a:ext cx="12366171" cy="6863417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BFFDC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</a:pPr>
            <a:endParaRPr lang="en-US" altLang="en-US" sz="2000" b="1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altLang="en-US" sz="2000" b="1" dirty="0"/>
              <a:t>2. </a:t>
            </a:r>
            <a:r>
              <a:rPr lang="en-US" altLang="en-US" sz="2000" b="1" dirty="0" err="1"/>
              <a:t>Olympe</a:t>
            </a:r>
            <a:r>
              <a:rPr lang="en-US" altLang="en-US" sz="2000" b="1" dirty="0"/>
              <a:t> de Gouges (Marie </a:t>
            </a:r>
            <a:r>
              <a:rPr lang="en-US" altLang="en-US" sz="2000" b="1" dirty="0" err="1"/>
              <a:t>Gouze</a:t>
            </a:r>
            <a:r>
              <a:rPr lang="en-US" altLang="en-US" sz="2000" b="1" dirty="0"/>
              <a:t>) - 1748-1793 – </a:t>
            </a:r>
            <a:r>
              <a:rPr lang="en-US" altLang="en-US" sz="2000" b="1" dirty="0" err="1"/>
              <a:t>elle</a:t>
            </a:r>
            <a:r>
              <a:rPr lang="en-US" altLang="en-US" sz="2000" b="1" dirty="0"/>
              <a:t> forge </a:t>
            </a:r>
            <a:r>
              <a:rPr lang="en-US" altLang="en-US" sz="2000" b="1" dirty="0" err="1"/>
              <a:t>l’image</a:t>
            </a:r>
            <a:r>
              <a:rPr lang="en-US" altLang="en-US" sz="2000" b="1" dirty="0"/>
              <a:t> de la femme </a:t>
            </a:r>
            <a:r>
              <a:rPr lang="en-US" altLang="en-US" sz="2000" b="1" dirty="0" err="1"/>
              <a:t>moderne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en</a:t>
            </a:r>
            <a:r>
              <a:rPr lang="en-US" altLang="en-US" sz="2000" b="1" dirty="0"/>
              <a:t> politique</a:t>
            </a:r>
          </a:p>
          <a:p>
            <a:pPr>
              <a:spcBef>
                <a:spcPts val="0"/>
              </a:spcBef>
              <a:buNone/>
            </a:pPr>
            <a:endParaRPr lang="en-US" altLang="en-US" sz="2000" b="1" dirty="0"/>
          </a:p>
          <a:p>
            <a:pPr>
              <a:spcBef>
                <a:spcPts val="0"/>
              </a:spcBef>
              <a:buNone/>
            </a:pPr>
            <a:r>
              <a:rPr lang="en-US" altLang="en-US" sz="2000" b="1" dirty="0"/>
              <a:t> </a:t>
            </a:r>
            <a:r>
              <a:rPr lang="en-US" altLang="en-US" sz="2000" b="1" dirty="0" err="1"/>
              <a:t>Brève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biographie</a:t>
            </a:r>
            <a:r>
              <a:rPr lang="en-US" altLang="en-US" sz="2000" b="1" dirty="0"/>
              <a:t>: née hors </a:t>
            </a:r>
            <a:r>
              <a:rPr lang="en-US" altLang="en-US" sz="2000" b="1" dirty="0" err="1"/>
              <a:t>mariage</a:t>
            </a:r>
            <a:r>
              <a:rPr lang="en-US" altLang="en-US" sz="2000" b="1" dirty="0"/>
              <a:t>, non </a:t>
            </a:r>
            <a:r>
              <a:rPr lang="en-US" altLang="en-US" sz="2000" b="1" dirty="0" err="1"/>
              <a:t>reconnue</a:t>
            </a:r>
            <a:r>
              <a:rPr lang="en-US" altLang="en-US" sz="2000" b="1" dirty="0"/>
              <a:t> par un père </a:t>
            </a:r>
            <a:r>
              <a:rPr lang="en-US" altLang="en-US" sz="2000" b="1" dirty="0" err="1"/>
              <a:t>boucher</a:t>
            </a:r>
            <a:r>
              <a:rPr lang="en-US" altLang="en-US" sz="2000" b="1" dirty="0"/>
              <a:t>, son </a:t>
            </a:r>
            <a:r>
              <a:rPr lang="en-US" altLang="en-US" sz="2000" b="1" dirty="0" err="1"/>
              <a:t>geniteur</a:t>
            </a:r>
            <a:r>
              <a:rPr lang="en-US" altLang="en-US" sz="2000" b="1" dirty="0"/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2000" b="1" u="sng" dirty="0" err="1"/>
              <a:t>est</a:t>
            </a:r>
            <a:r>
              <a:rPr lang="en-US" altLang="en-US" sz="2000" b="1" u="sng" dirty="0"/>
              <a:t> un noble </a:t>
            </a:r>
            <a:r>
              <a:rPr lang="fr-FR" sz="2000" b="1" dirty="0"/>
              <a:t>Le Franc de Pompignan; mariée à 16 ans à </a:t>
            </a:r>
            <a:r>
              <a:rPr lang="en-US" altLang="en-US" sz="2000" b="1" dirty="0"/>
              <a:t>Pierre Aubry; mère d’un </a:t>
            </a:r>
            <a:r>
              <a:rPr lang="en-US" altLang="en-US" sz="2000" b="1" dirty="0" err="1"/>
              <a:t>fils</a:t>
            </a:r>
            <a:r>
              <a:rPr lang="en-US" altLang="en-US" sz="2000" b="1" dirty="0"/>
              <a:t>, et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2000" b="1" dirty="0"/>
              <a:t>veuve à 18 ans. Elle aspire à la LIBERTE. Elle refuse d’être </a:t>
            </a:r>
            <a:r>
              <a:rPr lang="en-US" altLang="en-US" sz="2000" b="1" dirty="0" err="1"/>
              <a:t>appelée</a:t>
            </a:r>
            <a:r>
              <a:rPr lang="en-US" altLang="en-US" sz="2000" b="1" dirty="0"/>
              <a:t> “la veuve Aubry” et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2000" b="1" dirty="0"/>
              <a:t>             </a:t>
            </a:r>
            <a:r>
              <a:rPr lang="en-US" altLang="en-US" sz="2000" b="1" dirty="0" err="1"/>
              <a:t>choisit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sa</a:t>
            </a:r>
            <a:r>
              <a:rPr lang="en-US" altLang="en-US" sz="2000" b="1" dirty="0"/>
              <a:t> propre </a:t>
            </a:r>
            <a:r>
              <a:rPr lang="en-US" altLang="en-US" sz="2000" b="1" dirty="0" err="1"/>
              <a:t>identité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en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prenant</a:t>
            </a:r>
            <a:r>
              <a:rPr lang="en-US" altLang="en-US" sz="2000" b="1" dirty="0"/>
              <a:t> le nom </a:t>
            </a:r>
            <a:r>
              <a:rPr lang="en-US" altLang="en-US" sz="2000" b="1" dirty="0" err="1"/>
              <a:t>d’Olympe</a:t>
            </a:r>
            <a:r>
              <a:rPr lang="en-US" altLang="en-US" sz="2000" b="1" dirty="0"/>
              <a:t> de Gouges. </a:t>
            </a:r>
          </a:p>
          <a:p>
            <a:pPr>
              <a:spcBef>
                <a:spcPts val="0"/>
              </a:spcBef>
              <a:buNone/>
            </a:pPr>
            <a:endParaRPr lang="en-US" altLang="en-US" sz="2000" b="1" dirty="0"/>
          </a:p>
          <a:p>
            <a:pPr>
              <a:spcBef>
                <a:spcPts val="0"/>
              </a:spcBef>
              <a:buNone/>
            </a:pPr>
            <a:r>
              <a:rPr lang="en-US" altLang="en-US" sz="2000" b="1" dirty="0"/>
              <a:t>Elle refuse le </a:t>
            </a:r>
            <a:r>
              <a:rPr lang="en-US" altLang="en-US" sz="2000" b="1" dirty="0" err="1"/>
              <a:t>mariage</a:t>
            </a:r>
            <a:r>
              <a:rPr lang="en-US" altLang="en-US" sz="2000" b="1" dirty="0"/>
              <a:t> avec un riche entrepreneur. En 1766 </a:t>
            </a:r>
            <a:r>
              <a:rPr lang="en-US" altLang="en-US" sz="2000" b="1" dirty="0" err="1"/>
              <a:t>elle</a:t>
            </a:r>
            <a:r>
              <a:rPr lang="en-US" altLang="en-US" sz="2000" b="1" dirty="0"/>
              <a:t> monte à Paris et se </a:t>
            </a:r>
            <a:r>
              <a:rPr lang="en-US" altLang="en-US" sz="2000" b="1" dirty="0" err="1"/>
              <a:t>fraye</a:t>
            </a:r>
            <a:endParaRPr lang="en-US" altLang="en-US" sz="2000" b="1" dirty="0"/>
          </a:p>
          <a:p>
            <a:pPr>
              <a:spcBef>
                <a:spcPts val="0"/>
              </a:spcBef>
              <a:buNone/>
            </a:pPr>
            <a:r>
              <a:rPr lang="en-US" altLang="en-US" sz="2000" b="1" dirty="0"/>
              <a:t> un chemin  dans le milieu </a:t>
            </a:r>
            <a:r>
              <a:rPr lang="en-US" altLang="en-US" sz="2000" b="1" dirty="0" err="1"/>
              <a:t>artistique</a:t>
            </a:r>
            <a:r>
              <a:rPr lang="en-US" altLang="en-US" sz="2000" b="1" dirty="0"/>
              <a:t> et </a:t>
            </a:r>
            <a:r>
              <a:rPr lang="en-US" altLang="en-US" sz="2000" b="1" dirty="0" err="1"/>
              <a:t>intellectuel</a:t>
            </a:r>
            <a:r>
              <a:rPr lang="en-US" altLang="en-US" sz="2000" b="1" dirty="0"/>
              <a:t> de la </a:t>
            </a:r>
            <a:r>
              <a:rPr lang="en-US" altLang="en-US" sz="2000" b="1" dirty="0" err="1"/>
              <a:t>capitale</a:t>
            </a:r>
            <a:r>
              <a:rPr lang="en-US" altLang="en-US" sz="2000" b="1" dirty="0"/>
              <a:t>. Elle deviant auteur de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2000" b="1" dirty="0" err="1"/>
              <a:t>pièces</a:t>
            </a:r>
            <a:r>
              <a:rPr lang="en-US" altLang="en-US" sz="2000" b="1" dirty="0"/>
              <a:t> de </a:t>
            </a:r>
            <a:r>
              <a:rPr lang="en-US" altLang="en-US" sz="2000" b="1" dirty="0" err="1"/>
              <a:t>théâtre</a:t>
            </a:r>
            <a:r>
              <a:rPr lang="en-US" altLang="en-US" sz="2000" b="1" dirty="0"/>
              <a:t> et de </a:t>
            </a:r>
            <a:r>
              <a:rPr lang="en-US" altLang="en-US" sz="2000" b="1" dirty="0" err="1"/>
              <a:t>centaines</a:t>
            </a:r>
            <a:r>
              <a:rPr lang="en-US" altLang="en-US" sz="2000" b="1" dirty="0"/>
              <a:t> de </a:t>
            </a:r>
            <a:r>
              <a:rPr lang="en-US" altLang="en-US" sz="2000" b="1" dirty="0" err="1"/>
              <a:t>textes</a:t>
            </a:r>
            <a:r>
              <a:rPr lang="en-US" altLang="en-US" sz="2000" b="1" dirty="0"/>
              <a:t> politiques et de </a:t>
            </a:r>
            <a:r>
              <a:rPr lang="en-US" altLang="en-US" sz="2000" b="1" dirty="0" err="1"/>
              <a:t>propagande</a:t>
            </a:r>
            <a:r>
              <a:rPr lang="en-US" altLang="en-US" sz="2000" b="1" dirty="0"/>
              <a:t>.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2000" b="1" dirty="0"/>
              <a:t>                                  Son but </a:t>
            </a:r>
            <a:r>
              <a:rPr lang="en-US" altLang="en-US" sz="2000" b="1" dirty="0" err="1"/>
              <a:t>est</a:t>
            </a:r>
            <a:r>
              <a:rPr lang="en-US" altLang="en-US" sz="2000" b="1" dirty="0"/>
              <a:t> </a:t>
            </a:r>
            <a:r>
              <a:rPr lang="en-US" altLang="en-US" sz="2000" b="1" dirty="0" err="1">
                <a:highlight>
                  <a:srgbClr val="FFFF00"/>
                </a:highlight>
              </a:rPr>
              <a:t>d’oeuvrer</a:t>
            </a:r>
            <a:r>
              <a:rPr lang="en-US" altLang="en-US" sz="2000" b="1" dirty="0">
                <a:highlight>
                  <a:srgbClr val="FFFF00"/>
                </a:highlight>
              </a:rPr>
              <a:t> à un </a:t>
            </a:r>
            <a:r>
              <a:rPr lang="en-US" altLang="en-US" sz="2000" b="1" dirty="0" err="1">
                <a:highlight>
                  <a:srgbClr val="FFFF00"/>
                </a:highlight>
              </a:rPr>
              <a:t>changement</a:t>
            </a:r>
            <a:r>
              <a:rPr lang="en-US" altLang="en-US" sz="2000" b="1" dirty="0">
                <a:highlight>
                  <a:srgbClr val="FFFF00"/>
                </a:highlight>
              </a:rPr>
              <a:t> de </a:t>
            </a:r>
            <a:r>
              <a:rPr lang="en-US" altLang="en-US" sz="2000" b="1" dirty="0" err="1">
                <a:highlight>
                  <a:srgbClr val="FFFF00"/>
                </a:highlight>
              </a:rPr>
              <a:t>l’opinion</a:t>
            </a:r>
            <a:r>
              <a:rPr lang="en-US" altLang="en-US" sz="2000" b="1" dirty="0">
                <a:highlight>
                  <a:srgbClr val="FFFF00"/>
                </a:highlight>
              </a:rPr>
              <a:t> </a:t>
            </a:r>
            <a:r>
              <a:rPr lang="en-US" altLang="en-US" sz="2000" b="1" dirty="0" err="1">
                <a:highlight>
                  <a:srgbClr val="FFFF00"/>
                </a:highlight>
              </a:rPr>
              <a:t>publique</a:t>
            </a:r>
            <a:r>
              <a:rPr lang="en-US" altLang="en-US" sz="2000" b="1" dirty="0"/>
              <a:t>. </a:t>
            </a:r>
            <a:endParaRPr lang="en-US" altLang="en-US" sz="2000" b="1" dirty="0">
              <a:highlight>
                <a:srgbClr val="FFFF00"/>
              </a:highlight>
            </a:endParaRPr>
          </a:p>
          <a:p>
            <a:pPr>
              <a:spcBef>
                <a:spcPts val="0"/>
              </a:spcBef>
              <a:buNone/>
            </a:pPr>
            <a:r>
              <a:rPr lang="en-US" altLang="en-US" sz="2000" b="1" dirty="0">
                <a:solidFill>
                  <a:srgbClr val="002060"/>
                </a:solidFill>
              </a:rPr>
              <a:t> 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en-US" sz="2000" b="1" dirty="0"/>
              <a:t>1785: Le </a:t>
            </a:r>
            <a:r>
              <a:rPr lang="en-US" altLang="en-US" sz="2000" b="1" dirty="0" err="1"/>
              <a:t>drame</a:t>
            </a:r>
            <a:r>
              <a:rPr lang="en-US" altLang="en-US" sz="2000" b="1" dirty="0"/>
              <a:t> </a:t>
            </a:r>
            <a:r>
              <a:rPr lang="en-US" altLang="en-US" sz="2000" b="1" i="1" dirty="0" err="1"/>
              <a:t>Zamor</a:t>
            </a:r>
            <a:r>
              <a:rPr lang="en-US" altLang="en-US" sz="2000" b="1" i="1" dirty="0"/>
              <a:t> et Mirza </a:t>
            </a:r>
            <a:r>
              <a:rPr lang="en-US" altLang="en-US" sz="2000" b="1" dirty="0" err="1"/>
              <a:t>contre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l’esclavage</a:t>
            </a:r>
            <a:r>
              <a:rPr lang="en-US" altLang="en-US" sz="2000" b="1" dirty="0"/>
              <a:t> – </a:t>
            </a:r>
            <a:r>
              <a:rPr lang="en-US" altLang="en-US" sz="2000" b="1" dirty="0" err="1"/>
              <a:t>donné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seulement</a:t>
            </a:r>
            <a:r>
              <a:rPr lang="en-US" altLang="en-US" sz="2000" b="1" dirty="0"/>
              <a:t> à trois </a:t>
            </a:r>
            <a:r>
              <a:rPr lang="en-US" altLang="en-US" sz="2000" b="1" dirty="0" err="1"/>
              <a:t>repises</a:t>
            </a:r>
            <a:r>
              <a:rPr lang="en-US" altLang="en-US" sz="2000" b="1" dirty="0"/>
              <a:t> – </a:t>
            </a:r>
            <a:r>
              <a:rPr lang="en-US" altLang="en-US" sz="2000" b="1" dirty="0" err="1"/>
              <a:t>elle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verbalise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sa</a:t>
            </a:r>
            <a:endParaRPr lang="en-US" altLang="en-US" sz="2000" b="1" dirty="0"/>
          </a:p>
          <a:p>
            <a:pPr>
              <a:spcBef>
                <a:spcPts val="0"/>
              </a:spcBef>
              <a:buNone/>
            </a:pPr>
            <a:r>
              <a:rPr lang="en-US" altLang="en-US" sz="2000" b="1" dirty="0"/>
              <a:t>             frustration; </a:t>
            </a:r>
            <a:r>
              <a:rPr lang="en-US" altLang="en-US" sz="2000" b="1" dirty="0" err="1"/>
              <a:t>en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réponse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elle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est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menacée</a:t>
            </a:r>
            <a:r>
              <a:rPr lang="en-US" altLang="en-US" sz="2000" b="1" dirty="0"/>
              <a:t> d’être </a:t>
            </a:r>
            <a:r>
              <a:rPr lang="en-US" altLang="en-US" sz="2000" b="1" dirty="0" err="1"/>
              <a:t>emprisonnée</a:t>
            </a:r>
            <a:r>
              <a:rPr lang="en-US" altLang="en-US" sz="2000" b="1" dirty="0"/>
              <a:t> à la Bastille;                         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2000" b="1" dirty="0">
                <a:solidFill>
                  <a:srgbClr val="002060"/>
                </a:solidFill>
              </a:rPr>
              <a:t> </a:t>
            </a:r>
            <a:r>
              <a:rPr lang="fr-FR" altLang="en-US" sz="2000" b="1" dirty="0"/>
              <a:t>1786: </a:t>
            </a:r>
            <a:r>
              <a:rPr lang="fr-FR" altLang="en-US" sz="2000" b="1" i="1" dirty="0"/>
              <a:t>Le Mariage inattendu de Cherubin </a:t>
            </a:r>
            <a:r>
              <a:rPr lang="fr-FR" altLang="en-US" sz="2000" b="1" dirty="0"/>
              <a:t>- contre le mariage forcé des filles (tombe de l’amour et de la confiance);</a:t>
            </a:r>
          </a:p>
          <a:p>
            <a:pPr>
              <a:spcBef>
                <a:spcPts val="0"/>
              </a:spcBef>
              <a:buNone/>
            </a:pPr>
            <a:r>
              <a:rPr lang="fr-FR" altLang="en-US" sz="2000" b="1" dirty="0"/>
              <a:t> </a:t>
            </a:r>
            <a:r>
              <a:rPr lang="en-US" altLang="en-US" sz="2000" b="1" dirty="0"/>
              <a:t>1788: </a:t>
            </a:r>
            <a:r>
              <a:rPr lang="en-US" altLang="en-US" sz="2000" b="1" dirty="0" err="1"/>
              <a:t>Ecrits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contre</a:t>
            </a:r>
            <a:r>
              <a:rPr lang="en-US" altLang="en-US" sz="2000" b="1" dirty="0"/>
              <a:t> le Code noir, </a:t>
            </a:r>
            <a:r>
              <a:rPr lang="fr-FR" altLang="en-US" sz="2000" b="1" dirty="0"/>
              <a:t>aboli par la Révolution et rétabli par Napoléon en 1802; </a:t>
            </a:r>
          </a:p>
          <a:p>
            <a:pPr>
              <a:spcBef>
                <a:spcPts val="0"/>
              </a:spcBef>
              <a:buNone/>
            </a:pPr>
            <a:r>
              <a:rPr lang="en-US" sz="2000" b="1" dirty="0"/>
              <a:t>1789:  </a:t>
            </a:r>
            <a:r>
              <a:rPr lang="en-US" sz="2000" b="1" dirty="0" err="1"/>
              <a:t>Ecrits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faveur</a:t>
            </a:r>
            <a:r>
              <a:rPr lang="en-US" sz="2000" b="1" dirty="0"/>
              <a:t> d’un </a:t>
            </a:r>
            <a:r>
              <a:rPr lang="en-US" sz="2000" b="1" dirty="0" err="1"/>
              <a:t>contrat</a:t>
            </a:r>
            <a:r>
              <a:rPr lang="en-US" sz="2000" b="1" dirty="0"/>
              <a:t> de </a:t>
            </a:r>
            <a:r>
              <a:rPr lang="en-US" sz="2000" b="1" dirty="0" err="1"/>
              <a:t>mariage</a:t>
            </a:r>
            <a:r>
              <a:rPr lang="en-US" sz="2000" b="1" dirty="0"/>
              <a:t> et le droit de divorcer; </a:t>
            </a:r>
            <a:r>
              <a:rPr lang="en-US" sz="2000" b="1" dirty="0" err="1"/>
              <a:t>devenu</a:t>
            </a:r>
            <a:r>
              <a:rPr lang="en-US" sz="2000" b="1" dirty="0"/>
              <a:t> </a:t>
            </a:r>
            <a:r>
              <a:rPr lang="en-US" sz="2000" b="1" dirty="0" err="1"/>
              <a:t>légal</a:t>
            </a:r>
            <a:r>
              <a:rPr lang="en-US" sz="2000" b="1" dirty="0"/>
              <a:t> le 20 </a:t>
            </a:r>
            <a:r>
              <a:rPr lang="en-US" sz="2000" b="1" dirty="0" err="1"/>
              <a:t>septembre</a:t>
            </a:r>
            <a:r>
              <a:rPr lang="en-US" sz="2000" b="1" dirty="0"/>
              <a:t> </a:t>
            </a:r>
            <a:r>
              <a:rPr lang="en-US" altLang="en-US" sz="2000" b="1" dirty="0"/>
              <a:t>1792;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/>
              <a:t>            revendications pour des droits des enfants nés hors mariage et l’établissement d’un fond commun volontaire 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/>
              <a:t>             pour éradiquer la pauvreté (première sécurité sociale).</a:t>
            </a:r>
            <a:endParaRPr lang="fr-FR" altLang="en-US" sz="2000" b="1" dirty="0"/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solidFill>
                  <a:srgbClr val="002060"/>
                </a:solidFill>
              </a:rPr>
              <a:t> </a:t>
            </a:r>
            <a:r>
              <a:rPr lang="fr-FR" sz="2000" b="1" dirty="0"/>
              <a:t>1790 : Le drame </a:t>
            </a:r>
            <a:r>
              <a:rPr lang="fr-FR" sz="2000" b="1" i="1" dirty="0"/>
              <a:t>Le couvent ou les vœux forcés; </a:t>
            </a:r>
          </a:p>
          <a:p>
            <a:pPr>
              <a:spcBef>
                <a:spcPts val="0"/>
              </a:spcBef>
              <a:buNone/>
            </a:pPr>
            <a:endParaRPr lang="fr-FR" sz="2000" b="1" i="1" dirty="0"/>
          </a:p>
        </p:txBody>
      </p:sp>
      <p:pic>
        <p:nvPicPr>
          <p:cNvPr id="7" name="Picture 7" descr="180px-Marie-Olympe-de-Goug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04346" y="1001991"/>
            <a:ext cx="2434436" cy="2975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731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3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3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3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4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433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433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433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433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433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433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433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433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433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33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433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433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433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433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433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433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433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433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433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433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433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B1E87-3B6C-C3CD-A53F-D064A76C0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ZoneTexte 1">
            <a:extLst>
              <a:ext uri="{FF2B5EF4-FFF2-40B4-BE49-F238E27FC236}">
                <a16:creationId xmlns:a16="http://schemas.microsoft.com/office/drawing/2014/main" id="{690E0198-7B3A-126B-7E9C-FE5438D28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7048083"/>
          </a:xfrm>
          <a:prstGeom prst="rect">
            <a:avLst/>
          </a:prstGeom>
          <a:gradFill rotWithShape="1">
            <a:gsLst>
              <a:gs pos="0">
                <a:srgbClr val="FEC9BE"/>
              </a:gs>
              <a:gs pos="50000">
                <a:srgbClr val="FFFFCC">
                  <a:alpha val="70000"/>
                </a:srgbClr>
              </a:gs>
              <a:gs pos="100000">
                <a:srgbClr val="FEC9BE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fr-FR" b="1" dirty="0">
                <a:solidFill>
                  <a:srgbClr val="002060"/>
                </a:solidFill>
                <a:latin typeface="Calibri" pitchFamily="34" charset="0"/>
              </a:rPr>
              <a:t>                              </a:t>
            </a:r>
            <a:r>
              <a:rPr lang="en-GB" dirty="0"/>
              <a:t>                          </a:t>
            </a:r>
          </a:p>
          <a:p>
            <a:r>
              <a:rPr lang="en-GB" dirty="0"/>
              <a:t>                               </a:t>
            </a:r>
            <a:endParaRPr lang="fr-FR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r>
              <a:rPr lang="en-US" altLang="en-US" sz="2000" b="1" dirty="0">
                <a:solidFill>
                  <a:srgbClr val="002060"/>
                </a:solidFill>
              </a:rPr>
              <a:t>   </a:t>
            </a:r>
            <a:r>
              <a:rPr lang="en-US" sz="2000" b="1" dirty="0"/>
              <a:t>Novembre 1789 </a:t>
            </a:r>
            <a:r>
              <a:rPr lang="en-US" sz="2000" dirty="0"/>
              <a:t>: </a:t>
            </a:r>
            <a:r>
              <a:rPr lang="en-US" sz="2000" b="1" dirty="0" err="1"/>
              <a:t>une</a:t>
            </a:r>
            <a:r>
              <a:rPr lang="en-US" sz="2000" b="1" dirty="0"/>
              <a:t> </a:t>
            </a:r>
            <a:r>
              <a:rPr lang="en-US" sz="2000" b="1" dirty="0" err="1"/>
              <a:t>pétition</a:t>
            </a:r>
            <a:r>
              <a:rPr lang="en-US" sz="2000" b="1" dirty="0"/>
              <a:t> </a:t>
            </a:r>
            <a:r>
              <a:rPr lang="en-US" sz="2000" b="1" dirty="0" err="1"/>
              <a:t>est</a:t>
            </a:r>
            <a:r>
              <a:rPr lang="en-US" sz="2000" b="1" dirty="0"/>
              <a:t> </a:t>
            </a:r>
            <a:r>
              <a:rPr lang="en-US" sz="2000" b="1" dirty="0" err="1"/>
              <a:t>soumise</a:t>
            </a:r>
            <a:r>
              <a:rPr lang="en-US" sz="2000" b="1" dirty="0"/>
              <a:t> par un </a:t>
            </a:r>
            <a:r>
              <a:rPr lang="en-US" sz="2000" b="1" dirty="0" err="1"/>
              <a:t>groupe</a:t>
            </a:r>
            <a:r>
              <a:rPr lang="en-US" sz="2000" b="1" dirty="0"/>
              <a:t> de femmes, car la </a:t>
            </a:r>
            <a:r>
              <a:rPr lang="en-US" sz="2000" b="1" i="1" dirty="0"/>
              <a:t>Declaration des droits</a:t>
            </a:r>
            <a:endParaRPr lang="fr-FR" sz="2000" i="1" dirty="0"/>
          </a:p>
          <a:p>
            <a:r>
              <a:rPr lang="en-US" sz="2000" b="1" i="1" dirty="0"/>
              <a:t>       de </a:t>
            </a:r>
            <a:r>
              <a:rPr lang="en-US" sz="2000" b="1" i="1" dirty="0" err="1"/>
              <a:t>l’homme</a:t>
            </a:r>
            <a:r>
              <a:rPr lang="en-US" sz="2000" b="1" i="1" dirty="0"/>
              <a:t> et du </a:t>
            </a:r>
            <a:r>
              <a:rPr lang="en-US" sz="2000" b="1" i="1" dirty="0" err="1"/>
              <a:t>citoyen</a:t>
            </a:r>
            <a:r>
              <a:rPr lang="en-US" sz="2000" b="1" dirty="0"/>
              <a:t> et </a:t>
            </a:r>
            <a:r>
              <a:rPr lang="en-US" sz="2000" b="1" dirty="0" err="1"/>
              <a:t>l’Assemblée</a:t>
            </a:r>
            <a:r>
              <a:rPr lang="en-US" sz="2000" b="1" dirty="0"/>
              <a:t> Nationale </a:t>
            </a:r>
            <a:r>
              <a:rPr lang="en-US" sz="2000" b="1" dirty="0" err="1"/>
              <a:t>ont</a:t>
            </a:r>
            <a:r>
              <a:rPr lang="en-US" sz="2000" b="1" dirty="0"/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failli</a:t>
            </a:r>
            <a:r>
              <a:rPr lang="en-US" sz="2000" b="1" dirty="0">
                <a:highlight>
                  <a:srgbClr val="FFFF00"/>
                </a:highlight>
              </a:rPr>
              <a:t> </a:t>
            </a:r>
            <a:r>
              <a:rPr lang="en-US" sz="2000" b="1" dirty="0"/>
              <a:t>de </a:t>
            </a:r>
            <a:r>
              <a:rPr lang="en-US" sz="2000" b="1" dirty="0" err="1"/>
              <a:t>reconnaître</a:t>
            </a:r>
            <a:r>
              <a:rPr lang="en-US" sz="2000" b="1" dirty="0"/>
              <a:t> les droits </a:t>
            </a:r>
            <a:r>
              <a:rPr lang="en-US" sz="2000" b="1" dirty="0" err="1"/>
              <a:t>naturels</a:t>
            </a:r>
            <a:r>
              <a:rPr lang="en-US" sz="2000" b="1" dirty="0"/>
              <a:t> et </a:t>
            </a:r>
            <a:endParaRPr lang="fr-FR" sz="2000" dirty="0"/>
          </a:p>
          <a:p>
            <a:r>
              <a:rPr lang="en-US" sz="2000" b="1" dirty="0"/>
              <a:t>                                   politiques de la femme. </a:t>
            </a:r>
            <a:endParaRPr lang="fr-FR" sz="2000" dirty="0"/>
          </a:p>
          <a:p>
            <a:r>
              <a:rPr lang="en-US" sz="2000" i="1" dirty="0"/>
              <a:t>   </a:t>
            </a:r>
            <a:r>
              <a:rPr lang="fr-FR" sz="2000" b="1" dirty="0"/>
              <a:t>  Olympe répond à cette lacune en écrivant sa </a:t>
            </a:r>
            <a:r>
              <a:rPr lang="fr-FR" sz="2000" b="1" dirty="0">
                <a:highlight>
                  <a:srgbClr val="FFFF00"/>
                </a:highlight>
              </a:rPr>
              <a:t>Déclaration des droits de la femme et de la citoyenne </a:t>
            </a:r>
            <a:r>
              <a:rPr lang="fr-FR" sz="2000" b="1" dirty="0"/>
              <a:t>(1791.)</a:t>
            </a:r>
            <a:endParaRPr lang="fr-FR" sz="2000" dirty="0"/>
          </a:p>
          <a:p>
            <a:r>
              <a:rPr lang="fr-FR" sz="2000" b="1" dirty="0"/>
              <a:t>  L’écrit expose l’échec de la Révolution à reconnaître l’égalité entre hommes et femmes.</a:t>
            </a:r>
            <a:endParaRPr lang="fr-FR" sz="2000" dirty="0"/>
          </a:p>
          <a:p>
            <a:endParaRPr lang="fr-FR" dirty="0">
              <a:solidFill>
                <a:srgbClr val="002060"/>
              </a:solidFill>
              <a:latin typeface="Calibri" pitchFamily="34" charset="0"/>
            </a:endParaRPr>
          </a:p>
          <a:p>
            <a:pPr eaLnBrk="1" hangingPunct="1">
              <a:defRPr/>
            </a:pPr>
            <a:r>
              <a:rPr lang="fr-FR" b="1" dirty="0">
                <a:solidFill>
                  <a:srgbClr val="002060"/>
                </a:solidFill>
                <a:latin typeface="Calibri" pitchFamily="34" charset="0"/>
              </a:rPr>
              <a:t>                                                   </a:t>
            </a:r>
            <a:endParaRPr lang="fr-FR" dirty="0">
              <a:latin typeface="Calibri" pitchFamily="34" charset="0"/>
            </a:endParaRPr>
          </a:p>
          <a:p>
            <a:pPr eaLnBrk="1" hangingPunct="1">
              <a:defRPr/>
            </a:pPr>
            <a:r>
              <a:rPr lang="fr-FR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fr-FR" sz="2000" b="1" dirty="0">
                <a:latin typeface="Calibri" pitchFamily="34" charset="0"/>
              </a:rPr>
              <a:t>Article 1: La femme naît libre et demeure égale à l’homme en droits. Les distinctions sociales ne peuvent</a:t>
            </a:r>
          </a:p>
          <a:p>
            <a:pPr eaLnBrk="1" hangingPunct="1">
              <a:defRPr/>
            </a:pPr>
            <a:r>
              <a:rPr lang="fr-FR" sz="2000" b="1" dirty="0">
                <a:latin typeface="Calibri" pitchFamily="34" charset="0"/>
              </a:rPr>
              <a:t>                  être fondées que sur l’utilité commune.</a:t>
            </a:r>
          </a:p>
          <a:p>
            <a:pPr eaLnBrk="1" hangingPunct="1">
              <a:defRPr/>
            </a:pPr>
            <a:endParaRPr lang="fr-FR" sz="2000" b="1" dirty="0">
              <a:latin typeface="Calibri" pitchFamily="34" charset="0"/>
            </a:endParaRPr>
          </a:p>
          <a:p>
            <a:pPr eaLnBrk="1" hangingPunct="1">
              <a:defRPr/>
            </a:pPr>
            <a:r>
              <a:rPr lang="fr-FR" sz="2000" b="1" dirty="0">
                <a:latin typeface="Calibri" pitchFamily="34" charset="0"/>
              </a:rPr>
              <a:t>Article 10: Nul ne doit être inquiété pour ses opinions même fondamentales, la femme a le droit de monter</a:t>
            </a:r>
          </a:p>
          <a:p>
            <a:pPr eaLnBrk="1" hangingPunct="1">
              <a:defRPr/>
            </a:pPr>
            <a:r>
              <a:rPr lang="fr-FR" sz="2000" b="1" dirty="0">
                <a:latin typeface="Calibri" pitchFamily="34" charset="0"/>
              </a:rPr>
              <a:t>       sur l’échafaud, elle doit avoir également celui de monter à la tribune; pourvu que ses manifestations ne</a:t>
            </a:r>
          </a:p>
          <a:p>
            <a:pPr eaLnBrk="1" hangingPunct="1">
              <a:defRPr/>
            </a:pPr>
            <a:r>
              <a:rPr lang="fr-FR" sz="2000" b="1" dirty="0">
                <a:latin typeface="Calibri" pitchFamily="34" charset="0"/>
              </a:rPr>
              <a:t>                                 troublent pas l’ordre public établi par la loi. </a:t>
            </a:r>
          </a:p>
          <a:p>
            <a:pPr eaLnBrk="1" hangingPunct="1">
              <a:defRPr/>
            </a:pPr>
            <a:endParaRPr lang="fr-FR" sz="2000" b="1" dirty="0">
              <a:latin typeface="Calibri" pitchFamily="34" charset="0"/>
            </a:endParaRPr>
          </a:p>
          <a:p>
            <a:pPr eaLnBrk="1" hangingPunct="1">
              <a:defRPr/>
            </a:pPr>
            <a:r>
              <a:rPr lang="fr-FR" sz="2000" b="1" dirty="0">
                <a:latin typeface="Calibri" pitchFamily="34" charset="0"/>
              </a:rPr>
              <a:t>  Juin 1793: le début de la grande terreur. Elle commence une campagne de pamphlets contre Robespierre  et</a:t>
            </a:r>
          </a:p>
          <a:p>
            <a:pPr eaLnBrk="1" hangingPunct="1">
              <a:defRPr/>
            </a:pPr>
            <a:r>
              <a:rPr lang="fr-FR" sz="2000" b="1" dirty="0">
                <a:latin typeface="Calibri" pitchFamily="34" charset="0"/>
              </a:rPr>
              <a:t>    réclame un </a:t>
            </a:r>
            <a:r>
              <a:rPr lang="fr-FR" sz="2000" b="1" dirty="0">
                <a:highlight>
                  <a:srgbClr val="FFFF00"/>
                </a:highlight>
                <a:latin typeface="Calibri" pitchFamily="34" charset="0"/>
              </a:rPr>
              <a:t>référendum</a:t>
            </a:r>
            <a:r>
              <a:rPr lang="fr-FR" sz="2000" b="1" dirty="0">
                <a:latin typeface="Calibri" pitchFamily="34" charset="0"/>
              </a:rPr>
              <a:t> sur le type de gouvernement voulu par le peuple. Elle est accusée de trahison et</a:t>
            </a:r>
          </a:p>
          <a:p>
            <a:pPr>
              <a:defRPr/>
            </a:pPr>
            <a:r>
              <a:rPr lang="fr-FR" sz="2000" b="1" dirty="0">
                <a:latin typeface="Calibri" pitchFamily="34" charset="0"/>
              </a:rPr>
              <a:t>  déclarée ennemie de la République, mais son crime était qu’elle </a:t>
            </a:r>
            <a:r>
              <a:rPr lang="en-US" sz="2000" b="1" dirty="0"/>
              <a:t>“</a:t>
            </a:r>
            <a:r>
              <a:rPr lang="fr-FR" sz="2000" b="1" dirty="0">
                <a:highlight>
                  <a:srgbClr val="FFFF00"/>
                </a:highlight>
                <a:latin typeface="Calibri" pitchFamily="34" charset="0"/>
              </a:rPr>
              <a:t>voulait être un homme d’état </a:t>
            </a:r>
            <a:r>
              <a:rPr lang="fr-FR" sz="2000" b="1" dirty="0">
                <a:latin typeface="Calibri" pitchFamily="34" charset="0"/>
              </a:rPr>
              <a:t>… et elle a</a:t>
            </a:r>
          </a:p>
          <a:p>
            <a:pPr>
              <a:defRPr/>
            </a:pPr>
            <a:r>
              <a:rPr lang="fr-FR" sz="2000" b="1" dirty="0">
                <a:latin typeface="Calibri" pitchFamily="34" charset="0"/>
              </a:rPr>
              <a:t>   oubliées les vertus de son sexe.</a:t>
            </a:r>
            <a:r>
              <a:rPr lang="en-US" sz="2000" b="1" dirty="0"/>
              <a:t>“ (Journal des Jacobins le 4 </a:t>
            </a:r>
            <a:r>
              <a:rPr lang="en-US" sz="2000" b="1" dirty="0" err="1"/>
              <a:t>novembre</a:t>
            </a:r>
            <a:r>
              <a:rPr lang="en-US" sz="2000" b="1" dirty="0"/>
              <a:t> 1793, le </a:t>
            </a:r>
            <a:r>
              <a:rPr lang="en-US" sz="2000" b="1" dirty="0" err="1"/>
              <a:t>lendemain</a:t>
            </a:r>
            <a:r>
              <a:rPr lang="en-US" sz="2000" b="1" dirty="0"/>
              <a:t> de son </a:t>
            </a:r>
            <a:r>
              <a:rPr lang="en-US" sz="2000" b="1" dirty="0" err="1"/>
              <a:t>exécution</a:t>
            </a:r>
            <a:r>
              <a:rPr lang="en-US" sz="2000" b="1" dirty="0"/>
              <a:t>).</a:t>
            </a:r>
            <a:endParaRPr lang="fr-FR" sz="2000" b="1" dirty="0">
              <a:latin typeface="Calibri" pitchFamily="34" charset="0"/>
            </a:endParaRPr>
          </a:p>
          <a:p>
            <a:pPr eaLnBrk="1" hangingPunct="1">
              <a:defRPr/>
            </a:pPr>
            <a:r>
              <a:rPr lang="fr-FR" sz="2000" b="1" dirty="0">
                <a:latin typeface="Calibri" pitchFamily="34" charset="0"/>
              </a:rPr>
              <a:t>                      Le 30 octobre 1793 les femmes étaient déchues de leur statut de citoyennes.</a:t>
            </a:r>
          </a:p>
          <a:p>
            <a:pPr eaLnBrk="1" hangingPunct="1">
              <a:defRPr/>
            </a:pPr>
            <a:endParaRPr lang="fr-FR" sz="2000" b="1" dirty="0">
              <a:latin typeface="Calibri" pitchFamily="34" charset="0"/>
            </a:endParaRPr>
          </a:p>
          <a:p>
            <a:pPr eaLnBrk="1" hangingPunct="1">
              <a:defRPr/>
            </a:pPr>
            <a:r>
              <a:rPr lang="fr-FR" sz="2000" b="1" dirty="0">
                <a:latin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394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6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6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6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6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6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6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6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6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86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86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867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867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867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67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67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67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67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67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867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67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67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67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67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0" y="0"/>
            <a:ext cx="12192000" cy="12926616"/>
          </a:xfrm>
          <a:prstGeom prst="rect">
            <a:avLst/>
          </a:prstGeom>
          <a:solidFill>
            <a:srgbClr val="EEFDDB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b="1" dirty="0">
              <a:latin typeface="Calibri" pitchFamily="34" charset="0"/>
            </a:endParaRPr>
          </a:p>
          <a:p>
            <a:r>
              <a:rPr lang="en-US" dirty="0"/>
              <a:t>   </a:t>
            </a:r>
            <a:r>
              <a:rPr lang="en-US" b="1" dirty="0">
                <a:solidFill>
                  <a:srgbClr val="002060"/>
                </a:solidFill>
              </a:rPr>
              <a:t>                  </a:t>
            </a:r>
          </a:p>
          <a:p>
            <a:r>
              <a:rPr lang="en-US" b="1" dirty="0">
                <a:solidFill>
                  <a:srgbClr val="002060"/>
                </a:solidFill>
              </a:rPr>
              <a:t>              </a:t>
            </a:r>
            <a:r>
              <a:rPr lang="en-US" sz="2000" b="1" dirty="0"/>
              <a:t>3. Madame/</a:t>
            </a:r>
            <a:r>
              <a:rPr lang="en-US" sz="2000" b="1" dirty="0" err="1"/>
              <a:t>Manon</a:t>
            </a:r>
            <a:r>
              <a:rPr lang="en-US" sz="2000" b="1" dirty="0"/>
              <a:t> Roland (1754-1793) </a:t>
            </a:r>
          </a:p>
          <a:p>
            <a:r>
              <a:rPr lang="en-US" dirty="0"/>
              <a:t>      </a:t>
            </a:r>
            <a:r>
              <a:rPr lang="en-US" sz="2000" b="1" dirty="0" err="1"/>
              <a:t>Biographie</a:t>
            </a:r>
            <a:r>
              <a:rPr lang="en-US" sz="2000" b="1" dirty="0"/>
              <a:t>: </a:t>
            </a:r>
            <a:r>
              <a:rPr lang="en-US" sz="2000" b="1" dirty="0" err="1"/>
              <a:t>d’une</a:t>
            </a:r>
            <a:r>
              <a:rPr lang="en-US" sz="2000" b="1" dirty="0"/>
              <a:t> riche </a:t>
            </a:r>
            <a:r>
              <a:rPr lang="en-US" sz="2000" b="1" dirty="0" err="1"/>
              <a:t>famille</a:t>
            </a:r>
            <a:r>
              <a:rPr lang="en-US" sz="2000" b="1" dirty="0"/>
              <a:t>; le seul enfant sur 7 qui a </a:t>
            </a:r>
            <a:r>
              <a:rPr lang="en-US" sz="2000" b="1" dirty="0" err="1"/>
              <a:t>survécu</a:t>
            </a:r>
            <a:r>
              <a:rPr lang="en-US" sz="2000" b="1" dirty="0"/>
              <a:t>;</a:t>
            </a:r>
          </a:p>
          <a:p>
            <a:r>
              <a:rPr lang="en-US" sz="2000" b="1" dirty="0" err="1"/>
              <a:t>Excellente</a:t>
            </a:r>
            <a:r>
              <a:rPr lang="en-US" sz="2000" b="1" dirty="0"/>
              <a:t> education dans un </a:t>
            </a:r>
            <a:r>
              <a:rPr lang="en-US" sz="2000" b="1" dirty="0" err="1"/>
              <a:t>couvent</a:t>
            </a:r>
            <a:r>
              <a:rPr lang="en-US" sz="2000" b="1" dirty="0"/>
              <a:t>; </a:t>
            </a:r>
            <a:r>
              <a:rPr lang="en-US" sz="2000" b="1" dirty="0" err="1"/>
              <a:t>elle</a:t>
            </a:r>
            <a:r>
              <a:rPr lang="en-US" sz="2000" b="1" dirty="0"/>
              <a:t> </a:t>
            </a:r>
            <a:r>
              <a:rPr lang="en-US" sz="2000" b="1" dirty="0" err="1"/>
              <a:t>rejette</a:t>
            </a:r>
            <a:r>
              <a:rPr lang="en-US" sz="2000" b="1" dirty="0"/>
              <a:t> toute religion </a:t>
            </a:r>
          </a:p>
          <a:p>
            <a:r>
              <a:rPr lang="en-US" sz="2000" b="1" dirty="0" err="1"/>
              <a:t>institutionnelle</a:t>
            </a:r>
            <a:r>
              <a:rPr lang="en-US" sz="2000" b="1" dirty="0"/>
              <a:t>;  </a:t>
            </a:r>
            <a:r>
              <a:rPr lang="en-US" sz="2000" b="1" dirty="0" err="1"/>
              <a:t>elle</a:t>
            </a:r>
            <a:r>
              <a:rPr lang="en-US" sz="2000" b="1" dirty="0"/>
              <a:t> </a:t>
            </a:r>
            <a:r>
              <a:rPr lang="en-US" sz="2000" b="1" dirty="0" err="1"/>
              <a:t>épouse</a:t>
            </a:r>
            <a:r>
              <a:rPr lang="en-US" sz="2000" b="1" dirty="0"/>
              <a:t> Jean-Marie Roland de la </a:t>
            </a:r>
            <a:r>
              <a:rPr lang="en-US" sz="2000" b="1" dirty="0" err="1"/>
              <a:t>Platière</a:t>
            </a:r>
            <a:r>
              <a:rPr lang="en-US" sz="2000" b="1" dirty="0"/>
              <a:t> (1780) à</a:t>
            </a:r>
          </a:p>
          <a:p>
            <a:r>
              <a:rPr lang="en-US" sz="2000" b="1" dirty="0" err="1"/>
              <a:t>l’âge</a:t>
            </a:r>
            <a:r>
              <a:rPr lang="en-US" sz="2000" b="1" dirty="0"/>
              <a:t> de 20 </a:t>
            </a:r>
            <a:r>
              <a:rPr lang="en-US" sz="2000" b="1" dirty="0" err="1"/>
              <a:t>ans</a:t>
            </a:r>
            <a:r>
              <a:rPr lang="en-US" sz="2000" b="1" dirty="0"/>
              <a:t> (il a 20 de + </a:t>
            </a:r>
            <a:r>
              <a:rPr lang="en-US" sz="2000" b="1" dirty="0" err="1"/>
              <a:t>qu’elle</a:t>
            </a:r>
            <a:r>
              <a:rPr lang="en-US" sz="2000" b="1" dirty="0"/>
              <a:t>); mère </a:t>
            </a:r>
            <a:r>
              <a:rPr lang="en-US" sz="2000" b="1" dirty="0" err="1"/>
              <a:t>d’une</a:t>
            </a:r>
            <a:r>
              <a:rPr lang="en-US" sz="2000" b="1" dirty="0"/>
              <a:t> fille … et </a:t>
            </a:r>
            <a:r>
              <a:rPr lang="en-US" sz="2000" b="1" dirty="0" err="1"/>
              <a:t>découvre</a:t>
            </a:r>
            <a:endParaRPr lang="en-US" sz="2000" b="1" dirty="0"/>
          </a:p>
          <a:p>
            <a:r>
              <a:rPr lang="en-US" sz="2000" b="1" dirty="0"/>
              <a:t>                              que le marriage </a:t>
            </a:r>
            <a:r>
              <a:rPr lang="en-US" sz="2000" b="1" dirty="0" err="1"/>
              <a:t>est</a:t>
            </a:r>
            <a:r>
              <a:rPr lang="en-US" sz="2000" b="1" dirty="0"/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ennuyeux</a:t>
            </a:r>
            <a:r>
              <a:rPr lang="en-US" sz="2000" b="1" dirty="0"/>
              <a:t>; </a:t>
            </a:r>
          </a:p>
          <a:p>
            <a:r>
              <a:rPr lang="en-US" sz="2000" b="1" dirty="0"/>
              <a:t> </a:t>
            </a:r>
          </a:p>
          <a:p>
            <a:r>
              <a:rPr lang="en-US" sz="2000" b="1" dirty="0"/>
              <a:t> </a:t>
            </a:r>
            <a:r>
              <a:rPr lang="en-US" sz="2000" dirty="0"/>
              <a:t>“</a:t>
            </a:r>
            <a:r>
              <a:rPr lang="en-US" sz="2000" dirty="0" err="1"/>
              <a:t>l’étude</a:t>
            </a:r>
            <a:r>
              <a:rPr lang="en-US" sz="2000" dirty="0"/>
              <a:t> du </a:t>
            </a:r>
            <a:r>
              <a:rPr lang="en-US" sz="2000" dirty="0" err="1"/>
              <a:t>dessein</a:t>
            </a:r>
            <a:r>
              <a:rPr lang="en-US" sz="2000" dirty="0"/>
              <a:t>, </a:t>
            </a:r>
            <a:r>
              <a:rPr lang="en-US" sz="2000" dirty="0" err="1"/>
              <a:t>considérée</a:t>
            </a:r>
            <a:r>
              <a:rPr lang="en-US" sz="2000" dirty="0"/>
              <a:t> </a:t>
            </a:r>
            <a:r>
              <a:rPr lang="en-US" sz="2000" dirty="0" err="1"/>
              <a:t>comme</a:t>
            </a:r>
            <a:r>
              <a:rPr lang="en-US" sz="2000" dirty="0"/>
              <a:t> </a:t>
            </a:r>
            <a:r>
              <a:rPr lang="en-US" sz="2000" dirty="0" err="1"/>
              <a:t>faisant</a:t>
            </a:r>
            <a:r>
              <a:rPr lang="en-US" sz="2000" dirty="0"/>
              <a:t> </a:t>
            </a:r>
            <a:r>
              <a:rPr lang="en-US" sz="2000" dirty="0" err="1"/>
              <a:t>partie</a:t>
            </a:r>
            <a:r>
              <a:rPr lang="en-US" sz="2000" dirty="0"/>
              <a:t> de </a:t>
            </a:r>
            <a:r>
              <a:rPr lang="en-US" sz="2000" dirty="0" err="1"/>
              <a:t>l’education</a:t>
            </a:r>
            <a:r>
              <a:rPr lang="en-US" sz="2000" dirty="0"/>
              <a:t> </a:t>
            </a:r>
            <a:r>
              <a:rPr lang="en-US" sz="2000" dirty="0" err="1"/>
              <a:t>d’une</a:t>
            </a:r>
            <a:r>
              <a:rPr lang="en-US" sz="2000" dirty="0"/>
              <a:t> </a:t>
            </a:r>
            <a:r>
              <a:rPr lang="en-US" sz="2000" dirty="0" err="1"/>
              <a:t>jeune</a:t>
            </a:r>
            <a:r>
              <a:rPr lang="en-US" sz="2000" dirty="0"/>
              <a:t> fille, </a:t>
            </a:r>
            <a:r>
              <a:rPr lang="en-US" sz="2000" dirty="0" err="1"/>
              <a:t>devrait</a:t>
            </a:r>
            <a:r>
              <a:rPr lang="en-US" sz="2000" dirty="0"/>
              <a:t> les inspirer de </a:t>
            </a:r>
          </a:p>
          <a:p>
            <a:r>
              <a:rPr lang="en-US" sz="2000" dirty="0"/>
              <a:t>   </a:t>
            </a:r>
            <a:r>
              <a:rPr lang="en-US" sz="2000" dirty="0" err="1"/>
              <a:t>travailler</a:t>
            </a:r>
            <a:r>
              <a:rPr lang="en-US" sz="2000" dirty="0"/>
              <a:t> dur .. pour </a:t>
            </a:r>
            <a:r>
              <a:rPr lang="en-US" sz="2000" dirty="0" err="1">
                <a:highlight>
                  <a:srgbClr val="FFFF00"/>
                </a:highlight>
              </a:rPr>
              <a:t>élargir</a:t>
            </a:r>
            <a:r>
              <a:rPr lang="en-US" sz="2000" dirty="0">
                <a:highlight>
                  <a:srgbClr val="FFFF00"/>
                </a:highlight>
              </a:rPr>
              <a:t> </a:t>
            </a:r>
            <a:r>
              <a:rPr lang="en-US" sz="2000" dirty="0" err="1">
                <a:highlight>
                  <a:srgbClr val="FFFF00"/>
                </a:highlight>
              </a:rPr>
              <a:t>ses</a:t>
            </a:r>
            <a:r>
              <a:rPr lang="en-US" sz="2000" dirty="0">
                <a:highlight>
                  <a:srgbClr val="FFFF00"/>
                </a:highlight>
              </a:rPr>
              <a:t> </a:t>
            </a:r>
            <a:r>
              <a:rPr lang="en-US" sz="2000" dirty="0" err="1">
                <a:highlight>
                  <a:srgbClr val="FFFF00"/>
                </a:highlight>
              </a:rPr>
              <a:t>intérêts</a:t>
            </a:r>
            <a:r>
              <a:rPr lang="en-US" sz="2000" dirty="0"/>
              <a:t>, car </a:t>
            </a:r>
            <a:r>
              <a:rPr lang="en-US" sz="2000" dirty="0" err="1"/>
              <a:t>c’est</a:t>
            </a:r>
            <a:r>
              <a:rPr lang="en-US" sz="2000" dirty="0"/>
              <a:t> le chemin pour </a:t>
            </a:r>
            <a:r>
              <a:rPr lang="en-US" sz="2000" dirty="0" err="1">
                <a:highlight>
                  <a:srgbClr val="FFFF00"/>
                </a:highlight>
              </a:rPr>
              <a:t>échapper</a:t>
            </a:r>
            <a:r>
              <a:rPr lang="en-US" sz="2000" dirty="0">
                <a:highlight>
                  <a:srgbClr val="FFFF00"/>
                </a:highlight>
              </a:rPr>
              <a:t> à </a:t>
            </a:r>
            <a:r>
              <a:rPr lang="en-US" sz="2000" dirty="0" err="1">
                <a:highlight>
                  <a:srgbClr val="FFFF00"/>
                </a:highlight>
              </a:rPr>
              <a:t>l’ennui</a:t>
            </a:r>
            <a:r>
              <a:rPr lang="en-US" sz="2000" dirty="0">
                <a:highlight>
                  <a:srgbClr val="FFFF00"/>
                </a:highlight>
              </a:rPr>
              <a:t> </a:t>
            </a:r>
            <a:r>
              <a:rPr lang="en-US" sz="2000" dirty="0"/>
              <a:t>… et aux </a:t>
            </a:r>
            <a:r>
              <a:rPr lang="en-US" sz="2000" dirty="0" err="1">
                <a:highlight>
                  <a:srgbClr val="FFFF00"/>
                </a:highlight>
              </a:rPr>
              <a:t>tentations</a:t>
            </a:r>
            <a:r>
              <a:rPr lang="en-US" sz="2000" dirty="0"/>
              <a:t>”</a:t>
            </a:r>
          </a:p>
          <a:p>
            <a:endParaRPr lang="en-US" sz="2000" b="1" dirty="0">
              <a:solidFill>
                <a:srgbClr val="002060"/>
              </a:solidFill>
            </a:endParaRPr>
          </a:p>
          <a:p>
            <a:r>
              <a:rPr lang="en-US" sz="2000" b="1" dirty="0">
                <a:solidFill>
                  <a:srgbClr val="002060"/>
                </a:solidFill>
              </a:rPr>
              <a:t>  </a:t>
            </a:r>
            <a:r>
              <a:rPr lang="en-US" sz="2000" b="1" dirty="0"/>
              <a:t>1791: le couple commence à vivre à Paris … et </a:t>
            </a:r>
            <a:r>
              <a:rPr lang="en-US" sz="2000" b="1" dirty="0" err="1"/>
              <a:t>ils</a:t>
            </a:r>
            <a:r>
              <a:rPr lang="en-US" sz="2000" b="1" dirty="0"/>
              <a:t> </a:t>
            </a:r>
            <a:r>
              <a:rPr lang="en-US" sz="2000" b="1" dirty="0" err="1"/>
              <a:t>joignent</a:t>
            </a:r>
            <a:r>
              <a:rPr lang="en-US" sz="2000" b="1" dirty="0"/>
              <a:t> des cercles </a:t>
            </a:r>
            <a:r>
              <a:rPr lang="en-US" sz="2000" b="1" dirty="0" err="1"/>
              <a:t>jacobins</a:t>
            </a:r>
            <a:r>
              <a:rPr lang="en-US" sz="2000" b="1" dirty="0"/>
              <a:t>; </a:t>
            </a:r>
            <a:r>
              <a:rPr lang="en-US" sz="2000" b="1" dirty="0" err="1"/>
              <a:t>elle</a:t>
            </a:r>
            <a:r>
              <a:rPr lang="en-US" sz="2000" b="1" dirty="0"/>
              <a:t> </a:t>
            </a:r>
            <a:r>
              <a:rPr lang="en-US" sz="2000" b="1" dirty="0" err="1"/>
              <a:t>tient</a:t>
            </a:r>
            <a:r>
              <a:rPr lang="en-US" sz="2000" b="1" dirty="0"/>
              <a:t> salon </a:t>
            </a:r>
            <a:r>
              <a:rPr lang="en-US" sz="2000" b="1" dirty="0" err="1"/>
              <a:t>chaque</a:t>
            </a:r>
            <a:endParaRPr lang="en-US" sz="2000" b="1" dirty="0"/>
          </a:p>
          <a:p>
            <a:r>
              <a:rPr lang="en-US" sz="2000" b="1" dirty="0"/>
              <a:t>   </a:t>
            </a:r>
            <a:r>
              <a:rPr lang="en-US" sz="2000" b="1" dirty="0" err="1"/>
              <a:t>semaine</a:t>
            </a:r>
            <a:r>
              <a:rPr lang="en-US" sz="2000" b="1" dirty="0"/>
              <a:t> </a:t>
            </a:r>
            <a:r>
              <a:rPr lang="en-US" sz="2000" b="1" dirty="0" err="1"/>
              <a:t>où</a:t>
            </a:r>
            <a:r>
              <a:rPr lang="en-US" sz="2000" b="1" dirty="0"/>
              <a:t> les </a:t>
            </a:r>
            <a:r>
              <a:rPr lang="en-US" sz="2000" b="1" dirty="0" err="1"/>
              <a:t>têtes</a:t>
            </a:r>
            <a:r>
              <a:rPr lang="en-US" sz="2000" b="1" dirty="0"/>
              <a:t> </a:t>
            </a:r>
            <a:r>
              <a:rPr lang="en-US" sz="2000" b="1" dirty="0" err="1"/>
              <a:t>pensantes</a:t>
            </a:r>
            <a:r>
              <a:rPr lang="en-US" sz="2000" b="1" dirty="0"/>
              <a:t> de la </a:t>
            </a:r>
            <a:r>
              <a:rPr lang="en-US" sz="2000" b="1" dirty="0" err="1"/>
              <a:t>Révolution</a:t>
            </a:r>
            <a:r>
              <a:rPr lang="en-US" sz="2000" b="1" dirty="0"/>
              <a:t> se </a:t>
            </a:r>
            <a:r>
              <a:rPr lang="en-US" sz="2000" b="1" dirty="0" err="1"/>
              <a:t>rencontrent</a:t>
            </a:r>
            <a:r>
              <a:rPr lang="en-US" sz="2000" b="1" dirty="0"/>
              <a:t> …. </a:t>
            </a:r>
            <a:r>
              <a:rPr lang="en-US" sz="2000" b="1" dirty="0" err="1"/>
              <a:t>ils</a:t>
            </a:r>
            <a:r>
              <a:rPr lang="en-US" sz="2000" b="1" dirty="0"/>
              <a:t> </a:t>
            </a:r>
            <a:r>
              <a:rPr lang="en-US" sz="2000" b="1" dirty="0" err="1"/>
              <a:t>rencontrent</a:t>
            </a:r>
            <a:r>
              <a:rPr lang="en-US" sz="2000" b="1" dirty="0"/>
              <a:t> </a:t>
            </a:r>
            <a:r>
              <a:rPr lang="en-US" sz="2000" b="1" dirty="0" err="1"/>
              <a:t>faveur</a:t>
            </a:r>
            <a:r>
              <a:rPr lang="en-US" sz="2000" b="1" dirty="0"/>
              <a:t> et </a:t>
            </a:r>
            <a:r>
              <a:rPr lang="en-US" sz="2000" b="1" dirty="0" err="1"/>
              <a:t>défaveur</a:t>
            </a:r>
            <a:r>
              <a:rPr lang="en-US" sz="2000" b="1" dirty="0"/>
              <a:t> ….;</a:t>
            </a:r>
          </a:p>
          <a:p>
            <a:endParaRPr lang="en-US" sz="2000" b="1" dirty="0"/>
          </a:p>
          <a:p>
            <a:r>
              <a:rPr lang="en-US" sz="2000" b="1" dirty="0"/>
              <a:t>  Elle se </a:t>
            </a:r>
            <a:r>
              <a:rPr lang="en-US" sz="2000" b="1" dirty="0" err="1"/>
              <a:t>reconnnaît</a:t>
            </a:r>
            <a:r>
              <a:rPr lang="en-US" sz="2000" b="1" dirty="0"/>
              <a:t> dans le parti </a:t>
            </a:r>
            <a:r>
              <a:rPr lang="en-US" sz="2000" b="1" dirty="0" err="1"/>
              <a:t>girondin</a:t>
            </a:r>
            <a:r>
              <a:rPr lang="en-US" sz="2000" b="1" dirty="0"/>
              <a:t> </a:t>
            </a:r>
            <a:r>
              <a:rPr lang="en-US" sz="2000" b="1" dirty="0" err="1"/>
              <a:t>modéré</a:t>
            </a:r>
            <a:r>
              <a:rPr lang="en-US" sz="2000" b="1" dirty="0"/>
              <a:t>; son </a:t>
            </a:r>
            <a:r>
              <a:rPr lang="en-US" sz="2000" b="1" dirty="0" err="1"/>
              <a:t>mari</a:t>
            </a:r>
            <a:r>
              <a:rPr lang="en-US" sz="2000" b="1" dirty="0"/>
              <a:t>, </a:t>
            </a:r>
            <a:r>
              <a:rPr lang="en-US" sz="2000" b="1" dirty="0" err="1"/>
              <a:t>lui</a:t>
            </a:r>
            <a:r>
              <a:rPr lang="en-US" sz="2000" b="1" dirty="0"/>
              <a:t>, </a:t>
            </a:r>
            <a:r>
              <a:rPr lang="en-US" sz="2000" b="1" dirty="0" err="1"/>
              <a:t>devient</a:t>
            </a:r>
            <a:r>
              <a:rPr lang="en-US" sz="2000" b="1" dirty="0"/>
              <a:t> </a:t>
            </a:r>
            <a:r>
              <a:rPr lang="en-US" sz="2000" b="1" dirty="0" err="1"/>
              <a:t>ministre</a:t>
            </a:r>
            <a:r>
              <a:rPr lang="en-US" sz="2000" b="1" dirty="0"/>
              <a:t> de </a:t>
            </a:r>
            <a:r>
              <a:rPr lang="en-US" sz="2000" b="1" dirty="0" err="1"/>
              <a:t>l’Intérieur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1792 </a:t>
            </a:r>
          </a:p>
          <a:p>
            <a:r>
              <a:rPr lang="en-US" sz="2000" b="1" dirty="0"/>
              <a:t>    et chef de file du parti Girondin.  Elle </a:t>
            </a:r>
            <a:r>
              <a:rPr lang="en-US" sz="2000" b="1" dirty="0" err="1"/>
              <a:t>devient</a:t>
            </a:r>
            <a:r>
              <a:rPr lang="en-US" sz="2000" b="1" dirty="0"/>
              <a:t> le </a:t>
            </a:r>
            <a:r>
              <a:rPr lang="en-US" sz="2000" b="1" dirty="0" err="1"/>
              <a:t>stratège</a:t>
            </a:r>
            <a:r>
              <a:rPr lang="en-US" sz="2000" b="1" dirty="0"/>
              <a:t> de son </a:t>
            </a:r>
            <a:r>
              <a:rPr lang="en-US" sz="2000" b="1" dirty="0" err="1"/>
              <a:t>mari</a:t>
            </a:r>
            <a:r>
              <a:rPr lang="en-US" sz="2000" b="1" dirty="0"/>
              <a:t>, </a:t>
            </a:r>
            <a:r>
              <a:rPr lang="en-US" sz="2000" b="1" dirty="0" err="1"/>
              <a:t>sa</a:t>
            </a:r>
            <a:r>
              <a:rPr lang="en-US" sz="2000" b="1" dirty="0"/>
              <a:t> plume, son </a:t>
            </a:r>
            <a:r>
              <a:rPr lang="en-US" sz="2000" b="1" dirty="0" err="1"/>
              <a:t>égerie</a:t>
            </a:r>
            <a:r>
              <a:rPr lang="en-US" sz="2000" b="1" dirty="0"/>
              <a:t> et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  muse </a:t>
            </a:r>
            <a:r>
              <a:rPr lang="en-US" sz="2000" b="1" dirty="0" err="1"/>
              <a:t>inspiratrice</a:t>
            </a:r>
            <a:r>
              <a:rPr lang="en-US" sz="2000" b="1" dirty="0"/>
              <a:t>; </a:t>
            </a:r>
            <a:r>
              <a:rPr lang="en-US" sz="2000" b="1" dirty="0" err="1"/>
              <a:t>c’est</a:t>
            </a:r>
            <a:r>
              <a:rPr lang="en-US" sz="2000" b="1" dirty="0"/>
              <a:t> </a:t>
            </a:r>
            <a:r>
              <a:rPr lang="en-US" sz="2000" b="1" dirty="0" err="1"/>
              <a:t>elle</a:t>
            </a:r>
            <a:r>
              <a:rPr lang="en-US" sz="2000" b="1" dirty="0"/>
              <a:t> le </a:t>
            </a:r>
            <a:r>
              <a:rPr lang="en-US" sz="2000" b="1" dirty="0" err="1"/>
              <a:t>vrai</a:t>
            </a:r>
            <a:r>
              <a:rPr lang="en-US" sz="2000" b="1" dirty="0"/>
              <a:t> auteur de la </a:t>
            </a:r>
            <a:r>
              <a:rPr lang="en-US" sz="2000" b="1" dirty="0" err="1"/>
              <a:t>lettre</a:t>
            </a:r>
            <a:r>
              <a:rPr lang="en-US" sz="2000" b="1" dirty="0"/>
              <a:t> au </a:t>
            </a:r>
            <a:r>
              <a:rPr lang="en-US" sz="2000" b="1" dirty="0" err="1"/>
              <a:t>roi</a:t>
            </a:r>
            <a:r>
              <a:rPr lang="en-US" sz="2000" b="1" dirty="0"/>
              <a:t> que M. Rolland </a:t>
            </a:r>
            <a:r>
              <a:rPr lang="en-US" sz="2000" b="1" dirty="0" err="1"/>
              <a:t>signe</a:t>
            </a:r>
            <a:r>
              <a:rPr lang="en-US" sz="2000" b="1" dirty="0"/>
              <a:t>! Elle </a:t>
            </a:r>
            <a:r>
              <a:rPr lang="en-US" sz="2000" b="1" dirty="0" err="1"/>
              <a:t>suggère</a:t>
            </a:r>
            <a:r>
              <a:rPr lang="en-US" sz="2000" b="1" dirty="0"/>
              <a:t> au </a:t>
            </a:r>
            <a:r>
              <a:rPr lang="en-US" sz="2000" b="1" dirty="0" err="1"/>
              <a:t>roi</a:t>
            </a:r>
            <a:endParaRPr lang="en-US" sz="2000" b="1" dirty="0"/>
          </a:p>
          <a:p>
            <a:r>
              <a:rPr lang="en-US" sz="2000" b="1" dirty="0"/>
              <a:t>  </a:t>
            </a:r>
            <a:r>
              <a:rPr lang="en-US" sz="2000" b="1" dirty="0" err="1"/>
              <a:t>d’accepter</a:t>
            </a:r>
            <a:r>
              <a:rPr lang="en-US" sz="2000" b="1" dirty="0"/>
              <a:t> </a:t>
            </a:r>
            <a:r>
              <a:rPr lang="en-US" sz="2000" b="1" dirty="0" err="1"/>
              <a:t>une</a:t>
            </a:r>
            <a:r>
              <a:rPr lang="en-US" sz="2000" b="1" dirty="0"/>
              <a:t> </a:t>
            </a:r>
            <a:r>
              <a:rPr lang="en-US" sz="2000" b="1" dirty="0" err="1"/>
              <a:t>monarchie</a:t>
            </a:r>
            <a:r>
              <a:rPr lang="en-US" sz="2000" b="1" dirty="0"/>
              <a:t> </a:t>
            </a:r>
            <a:r>
              <a:rPr lang="en-US" sz="2000" b="1" dirty="0" err="1"/>
              <a:t>constitutionnelle</a:t>
            </a:r>
            <a:r>
              <a:rPr lang="en-US" sz="2000" b="1" dirty="0"/>
              <a:t>…  il </a:t>
            </a:r>
            <a:r>
              <a:rPr lang="en-US" sz="2000" b="1" dirty="0" err="1"/>
              <a:t>est</a:t>
            </a:r>
            <a:r>
              <a:rPr lang="en-US" sz="2000" b="1" dirty="0"/>
              <a:t> </a:t>
            </a:r>
            <a:r>
              <a:rPr lang="en-US" sz="2000" b="1" dirty="0" err="1"/>
              <a:t>viré</a:t>
            </a:r>
            <a:r>
              <a:rPr lang="en-US" sz="2000" b="1" dirty="0"/>
              <a:t> de son poste et après la chute de la </a:t>
            </a:r>
            <a:r>
              <a:rPr lang="en-US" sz="2000" b="1" dirty="0" err="1"/>
              <a:t>monarchie</a:t>
            </a:r>
            <a:r>
              <a:rPr lang="en-US" sz="2000" b="1" dirty="0"/>
              <a:t>  </a:t>
            </a:r>
          </a:p>
          <a:p>
            <a:r>
              <a:rPr lang="en-US" sz="2000" b="1" dirty="0"/>
              <a:t>    il le </a:t>
            </a:r>
            <a:r>
              <a:rPr lang="en-US" sz="2000" b="1" dirty="0" err="1"/>
              <a:t>récupère</a:t>
            </a:r>
            <a:r>
              <a:rPr lang="en-US" sz="2000" b="1" dirty="0"/>
              <a:t> à nouveau … pour un temps </a:t>
            </a:r>
            <a:r>
              <a:rPr lang="en-US" sz="2000" b="1" dirty="0" err="1"/>
              <a:t>seulement</a:t>
            </a:r>
            <a:r>
              <a:rPr lang="en-US" sz="2000" b="1" dirty="0"/>
              <a:t>. </a:t>
            </a:r>
            <a:endParaRPr lang="fr-FR" altLang="fr-FR" b="1" dirty="0"/>
          </a:p>
          <a:p>
            <a:r>
              <a:rPr lang="en-US" b="1" dirty="0">
                <a:latin typeface="Calibri" pitchFamily="34" charset="0"/>
              </a:rPr>
              <a:t>   </a:t>
            </a:r>
            <a:r>
              <a:rPr lang="en-US" b="1" dirty="0">
                <a:solidFill>
                  <a:srgbClr val="002060"/>
                </a:solidFill>
                <a:latin typeface="Calibri" pitchFamily="34" charset="0"/>
              </a:rPr>
              <a:t>             </a:t>
            </a:r>
            <a:endParaRPr lang="en-US" sz="2000" b="1" dirty="0">
              <a:solidFill>
                <a:srgbClr val="002060"/>
              </a:solidFill>
              <a:latin typeface="Calibri" pitchFamily="34" charset="0"/>
            </a:endParaRPr>
          </a:p>
          <a:p>
            <a:endParaRPr lang="en-US" sz="2000" b="1" dirty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en-US" sz="2000" b="1" dirty="0">
                <a:solidFill>
                  <a:srgbClr val="002060"/>
                </a:solidFill>
                <a:latin typeface="Calibri" pitchFamily="34" charset="0"/>
              </a:rPr>
              <a:t>          </a:t>
            </a:r>
          </a:p>
          <a:p>
            <a:r>
              <a:rPr lang="en-US" dirty="0">
                <a:solidFill>
                  <a:srgbClr val="002060"/>
                </a:solidFill>
                <a:latin typeface="Calibri" pitchFamily="34" charset="0"/>
              </a:rPr>
              <a:t>  </a:t>
            </a: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</p:txBody>
      </p:sp>
      <p:pic>
        <p:nvPicPr>
          <p:cNvPr id="4098" name="Picture 2" descr="Résultat de recherche d'images pour &quot;madame roland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647" y="301238"/>
            <a:ext cx="4378385" cy="23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05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4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3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1433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1433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433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1433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1433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232749"/>
          </a:xfrm>
          <a:prstGeom prst="rect">
            <a:avLst/>
          </a:prstGeom>
          <a:gradFill rotWithShape="1">
            <a:gsLst>
              <a:gs pos="0">
                <a:srgbClr val="FFCCCC"/>
              </a:gs>
              <a:gs pos="100000">
                <a:srgbClr val="FFFEA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   </a:t>
            </a:r>
            <a:r>
              <a:rPr lang="fr-FR" dirty="0"/>
              <a:t>  </a:t>
            </a:r>
          </a:p>
          <a:p>
            <a:r>
              <a:rPr lang="fr-FR" sz="2000" b="1" dirty="0"/>
              <a:t>Face aux critiques et attaques Madame Roland élabore une rhétorique complexe pour déjouer les</a:t>
            </a:r>
          </a:p>
          <a:p>
            <a:r>
              <a:rPr lang="fr-FR" sz="2000" b="1" dirty="0"/>
              <a:t>         normes sexuées qui emprisonnent les femmes révolutionnaires de son époque.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fr-FR" altLang="fr-FR" sz="2000" b="1" dirty="0"/>
              <a:t>    1. Elle</a:t>
            </a:r>
            <a:r>
              <a:rPr lang="fr-FR" dirty="0"/>
              <a:t> </a:t>
            </a:r>
            <a:r>
              <a:rPr lang="fr-FR" sz="2000" b="1" dirty="0"/>
              <a:t>insiste sur le caractère fusionnel de son couple :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fr-FR" sz="2000" b="1" dirty="0"/>
              <a:t> </a:t>
            </a:r>
            <a:r>
              <a:rPr lang="fr-FR" sz="2000" b="1" i="1" dirty="0"/>
              <a:t>« Ayant tous deux les mêmes principes et un même esprit, nous finissions par nous accorder sur le mode, et 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fr-FR" sz="2000" b="1" i="1" dirty="0"/>
              <a:t>                             mon mari n’avait rien à perdre en passant par mes mains »</a:t>
            </a:r>
            <a:r>
              <a:rPr lang="fr-FR" sz="2000" b="1" dirty="0"/>
              <a:t>.</a:t>
            </a:r>
            <a:endParaRPr lang="fr-FR" altLang="fr-FR" sz="2000" b="1" dirty="0"/>
          </a:p>
          <a:p>
            <a:pPr>
              <a:spcBef>
                <a:spcPts val="0"/>
              </a:spcBef>
              <a:buNone/>
              <a:defRPr/>
            </a:pPr>
            <a:r>
              <a:rPr lang="fr-FR" altLang="fr-FR" sz="2000" b="1" dirty="0"/>
              <a:t>   Elle présente une autre manière d’être un couple, libéré de rapports de pouvoir et de rivalité. Elle est une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fr-FR" altLang="fr-FR" sz="2000" b="1" dirty="0"/>
              <a:t>   vraie associée de son mari, qui, lui, n’a rien d’un homme faible dont elle tirerait un avantage. </a:t>
            </a:r>
          </a:p>
          <a:p>
            <a:pPr>
              <a:spcBef>
                <a:spcPts val="0"/>
              </a:spcBef>
              <a:buNone/>
              <a:defRPr/>
            </a:pPr>
            <a:endParaRPr lang="fr-FR" altLang="fr-FR" sz="2000" b="1" dirty="0"/>
          </a:p>
          <a:p>
            <a:pPr>
              <a:spcBef>
                <a:spcPts val="0"/>
              </a:spcBef>
              <a:buNone/>
              <a:defRPr/>
            </a:pPr>
            <a:r>
              <a:rPr lang="fr-FR" altLang="fr-FR" sz="2000" b="1" dirty="0"/>
              <a:t>  2. L</a:t>
            </a:r>
            <a:r>
              <a:rPr lang="fr-FR" sz="2000" b="1" dirty="0"/>
              <a:t>’époque révolutionnaire reconnaît une complémentarité entre les femmes et les hommes, qui 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fr-FR" sz="2000" b="1" dirty="0"/>
              <a:t>   masque habilement  une division hiérarchique des rôles sexués. Mais Manon Roland redéfinit habilement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fr-FR" sz="2000" b="1" dirty="0"/>
              <a:t>                                                  cette complémentarité</a:t>
            </a:r>
            <a:r>
              <a:rPr lang="fr-FR" altLang="fr-FR" sz="2000" b="1" dirty="0"/>
              <a:t> de la manière suivante: 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fr-FR" sz="2000" b="1" dirty="0"/>
              <a:t>« </a:t>
            </a:r>
            <a:r>
              <a:rPr lang="fr-FR" sz="2000" b="1" i="1" dirty="0"/>
              <a:t>Roland, sans moi, n’eût pas été moins bon administrateur ; son activité, son savoir, sont bien à lui, comme sa probité ; avec moi il a produit plus de sensation, parce que je mettais dans ses écrits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fr-FR" sz="2000" b="1" i="1" dirty="0"/>
              <a:t> ce mélange de force et de douceur, </a:t>
            </a:r>
            <a:r>
              <a:rPr lang="fr-FR" sz="2000" b="1" i="1" dirty="0">
                <a:highlight>
                  <a:srgbClr val="FFFF00"/>
                </a:highlight>
              </a:rPr>
              <a:t>d’autorité de la raison </a:t>
            </a:r>
            <a:r>
              <a:rPr lang="fr-FR" sz="2000" b="1" i="1" dirty="0"/>
              <a:t>et de charmes du sentiment qui n’appartiennent 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fr-FR" sz="2000" b="1" i="1" dirty="0"/>
              <a:t>                         peut-être qu’à une femme sensible, </a:t>
            </a:r>
            <a:r>
              <a:rPr lang="fr-FR" sz="2000" b="1" i="1" dirty="0">
                <a:highlight>
                  <a:srgbClr val="FFFF00"/>
                </a:highlight>
              </a:rPr>
              <a:t>douée d’une tête saine</a:t>
            </a:r>
            <a:r>
              <a:rPr lang="fr-FR" sz="2000" b="1" dirty="0">
                <a:highlight>
                  <a:srgbClr val="FFFF00"/>
                </a:highlight>
              </a:rPr>
              <a:t> </a:t>
            </a:r>
            <a:r>
              <a:rPr lang="fr-FR" sz="2000" b="1" dirty="0"/>
              <a:t>». </a:t>
            </a:r>
            <a:endParaRPr lang="fr-FR" altLang="fr-FR" sz="2000" b="1" dirty="0"/>
          </a:p>
          <a:p>
            <a:pPr>
              <a:spcBef>
                <a:spcPts val="0"/>
              </a:spcBef>
              <a:buNone/>
              <a:defRPr/>
            </a:pPr>
            <a:r>
              <a:rPr lang="fr-FR" altLang="fr-FR" sz="2000" b="1" dirty="0"/>
              <a:t> Elle souligne </a:t>
            </a:r>
            <a:r>
              <a:rPr lang="fr-FR" sz="2000" b="1" dirty="0"/>
              <a:t>l’autonomie de son mari de manière à ne pas le déviriliser, et que son apport à elle, ne se limite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fr-FR" sz="2000" b="1" dirty="0"/>
              <a:t> pas aux « charmes du sentiment » , mais qu’il est bel et bien aussi d’ordre intellectuel. 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fr-FR" altLang="fr-FR" sz="2000" b="1" dirty="0"/>
              <a:t>   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fr-FR" altLang="fr-FR" sz="2000" b="1" dirty="0"/>
              <a:t> 3. Contrairement à </a:t>
            </a:r>
            <a:r>
              <a:rPr lang="fr-FR" altLang="fr-FR" sz="2000" b="1" dirty="0" err="1"/>
              <a:t>Théroigne</a:t>
            </a:r>
            <a:r>
              <a:rPr lang="fr-FR" altLang="fr-FR" sz="2000" b="1" dirty="0"/>
              <a:t> de Méricourt et Olympe de Gouges, elle </a:t>
            </a:r>
            <a:r>
              <a:rPr lang="fr-FR" altLang="fr-FR" sz="2000" b="1" dirty="0">
                <a:highlight>
                  <a:srgbClr val="FFFF00"/>
                </a:highlight>
              </a:rPr>
              <a:t>s’abstient de tout propos féministe</a:t>
            </a:r>
            <a:r>
              <a:rPr lang="fr-FR" altLang="fr-FR" sz="2000" b="1" dirty="0"/>
              <a:t>. Elle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fr-FR" altLang="fr-FR" sz="2000" b="1" dirty="0"/>
              <a:t>      ne remet pas en cause la domination vécue par les femmes, mais se présente comme </a:t>
            </a:r>
            <a:r>
              <a:rPr lang="fr-FR" altLang="fr-FR" sz="2000" b="1" dirty="0">
                <a:highlight>
                  <a:srgbClr val="FFFF00"/>
                </a:highlight>
              </a:rPr>
              <a:t>une femme d’exception</a:t>
            </a:r>
            <a:r>
              <a:rPr lang="fr-FR" altLang="fr-FR" sz="2000" b="1" dirty="0"/>
              <a:t>.       </a:t>
            </a:r>
          </a:p>
          <a:p>
            <a:pPr>
              <a:spcBef>
                <a:spcPts val="0"/>
              </a:spcBef>
              <a:buNone/>
              <a:defRPr/>
            </a:pPr>
            <a:endParaRPr lang="fr-FR" altLang="fr-FR" sz="2000" b="1" dirty="0"/>
          </a:p>
          <a:p>
            <a:r>
              <a:rPr lang="fr-FR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  </a:t>
            </a:r>
            <a:r>
              <a:rPr lang="en-GB" b="1" dirty="0">
                <a:solidFill>
                  <a:schemeClr val="accent2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23265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1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1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1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1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19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19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19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19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19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19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232749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F3FCA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               </a:t>
            </a:r>
          </a:p>
          <a:p>
            <a:pPr>
              <a:buNone/>
            </a:pPr>
            <a:r>
              <a:rPr lang="en-US" altLang="en-US" sz="2000" b="1" dirty="0"/>
              <a:t>    Mais </a:t>
            </a:r>
            <a:r>
              <a:rPr lang="en-US" altLang="en-US" sz="2000" b="1" dirty="0" err="1"/>
              <a:t>elle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parlera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contre</a:t>
            </a:r>
            <a:r>
              <a:rPr lang="en-US" altLang="en-US" sz="2000" b="1" dirty="0"/>
              <a:t> les massacres de </a:t>
            </a:r>
            <a:r>
              <a:rPr lang="en-US" altLang="en-US" sz="2000" b="1" dirty="0" err="1"/>
              <a:t>septembre</a:t>
            </a:r>
            <a:r>
              <a:rPr lang="en-US" altLang="en-US" sz="2000" b="1" dirty="0"/>
              <a:t> </a:t>
            </a:r>
            <a:r>
              <a:rPr lang="en-US" sz="2000" b="1" dirty="0"/>
              <a:t>1792; </a:t>
            </a:r>
            <a:r>
              <a:rPr lang="en-US" sz="2000" b="1" dirty="0" err="1"/>
              <a:t>elle</a:t>
            </a:r>
            <a:r>
              <a:rPr lang="en-US" sz="2000" b="1" dirty="0"/>
              <a:t> et </a:t>
            </a:r>
            <a:r>
              <a:rPr lang="en-US" sz="2000" b="1" dirty="0" err="1"/>
              <a:t>lui</a:t>
            </a:r>
            <a:r>
              <a:rPr lang="en-US" sz="2000" b="1" dirty="0"/>
              <a:t> </a:t>
            </a:r>
            <a:r>
              <a:rPr lang="en-US" sz="2000" b="1" dirty="0" err="1"/>
              <a:t>sont</a:t>
            </a:r>
            <a:r>
              <a:rPr lang="en-US" sz="2000" b="1" dirty="0"/>
              <a:t> obliges de quitter la scene politique …    et le 31 </a:t>
            </a:r>
            <a:r>
              <a:rPr lang="en-US" sz="2000" b="1" dirty="0" err="1"/>
              <a:t>mai</a:t>
            </a:r>
            <a:r>
              <a:rPr lang="en-US" sz="2000" b="1" dirty="0"/>
              <a:t> 1793 le parti </a:t>
            </a:r>
            <a:r>
              <a:rPr lang="en-US" sz="2000" b="1" dirty="0" err="1"/>
              <a:t>girondin</a:t>
            </a:r>
            <a:r>
              <a:rPr lang="en-US" sz="2000" b="1" dirty="0"/>
              <a:t> </a:t>
            </a:r>
            <a:r>
              <a:rPr lang="en-US" sz="2000" b="1" dirty="0" err="1"/>
              <a:t>est</a:t>
            </a:r>
            <a:r>
              <a:rPr lang="en-US" sz="2000" b="1" dirty="0"/>
              <a:t> </a:t>
            </a:r>
            <a:r>
              <a:rPr lang="en-US" sz="2000" b="1" dirty="0" err="1"/>
              <a:t>exclu</a:t>
            </a:r>
            <a:r>
              <a:rPr lang="en-US" sz="2000" b="1" dirty="0"/>
              <a:t> de </a:t>
            </a:r>
            <a:r>
              <a:rPr lang="en-US" sz="2000" b="1" dirty="0" err="1"/>
              <a:t>l’Assemblée</a:t>
            </a:r>
            <a:r>
              <a:rPr lang="en-US" sz="2000" b="1" dirty="0"/>
              <a:t> Nationale, … beaucoup </a:t>
            </a:r>
            <a:r>
              <a:rPr lang="en-US" sz="2000" b="1" dirty="0" err="1"/>
              <a:t>sont</a:t>
            </a:r>
            <a:r>
              <a:rPr lang="en-US" sz="2000" b="1" dirty="0"/>
              <a:t> </a:t>
            </a:r>
            <a:r>
              <a:rPr lang="en-US" sz="2000" b="1" dirty="0" err="1"/>
              <a:t>arrêtés</a:t>
            </a:r>
            <a:r>
              <a:rPr lang="en-US" sz="2000" b="1" dirty="0"/>
              <a:t>; </a:t>
            </a:r>
          </a:p>
          <a:p>
            <a:pPr>
              <a:buNone/>
            </a:pPr>
            <a:r>
              <a:rPr lang="en-US" sz="2000" b="1" dirty="0"/>
              <a:t>                   Roland </a:t>
            </a:r>
            <a:r>
              <a:rPr lang="en-US" sz="2000" b="1" dirty="0" err="1"/>
              <a:t>échappe</a:t>
            </a:r>
            <a:r>
              <a:rPr lang="en-US" sz="2000" b="1" dirty="0"/>
              <a:t>, </a:t>
            </a:r>
            <a:r>
              <a:rPr lang="en-US" sz="2000" b="1" dirty="0" err="1"/>
              <a:t>mais</a:t>
            </a:r>
            <a:r>
              <a:rPr lang="en-US" sz="2000" b="1" dirty="0"/>
              <a:t> </a:t>
            </a:r>
            <a:r>
              <a:rPr lang="en-US" sz="2000" b="1" dirty="0" err="1"/>
              <a:t>sa</a:t>
            </a:r>
            <a:r>
              <a:rPr lang="en-US" sz="2000" b="1" dirty="0"/>
              <a:t> femme </a:t>
            </a:r>
            <a:r>
              <a:rPr lang="en-US" sz="2000" b="1" dirty="0" err="1"/>
              <a:t>est</a:t>
            </a:r>
            <a:r>
              <a:rPr lang="en-US" sz="2000" b="1" dirty="0"/>
              <a:t>  </a:t>
            </a:r>
            <a:r>
              <a:rPr lang="en-US" sz="2000" b="1" dirty="0" err="1"/>
              <a:t>incarcerée</a:t>
            </a:r>
            <a:r>
              <a:rPr lang="en-US" sz="2000" b="1" dirty="0"/>
              <a:t> et </a:t>
            </a:r>
            <a:r>
              <a:rPr lang="en-US" sz="2000" b="1" dirty="0" err="1"/>
              <a:t>écrit</a:t>
            </a:r>
            <a:r>
              <a:rPr lang="en-US" sz="2000" b="1" dirty="0"/>
              <a:t> </a:t>
            </a:r>
            <a:r>
              <a:rPr lang="en-US" sz="2000" b="1" dirty="0" err="1"/>
              <a:t>ses</a:t>
            </a:r>
            <a:r>
              <a:rPr lang="en-US" sz="2000" b="1" dirty="0"/>
              <a:t> </a:t>
            </a:r>
            <a:r>
              <a:rPr lang="en-US" sz="2000" b="1" dirty="0" err="1"/>
              <a:t>Mémoires</a:t>
            </a:r>
            <a:r>
              <a:rPr lang="en-US" sz="2000" b="1" dirty="0"/>
              <a:t>.</a:t>
            </a:r>
          </a:p>
          <a:p>
            <a:pPr>
              <a:buNone/>
            </a:pPr>
            <a:r>
              <a:rPr lang="en-US" sz="2000" b="1" dirty="0"/>
              <a:t>       </a:t>
            </a:r>
          </a:p>
          <a:p>
            <a:pPr>
              <a:buNone/>
            </a:pPr>
            <a:endParaRPr lang="en-US" sz="2000" b="1" dirty="0"/>
          </a:p>
          <a:p>
            <a:pPr>
              <a:buNone/>
            </a:pPr>
            <a:r>
              <a:rPr lang="en-US" sz="2000" b="1" dirty="0"/>
              <a:t>                                                     </a:t>
            </a:r>
            <a:r>
              <a:rPr lang="en-US" sz="2000" b="1" dirty="0" err="1"/>
              <a:t>Ils</a:t>
            </a:r>
            <a:r>
              <a:rPr lang="en-US" sz="2000" b="1" dirty="0"/>
              <a:t> </a:t>
            </a:r>
            <a:r>
              <a:rPr lang="en-US" sz="2000" b="1" dirty="0" err="1"/>
              <a:t>sont</a:t>
            </a:r>
            <a:r>
              <a:rPr lang="en-US" sz="2000" b="1" dirty="0"/>
              <a:t> </a:t>
            </a:r>
            <a:r>
              <a:rPr lang="en-US" sz="2000" b="1" dirty="0" err="1"/>
              <a:t>une</a:t>
            </a:r>
            <a:r>
              <a:rPr lang="en-US" sz="2000" b="1" dirty="0"/>
              <a:t> </a:t>
            </a:r>
            <a:r>
              <a:rPr lang="en-US" sz="2000" b="1" dirty="0" err="1"/>
              <a:t>apologie</a:t>
            </a:r>
            <a:r>
              <a:rPr lang="en-US" sz="2000" b="1" dirty="0"/>
              <a:t> </a:t>
            </a:r>
            <a:r>
              <a:rPr lang="en-US" sz="2000" b="1" dirty="0" err="1"/>
              <a:t>extravagante</a:t>
            </a:r>
            <a:r>
              <a:rPr lang="en-US" sz="2000" b="1" dirty="0"/>
              <a:t> pour son movement politique </a:t>
            </a:r>
            <a:r>
              <a:rPr lang="en-US" sz="2000" b="1" dirty="0" err="1"/>
              <a:t>déchu</a:t>
            </a:r>
            <a:r>
              <a:rPr lang="en-US" sz="2000" b="1" dirty="0"/>
              <a:t>. </a:t>
            </a:r>
            <a:r>
              <a:rPr lang="en-US" sz="2000" b="1" dirty="0" err="1"/>
              <a:t>Ils</a:t>
            </a:r>
            <a:r>
              <a:rPr lang="fr-FR" b="1" dirty="0"/>
              <a:t> </a:t>
            </a:r>
            <a:r>
              <a:rPr lang="fr-FR" sz="2000" b="1" dirty="0"/>
              <a:t>illustrent</a:t>
            </a:r>
          </a:p>
          <a:p>
            <a:pPr>
              <a:buNone/>
            </a:pPr>
            <a:r>
              <a:rPr lang="fr-FR" sz="2000" b="1" dirty="0"/>
              <a:t>                                                    les </a:t>
            </a:r>
            <a:r>
              <a:rPr lang="fr-FR" sz="2000" b="1" dirty="0">
                <a:highlight>
                  <a:srgbClr val="FFFF00"/>
                </a:highlight>
              </a:rPr>
              <a:t>contraintes et les paradoxes </a:t>
            </a:r>
            <a:r>
              <a:rPr lang="fr-FR" sz="2000" b="1" dirty="0"/>
              <a:t>vécus par les femmes révolutionnaires qui osaient</a:t>
            </a:r>
          </a:p>
          <a:p>
            <a:pPr>
              <a:buNone/>
            </a:pPr>
            <a:r>
              <a:rPr lang="fr-FR" sz="2000" b="1" dirty="0"/>
              <a:t>                                                    transgresser les normes de genre en s’investissant dans la vie politique. Comme de</a:t>
            </a:r>
          </a:p>
          <a:p>
            <a:pPr>
              <a:buNone/>
            </a:pPr>
            <a:r>
              <a:rPr lang="fr-FR" sz="2000" b="1" dirty="0"/>
              <a:t>                                                     nombreux républicains elle suit l’idéal de Rousseau d’une division des rôles sexués </a:t>
            </a:r>
          </a:p>
          <a:p>
            <a:pPr>
              <a:buNone/>
            </a:pPr>
            <a:r>
              <a:rPr lang="fr-FR" sz="2000" b="1" dirty="0"/>
              <a:t>                                                     qui limitent l’action des femmes à la sphère familiale et privée, mais elle se perçoit</a:t>
            </a:r>
          </a:p>
          <a:p>
            <a:pPr>
              <a:buNone/>
            </a:pPr>
            <a:r>
              <a:rPr lang="fr-FR" sz="2000" b="1" dirty="0"/>
              <a:t>                                                    capable de </a:t>
            </a:r>
            <a:r>
              <a:rPr lang="fr-FR" sz="2000" b="1" dirty="0">
                <a:highlight>
                  <a:srgbClr val="FFFF00"/>
                </a:highlight>
              </a:rPr>
              <a:t>s’extraire de la condition de son sexe</a:t>
            </a:r>
            <a:r>
              <a:rPr lang="fr-FR" sz="2000" b="1" dirty="0"/>
              <a:t>. Cela l’oblige de se désolidariser </a:t>
            </a:r>
          </a:p>
          <a:p>
            <a:pPr>
              <a:buNone/>
            </a:pPr>
            <a:r>
              <a:rPr lang="fr-FR" sz="2000" b="1" dirty="0"/>
              <a:t>                                                     des autres femmes pour tenter d’exister dans un monde d’hommes.</a:t>
            </a:r>
          </a:p>
          <a:p>
            <a:pPr>
              <a:buNone/>
            </a:pPr>
            <a:endParaRPr lang="en-US" sz="2000" b="1" dirty="0"/>
          </a:p>
          <a:p>
            <a:pPr>
              <a:buNone/>
            </a:pPr>
            <a:r>
              <a:rPr lang="en-US" sz="2000" b="1" dirty="0"/>
              <a:t>                                                              Elle </a:t>
            </a:r>
            <a:r>
              <a:rPr lang="en-US" sz="2000" b="1" dirty="0" err="1"/>
              <a:t>est</a:t>
            </a:r>
            <a:r>
              <a:rPr lang="en-US" sz="2000" b="1" dirty="0"/>
              <a:t> </a:t>
            </a:r>
            <a:r>
              <a:rPr lang="en-US" sz="2000" b="1" dirty="0" err="1"/>
              <a:t>condamnée</a:t>
            </a:r>
            <a:r>
              <a:rPr lang="en-US" sz="2000" b="1" dirty="0"/>
              <a:t> à </a:t>
            </a:r>
            <a:r>
              <a:rPr lang="en-US" sz="2000" b="1" dirty="0" err="1"/>
              <a:t>être</a:t>
            </a:r>
            <a:r>
              <a:rPr lang="en-US" sz="2000" b="1" dirty="0"/>
              <a:t> guillotine le  8 </a:t>
            </a:r>
            <a:r>
              <a:rPr lang="en-US" sz="2000" b="1" dirty="0" err="1"/>
              <a:t>novembre</a:t>
            </a:r>
            <a:r>
              <a:rPr lang="en-US" sz="2000" b="1" dirty="0"/>
              <a:t> 1793. </a:t>
            </a:r>
          </a:p>
          <a:p>
            <a:pPr>
              <a:buNone/>
            </a:pPr>
            <a:r>
              <a:rPr lang="en-US" sz="2000" b="1" dirty="0"/>
              <a:t>                                                              Il y a deux versions de </a:t>
            </a:r>
            <a:r>
              <a:rPr lang="en-US" sz="2000" b="1" dirty="0" err="1"/>
              <a:t>ses</a:t>
            </a:r>
            <a:r>
              <a:rPr lang="en-US" sz="2000" b="1" dirty="0"/>
              <a:t> </a:t>
            </a:r>
            <a:r>
              <a:rPr lang="en-US" sz="2000" b="1" dirty="0" err="1"/>
              <a:t>dernières</a:t>
            </a:r>
            <a:r>
              <a:rPr lang="en-US" sz="2000" b="1" dirty="0"/>
              <a:t> paroles!</a:t>
            </a:r>
          </a:p>
          <a:p>
            <a:pPr>
              <a:buNone/>
            </a:pPr>
            <a:r>
              <a:rPr lang="en-US" sz="2000" b="1" dirty="0"/>
              <a:t>                                                                     “</a:t>
            </a:r>
            <a:r>
              <a:rPr lang="fr-FR" sz="2000" b="1" dirty="0"/>
              <a:t>Oh liberté, que de crimes commis en ton nom !</a:t>
            </a:r>
            <a:r>
              <a:rPr lang="en-US" sz="2000" b="1" dirty="0"/>
              <a:t> “ </a:t>
            </a:r>
          </a:p>
          <a:p>
            <a:pPr>
              <a:buNone/>
            </a:pPr>
            <a:r>
              <a:rPr lang="en-US" sz="2000" b="1" dirty="0"/>
              <a:t>                                                                 </a:t>
            </a:r>
            <a:r>
              <a:rPr lang="en-US" sz="2000" dirty="0"/>
              <a:t> </a:t>
            </a:r>
            <a:r>
              <a:rPr lang="en-US" sz="2000" b="1" dirty="0"/>
              <a:t> “ </a:t>
            </a:r>
            <a:r>
              <a:rPr lang="fr-FR" sz="2000" b="1" dirty="0"/>
              <a:t>Oh liberté, ils se sont moqués de toi.</a:t>
            </a:r>
            <a:r>
              <a:rPr lang="en-US" sz="2000" b="1" dirty="0"/>
              <a:t> ”                                                                       </a:t>
            </a:r>
          </a:p>
          <a:p>
            <a:pPr>
              <a:buNone/>
            </a:pPr>
            <a:r>
              <a:rPr lang="en-US" sz="2000" b="1" dirty="0"/>
              <a:t>                                                        Deux </a:t>
            </a:r>
            <a:r>
              <a:rPr lang="en-US" sz="2000" b="1" dirty="0" err="1"/>
              <a:t>jours</a:t>
            </a:r>
            <a:r>
              <a:rPr lang="en-US" sz="2000" b="1" dirty="0"/>
              <a:t> après son </a:t>
            </a:r>
            <a:r>
              <a:rPr lang="en-US" sz="2000" b="1" dirty="0" err="1"/>
              <a:t>exécution</a:t>
            </a:r>
            <a:r>
              <a:rPr lang="en-US" sz="2000" b="1" dirty="0"/>
              <a:t> son </a:t>
            </a:r>
            <a:r>
              <a:rPr lang="en-US" sz="2000" b="1" dirty="0" err="1"/>
              <a:t>mari</a:t>
            </a:r>
            <a:r>
              <a:rPr lang="en-US" sz="2000" b="1" dirty="0"/>
              <a:t> </a:t>
            </a:r>
            <a:r>
              <a:rPr lang="en-US" sz="2000" b="1" dirty="0" err="1"/>
              <a:t>reçoit</a:t>
            </a:r>
            <a:r>
              <a:rPr lang="en-US" sz="2000" b="1" dirty="0"/>
              <a:t> la nouvelle et il se suicide. </a:t>
            </a:r>
          </a:p>
          <a:p>
            <a:pPr>
              <a:buNone/>
            </a:pPr>
            <a:endParaRPr lang="en-US" sz="2000" b="1" dirty="0"/>
          </a:p>
          <a:p>
            <a:pPr>
              <a:buNone/>
            </a:pPr>
            <a:r>
              <a:rPr lang="en-US" sz="2000" b="1" dirty="0">
                <a:solidFill>
                  <a:srgbClr val="002060"/>
                </a:solidFill>
              </a:rPr>
              <a:t>                                                   </a:t>
            </a:r>
            <a:r>
              <a:rPr lang="fr-FR" altLang="en-US" sz="2000" b="1" dirty="0">
                <a:solidFill>
                  <a:srgbClr val="C00000"/>
                </a:solidFill>
              </a:rPr>
              <a:t>                            Ordre d’exécution de Madame Rolland</a:t>
            </a:r>
          </a:p>
          <a:p>
            <a:pPr>
              <a:buNone/>
            </a:pPr>
            <a:endParaRPr lang="fr-FR" altLang="en-US" sz="2000" b="1" dirty="0">
              <a:solidFill>
                <a:srgbClr val="C00000"/>
              </a:solidFill>
            </a:endParaRPr>
          </a:p>
          <a:p>
            <a:pPr>
              <a:buNone/>
            </a:pPr>
            <a:endParaRPr lang="en-US" sz="2400" dirty="0">
              <a:solidFill>
                <a:schemeClr val="accent2"/>
              </a:solidFill>
              <a:latin typeface="Lucida Handwriting" pitchFamily="66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271C465-9FEA-4D0A-B7CF-B3E370778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50" y="1658217"/>
            <a:ext cx="2754413" cy="421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41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0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307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1"/>
            <a:ext cx="12192000" cy="10864513"/>
          </a:xfrm>
          <a:prstGeom prst="rect">
            <a:avLst/>
          </a:prstGeom>
          <a:gradFill flip="none" rotWithShape="1">
            <a:gsLst>
              <a:gs pos="0">
                <a:srgbClr val="E7F0F9"/>
              </a:gs>
              <a:gs pos="74000">
                <a:schemeClr val="accent1">
                  <a:lumMod val="45000"/>
                  <a:lumOff val="55000"/>
                </a:schemeClr>
              </a:gs>
              <a:gs pos="61000">
                <a:srgbClr val="FBFCC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>
            <a:spAutoFit/>
          </a:bodyPr>
          <a:lstStyle/>
          <a:p>
            <a:endParaRPr lang="fr-FR" sz="2400" b="1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fr-FR" sz="2400" b="1" dirty="0">
                <a:solidFill>
                  <a:srgbClr val="002060"/>
                </a:solidFill>
              </a:rPr>
              <a:t>                            </a:t>
            </a:r>
            <a:r>
              <a:rPr lang="fr-FR" sz="2400" b="1" dirty="0"/>
              <a:t>4. Charlotte Corday (1768-1793)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/>
              <a:t>          Brève biographie: de la petite noblesse de Normandie, descendante de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/>
              <a:t>Pierre Corneille; admise à 13 ans à l’Abbaye des Dames à Caen; elle y reste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/>
              <a:t>jusqu’en 1791 (l’abbaye de vient propriété d’Etat et les ordres religieux sont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/>
              <a:t>supprimés); elle apprécie les philosophes et est ouverte aux idées de la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/>
              <a:t>Révolution; sa vie spirituelle est marquée par un esprit de sacrifice. </a:t>
            </a:r>
          </a:p>
          <a:p>
            <a:pPr>
              <a:spcBef>
                <a:spcPct val="0"/>
              </a:spcBef>
              <a:buNone/>
            </a:pPr>
            <a:endParaRPr lang="fr-FR" sz="2000" b="1" dirty="0"/>
          </a:p>
          <a:p>
            <a:pPr>
              <a:spcBef>
                <a:spcPct val="0"/>
              </a:spcBef>
              <a:buNone/>
            </a:pPr>
            <a:r>
              <a:rPr lang="fr-FR" sz="2000" b="1" dirty="0"/>
              <a:t>A 23 ans elle vit chez une tante; elle est très attachée à une royauté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/>
              <a:t>constitutionnelle; elle est très indépendante; dépourvue de doutes; elle n’admet pas ma contradiction;  </a:t>
            </a:r>
          </a:p>
          <a:p>
            <a:pPr>
              <a:spcBef>
                <a:spcPct val="0"/>
              </a:spcBef>
              <a:buNone/>
            </a:pPr>
            <a:endParaRPr lang="fr-FR" sz="2000" b="1" dirty="0"/>
          </a:p>
          <a:p>
            <a:pPr>
              <a:spcBef>
                <a:spcPct val="0"/>
              </a:spcBef>
              <a:buNone/>
            </a:pPr>
            <a:r>
              <a:rPr lang="fr-FR" sz="2000" b="1" dirty="0"/>
              <a:t>Du 2-7 septembre 2-7, 1792 – ont lieu les massacres de quiconque est suspect (1200 gens y compris des enfants);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/>
              <a:t>Le député Marat « l’ami du peuple » devient le symbole d’une énorme effusion de sang, suivie de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/>
              <a:t>                                     la persécution du parti girondin modéré (31 mai 1793).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/>
              <a:t>    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/>
              <a:t> Elle voyage à Paris, achète un couteau de cuisine imposant</a:t>
            </a:r>
            <a:r>
              <a:rPr lang="en-US" sz="2000" b="1" dirty="0"/>
              <a:t>; et </a:t>
            </a:r>
            <a:r>
              <a:rPr lang="en-US" sz="2000" b="1" dirty="0" err="1"/>
              <a:t>écrit</a:t>
            </a:r>
            <a:r>
              <a:rPr lang="en-US" sz="2000" b="1" dirty="0"/>
              <a:t> son "</a:t>
            </a:r>
            <a:r>
              <a:rPr lang="en-US" sz="2000" b="1" dirty="0" err="1"/>
              <a:t>Addresse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fr-FR" sz="2000" b="1" dirty="0"/>
              <a:t>aux Français amis des lois</a:t>
            </a:r>
          </a:p>
          <a:p>
            <a:pPr>
              <a:spcBef>
                <a:spcPct val="0"/>
              </a:spcBef>
              <a:buNone/>
            </a:pPr>
            <a:r>
              <a:rPr lang="fr-FR" sz="2000" b="1" dirty="0"/>
              <a:t> et de la paix </a:t>
            </a:r>
            <a:r>
              <a:rPr lang="en-US" sz="2000" b="1" dirty="0">
                <a:solidFill>
                  <a:srgbClr val="002060"/>
                </a:solidFill>
              </a:rPr>
              <a:t>" </a:t>
            </a:r>
            <a:r>
              <a:rPr lang="en-US" sz="2000" b="1" dirty="0"/>
              <a:t>pour </a:t>
            </a:r>
            <a:r>
              <a:rPr lang="en-US" sz="2000" b="1" dirty="0" err="1"/>
              <a:t>expliquer</a:t>
            </a:r>
            <a:r>
              <a:rPr lang="en-US" sz="2000" b="1" dirty="0"/>
              <a:t> </a:t>
            </a:r>
            <a:r>
              <a:rPr lang="en-US" sz="2000" b="1" dirty="0" err="1"/>
              <a:t>ses</a:t>
            </a:r>
            <a:r>
              <a:rPr lang="en-US" sz="2000" b="1" dirty="0"/>
              <a:t> motivations </a:t>
            </a:r>
            <a:r>
              <a:rPr lang="en-US" sz="2000" b="1" dirty="0" err="1"/>
              <a:t>d’assassiner</a:t>
            </a:r>
            <a:r>
              <a:rPr lang="en-US" sz="2000" b="1" dirty="0"/>
              <a:t> Marat: “</a:t>
            </a:r>
            <a:r>
              <a:rPr lang="en-US" sz="2000" b="1" dirty="0" err="1"/>
              <a:t>dejà</a:t>
            </a:r>
            <a:r>
              <a:rPr lang="en-US" sz="2000" b="1" dirty="0"/>
              <a:t> le feu de la </a:t>
            </a:r>
            <a:r>
              <a:rPr lang="en-US" sz="2000" b="1" dirty="0" err="1"/>
              <a:t>discorde</a:t>
            </a:r>
            <a:r>
              <a:rPr lang="en-US" sz="2000" b="1" dirty="0"/>
              <a:t> et de la guerre civile </a:t>
            </a:r>
            <a:r>
              <a:rPr lang="en-US" sz="2000" b="1" dirty="0" err="1"/>
              <a:t>embrase</a:t>
            </a:r>
            <a:r>
              <a:rPr lang="en-US" sz="2000" b="1" dirty="0"/>
              <a:t> la </a:t>
            </a:r>
            <a:r>
              <a:rPr lang="en-US" sz="2000" b="1" dirty="0" err="1"/>
              <a:t>moitié</a:t>
            </a:r>
            <a:r>
              <a:rPr lang="en-US" sz="2000" b="1" dirty="0"/>
              <a:t> de </a:t>
            </a:r>
            <a:r>
              <a:rPr lang="en-US" sz="2000" b="1" dirty="0" err="1"/>
              <a:t>ce</a:t>
            </a:r>
            <a:r>
              <a:rPr lang="en-US" sz="2000" b="1" dirty="0"/>
              <a:t> </a:t>
            </a:r>
            <a:r>
              <a:rPr lang="en-US" sz="2000" b="1" dirty="0" err="1"/>
              <a:t>vaste</a:t>
            </a:r>
            <a:r>
              <a:rPr lang="en-US" sz="2000" b="1" dirty="0"/>
              <a:t> Empire; .. O France, ton repos depend de </a:t>
            </a:r>
            <a:r>
              <a:rPr lang="en-US" sz="2000" b="1" dirty="0" err="1"/>
              <a:t>l’éxecution</a:t>
            </a:r>
            <a:r>
              <a:rPr lang="en-US" sz="2000" b="1" dirty="0"/>
              <a:t> de la </a:t>
            </a:r>
            <a:r>
              <a:rPr lang="en-US" sz="2000" b="1" dirty="0" err="1"/>
              <a:t>loi</a:t>
            </a:r>
            <a:r>
              <a:rPr lang="en-US" sz="2000" b="1" dirty="0"/>
              <a:t>, je </a:t>
            </a:r>
            <a:r>
              <a:rPr lang="en-US" sz="2000" b="1" dirty="0" err="1"/>
              <a:t>n’y</a:t>
            </a:r>
            <a:r>
              <a:rPr lang="en-US" sz="2000" b="1" dirty="0"/>
              <a:t> </a:t>
            </a:r>
            <a:r>
              <a:rPr lang="en-US" sz="2000" b="1" dirty="0" err="1"/>
              <a:t>porte</a:t>
            </a:r>
            <a:r>
              <a:rPr lang="en-US" sz="2000" b="1" dirty="0"/>
              <a:t> point </a:t>
            </a:r>
          </a:p>
          <a:p>
            <a:pPr>
              <a:spcBef>
                <a:spcPct val="0"/>
              </a:spcBef>
              <a:buNone/>
            </a:pPr>
            <a:r>
              <a:rPr lang="en-US" sz="2000" b="1" dirty="0"/>
              <a:t>           </a:t>
            </a:r>
            <a:r>
              <a:rPr lang="en-US" sz="2000" b="1" dirty="0" err="1"/>
              <a:t>atteinte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tuant</a:t>
            </a:r>
            <a:r>
              <a:rPr lang="en-US" sz="2000" b="1" dirty="0"/>
              <a:t> Marat, </a:t>
            </a:r>
            <a:r>
              <a:rPr lang="en-US" sz="2000" b="1" dirty="0" err="1"/>
              <a:t>condamné</a:t>
            </a:r>
            <a:r>
              <a:rPr lang="en-US" sz="2000" b="1" dirty="0"/>
              <a:t> par </a:t>
            </a:r>
            <a:r>
              <a:rPr lang="en-US" sz="2000" b="1" dirty="0" err="1"/>
              <a:t>l’univers</a:t>
            </a:r>
            <a:r>
              <a:rPr lang="en-US" sz="2000" b="1" dirty="0"/>
              <a:t>, il </a:t>
            </a:r>
            <a:r>
              <a:rPr lang="en-US" sz="2000" b="1" dirty="0" err="1"/>
              <a:t>est</a:t>
            </a:r>
            <a:r>
              <a:rPr lang="en-US" sz="2000" b="1" dirty="0"/>
              <a:t> hors la </a:t>
            </a:r>
            <a:r>
              <a:rPr lang="en-US" sz="2000" b="1" dirty="0" err="1"/>
              <a:t>loi</a:t>
            </a:r>
            <a:r>
              <a:rPr lang="en-US" sz="2000" b="1" dirty="0"/>
              <a:t>… </a:t>
            </a:r>
            <a:r>
              <a:rPr lang="en-US" sz="2000" b="1" dirty="0" err="1"/>
              <a:t>quel</a:t>
            </a:r>
            <a:r>
              <a:rPr lang="en-US" sz="2000" b="1" dirty="0"/>
              <a:t> tribunal me </a:t>
            </a:r>
            <a:r>
              <a:rPr lang="en-US" sz="2000" b="1" dirty="0" err="1"/>
              <a:t>jugera</a:t>
            </a:r>
            <a:r>
              <a:rPr lang="en-US" sz="2000" b="1" dirty="0"/>
              <a:t>? </a:t>
            </a:r>
            <a:endParaRPr lang="fr-FR" sz="2400" b="1" dirty="0"/>
          </a:p>
          <a:p>
            <a:r>
              <a:rPr lang="en-US" sz="2000" b="1" dirty="0"/>
              <a:t>   </a:t>
            </a:r>
          </a:p>
          <a:p>
            <a:r>
              <a:rPr lang="en-US" sz="2000" b="1" u="sng" dirty="0">
                <a:solidFill>
                  <a:srgbClr val="C00000"/>
                </a:solidFill>
                <a:latin typeface="Calibri" pitchFamily="34" charset="0"/>
              </a:rPr>
              <a:t>           </a:t>
            </a:r>
            <a:endParaRPr lang="fr-FR" b="1" u="sng" dirty="0">
              <a:solidFill>
                <a:srgbClr val="C00000"/>
              </a:solidFill>
              <a:latin typeface="Calibri" pitchFamily="34" charset="0"/>
            </a:endParaRPr>
          </a:p>
          <a:p>
            <a:endParaRPr lang="fr-FR" b="1" u="sng" dirty="0">
              <a:solidFill>
                <a:srgbClr val="C00000"/>
              </a:solidFill>
              <a:latin typeface="Calibri" pitchFamily="34" charset="0"/>
            </a:endParaRPr>
          </a:p>
          <a:p>
            <a:endParaRPr lang="fr-FR" b="1" u="sng" dirty="0">
              <a:solidFill>
                <a:srgbClr val="C00000"/>
              </a:solidFill>
              <a:latin typeface="Calibri" pitchFamily="34" charset="0"/>
            </a:endParaRPr>
          </a:p>
          <a:p>
            <a:endParaRPr lang="fr-FR" b="1" u="sng" dirty="0">
              <a:solidFill>
                <a:srgbClr val="C00000"/>
              </a:solidFill>
              <a:latin typeface="Calibri" pitchFamily="34" charset="0"/>
            </a:endParaRPr>
          </a:p>
          <a:p>
            <a:endParaRPr lang="fr-FR" b="1" u="sng" dirty="0">
              <a:solidFill>
                <a:srgbClr val="C00000"/>
              </a:solidFill>
              <a:latin typeface="Calibri" pitchFamily="34" charset="0"/>
            </a:endParaRPr>
          </a:p>
          <a:p>
            <a:endParaRPr lang="fr-FR" b="1" u="sng" dirty="0">
              <a:solidFill>
                <a:srgbClr val="C00000"/>
              </a:solidFill>
              <a:latin typeface="Calibri" pitchFamily="34" charset="0"/>
            </a:endParaRPr>
          </a:p>
          <a:p>
            <a:endParaRPr lang="fr-FR" b="1" u="sng" dirty="0">
              <a:solidFill>
                <a:srgbClr val="C00000"/>
              </a:solidFill>
              <a:latin typeface="Calibri" pitchFamily="34" charset="0"/>
            </a:endParaRPr>
          </a:p>
          <a:p>
            <a:endParaRPr lang="fr-FR" b="1" u="sng" dirty="0">
              <a:solidFill>
                <a:srgbClr val="C00000"/>
              </a:solidFill>
              <a:latin typeface="Calibri" pitchFamily="34" charset="0"/>
            </a:endParaRPr>
          </a:p>
          <a:p>
            <a:endParaRPr lang="fr-FR" b="1" u="sng" dirty="0">
              <a:solidFill>
                <a:srgbClr val="C00000"/>
              </a:solidFill>
              <a:latin typeface="Calibri" pitchFamily="34" charset="0"/>
            </a:endParaRPr>
          </a:p>
          <a:p>
            <a:endParaRPr lang="fr-FR" b="1" u="sng" dirty="0">
              <a:solidFill>
                <a:srgbClr val="C00000"/>
              </a:solidFill>
              <a:latin typeface="Calibri" pitchFamily="34" charset="0"/>
            </a:endParaRPr>
          </a:p>
          <a:p>
            <a:endParaRPr lang="fr-FR" b="1" u="sng" dirty="0">
              <a:solidFill>
                <a:srgbClr val="C00000"/>
              </a:solidFill>
              <a:latin typeface="Calibri" pitchFamily="34" charset="0"/>
            </a:endParaRPr>
          </a:p>
          <a:p>
            <a:endParaRPr lang="fr-FR" b="1" u="sng" dirty="0">
              <a:solidFill>
                <a:srgbClr val="C00000"/>
              </a:solidFill>
              <a:latin typeface="Calibri" pitchFamily="34" charset="0"/>
            </a:endParaRPr>
          </a:p>
          <a:p>
            <a:endParaRPr lang="fr-FR" b="1" u="sng" dirty="0">
              <a:solidFill>
                <a:srgbClr val="C00000"/>
              </a:solidFill>
              <a:latin typeface="Calibri" pitchFamily="34" charset="0"/>
            </a:endParaRPr>
          </a:p>
          <a:p>
            <a:endParaRPr lang="fr-FR" b="1" u="sng" dirty="0">
              <a:solidFill>
                <a:srgbClr val="C00000"/>
              </a:solidFill>
              <a:latin typeface="Calibri" pitchFamily="34" charset="0"/>
            </a:endParaRPr>
          </a:p>
          <a:p>
            <a:endParaRPr lang="fr-FR" b="1" u="sng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3" name="Picture 2" descr="Calvados - Normandie - Quelle superbe vue aérienne sur  ..................... ! A vous de deviner :-) | Facebook">
            <a:extLst>
              <a:ext uri="{FF2B5EF4-FFF2-40B4-BE49-F238E27FC236}">
                <a16:creationId xmlns:a16="http://schemas.microsoft.com/office/drawing/2014/main" id="{569ED6CD-79CB-E647-2218-8699E07FB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587" y="281354"/>
            <a:ext cx="3847590" cy="257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073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602081"/>
          </a:xfrm>
          <a:prstGeom prst="rect">
            <a:avLst/>
          </a:prstGeom>
          <a:gradFill rotWithShape="1">
            <a:gsLst>
              <a:gs pos="0">
                <a:srgbClr val="FFCCCC"/>
              </a:gs>
              <a:gs pos="100000">
                <a:srgbClr val="FFFEA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   </a:t>
            </a:r>
            <a:r>
              <a:rPr lang="en-US" altLang="en-US" sz="2000" dirty="0">
                <a:solidFill>
                  <a:srgbClr val="002060"/>
                </a:solidFill>
              </a:rPr>
              <a:t>        </a:t>
            </a:r>
          </a:p>
          <a:p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/>
              <a:t>Elle </a:t>
            </a:r>
            <a:r>
              <a:rPr lang="en-US" sz="2000" b="1" dirty="0" err="1"/>
              <a:t>plonge</a:t>
            </a:r>
            <a:r>
              <a:rPr lang="en-US" sz="2000" b="1" dirty="0"/>
              <a:t> le couteau dans </a:t>
            </a:r>
            <a:r>
              <a:rPr lang="en-US" sz="2000" b="1" dirty="0" err="1"/>
              <a:t>sa</a:t>
            </a:r>
            <a:r>
              <a:rPr lang="en-US" sz="2000" b="1" dirty="0"/>
              <a:t> poitrine et ne </a:t>
            </a:r>
            <a:r>
              <a:rPr lang="en-US" sz="2000" b="1" dirty="0" err="1"/>
              <a:t>bouge</a:t>
            </a:r>
            <a:r>
              <a:rPr lang="en-US" sz="2000" b="1" dirty="0"/>
              <a:t> plus </a:t>
            </a:r>
            <a:r>
              <a:rPr lang="en-US" sz="2000" b="1" dirty="0" err="1"/>
              <a:t>jusqu’à</a:t>
            </a:r>
            <a:r>
              <a:rPr lang="en-US" sz="2000" b="1" dirty="0"/>
              <a:t> </a:t>
            </a:r>
            <a:r>
              <a:rPr lang="en-US" sz="2000" b="1" dirty="0" err="1"/>
              <a:t>ce</a:t>
            </a:r>
            <a:r>
              <a:rPr lang="en-US" sz="2000" b="1" dirty="0"/>
              <a:t> </a:t>
            </a:r>
            <a:r>
              <a:rPr lang="en-US" sz="2000" b="1" dirty="0" err="1"/>
              <a:t>qu’elle</a:t>
            </a:r>
            <a:r>
              <a:rPr lang="en-US" sz="2000" b="1" dirty="0"/>
              <a:t> </a:t>
            </a:r>
            <a:r>
              <a:rPr lang="en-US" sz="2000" b="1" dirty="0" err="1"/>
              <a:t>est</a:t>
            </a:r>
            <a:r>
              <a:rPr lang="en-US" sz="2000" b="1" dirty="0"/>
              <a:t> </a:t>
            </a:r>
            <a:r>
              <a:rPr lang="en-US" sz="2000" b="1" dirty="0" err="1"/>
              <a:t>arrêtée</a:t>
            </a:r>
            <a:r>
              <a:rPr lang="en-US" sz="2000" b="1" dirty="0"/>
              <a:t>. Au </a:t>
            </a:r>
            <a:r>
              <a:rPr lang="en-US" sz="2000" b="1" dirty="0" err="1"/>
              <a:t>tribual</a:t>
            </a:r>
            <a:r>
              <a:rPr lang="en-US" sz="2000" b="1" dirty="0"/>
              <a:t> </a:t>
            </a:r>
            <a:r>
              <a:rPr lang="en-US" sz="2000" b="1" dirty="0" err="1"/>
              <a:t>elle</a:t>
            </a:r>
            <a:r>
              <a:rPr lang="en-US" sz="2000" b="1" dirty="0"/>
              <a:t> </a:t>
            </a:r>
            <a:r>
              <a:rPr lang="en-US" sz="2000" b="1" dirty="0" err="1"/>
              <a:t>attribue</a:t>
            </a:r>
            <a:endParaRPr lang="en-US" sz="2000" b="1" dirty="0"/>
          </a:p>
          <a:p>
            <a:r>
              <a:rPr lang="en-US" sz="2000" b="1" dirty="0"/>
              <a:t>     son seul coup, non pas au fait de </a:t>
            </a:r>
            <a:r>
              <a:rPr lang="en-US" sz="2000" b="1" dirty="0" err="1"/>
              <a:t>s’être</a:t>
            </a:r>
            <a:r>
              <a:rPr lang="en-US" sz="2000" b="1" dirty="0"/>
              <a:t> </a:t>
            </a:r>
            <a:r>
              <a:rPr lang="en-US" sz="2000" b="1" dirty="0" err="1"/>
              <a:t>entraînée</a:t>
            </a:r>
            <a:r>
              <a:rPr lang="en-US" sz="2000" b="1" dirty="0"/>
              <a:t>, </a:t>
            </a:r>
            <a:r>
              <a:rPr lang="en-US" sz="2000" b="1" dirty="0" err="1"/>
              <a:t>mais</a:t>
            </a:r>
            <a:r>
              <a:rPr lang="en-US" sz="2000" b="1" dirty="0"/>
              <a:t> à la chance. </a:t>
            </a:r>
          </a:p>
          <a:p>
            <a:endParaRPr lang="en-US" sz="2000" dirty="0"/>
          </a:p>
          <a:p>
            <a:r>
              <a:rPr lang="en-US" sz="2000" b="1" dirty="0"/>
              <a:t>      Elle </a:t>
            </a:r>
            <a:r>
              <a:rPr lang="en-US" sz="2000" b="1" dirty="0" err="1"/>
              <a:t>est</a:t>
            </a:r>
            <a:r>
              <a:rPr lang="en-US" sz="2000" b="1" dirty="0"/>
              <a:t> </a:t>
            </a:r>
            <a:r>
              <a:rPr lang="en-US" sz="2000" b="1" dirty="0" err="1"/>
              <a:t>guillotinée</a:t>
            </a:r>
            <a:r>
              <a:rPr lang="en-US" sz="2000" b="1" dirty="0"/>
              <a:t> le 17 Juillet 1793. </a:t>
            </a:r>
            <a:r>
              <a:rPr lang="en-US" sz="2000" b="1" dirty="0" err="1"/>
              <a:t>Quelques</a:t>
            </a:r>
            <a:r>
              <a:rPr lang="en-US" sz="2000" b="1" dirty="0"/>
              <a:t> </a:t>
            </a:r>
            <a:r>
              <a:rPr lang="en-US" sz="2000" b="1" dirty="0" err="1"/>
              <a:t>heures</a:t>
            </a:r>
            <a:r>
              <a:rPr lang="en-US" sz="2000" b="1" dirty="0"/>
              <a:t> </a:t>
            </a:r>
            <a:r>
              <a:rPr lang="en-US" sz="2000" b="1" dirty="0" err="1"/>
              <a:t>avant</a:t>
            </a:r>
            <a:r>
              <a:rPr lang="en-US" sz="2000" b="1" dirty="0"/>
              <a:t> </a:t>
            </a:r>
            <a:r>
              <a:rPr lang="en-US" sz="2000" b="1" dirty="0" err="1"/>
              <a:t>elle</a:t>
            </a:r>
            <a:r>
              <a:rPr lang="en-US" sz="2000" b="1" dirty="0"/>
              <a:t> </a:t>
            </a:r>
          </a:p>
          <a:p>
            <a:r>
              <a:rPr lang="en-US" sz="2000" b="1" dirty="0" err="1"/>
              <a:t>demande</a:t>
            </a:r>
            <a:r>
              <a:rPr lang="en-US" sz="2000" b="1" dirty="0"/>
              <a:t> au </a:t>
            </a:r>
            <a:r>
              <a:rPr lang="en-US" sz="2000" b="1" dirty="0" err="1"/>
              <a:t>garde</a:t>
            </a:r>
            <a:r>
              <a:rPr lang="en-US" sz="2000" b="1" dirty="0"/>
              <a:t> national</a:t>
            </a:r>
            <a:r>
              <a:rPr lang="fr-FR" sz="2000" b="1" dirty="0"/>
              <a:t> Jean-Jacques </a:t>
            </a:r>
            <a:r>
              <a:rPr lang="fr-FR" sz="2000" b="1" dirty="0" err="1"/>
              <a:t>Hauer</a:t>
            </a:r>
            <a:r>
              <a:rPr lang="fr-FR" sz="2000" b="1" dirty="0"/>
              <a:t> de peindre son portait. </a:t>
            </a:r>
          </a:p>
          <a:p>
            <a:endParaRPr lang="fr-FR" sz="2000" b="1" dirty="0"/>
          </a:p>
          <a:p>
            <a:r>
              <a:rPr lang="en-US" sz="2000" b="1" dirty="0"/>
              <a:t>  </a:t>
            </a:r>
            <a:r>
              <a:rPr lang="en-US" sz="2000" b="1" dirty="0" err="1"/>
              <a:t>L’action</a:t>
            </a:r>
            <a:r>
              <a:rPr lang="en-US" sz="2000" b="1" dirty="0"/>
              <a:t> de Charlotte </a:t>
            </a:r>
            <a:r>
              <a:rPr lang="en-US" sz="2000" b="1" dirty="0" err="1"/>
              <a:t>devient</a:t>
            </a:r>
            <a:r>
              <a:rPr lang="en-US" sz="2000" b="1" dirty="0"/>
              <a:t> un tournant </a:t>
            </a:r>
            <a:r>
              <a:rPr lang="en-US" sz="2000" b="1" dirty="0" err="1"/>
              <a:t>décisif</a:t>
            </a:r>
            <a:r>
              <a:rPr lang="en-US" sz="2000" b="1" dirty="0"/>
              <a:t> de </a:t>
            </a:r>
            <a:r>
              <a:rPr lang="en-US" sz="2000" b="1" dirty="0" err="1"/>
              <a:t>l’opinion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 </a:t>
            </a:r>
            <a:r>
              <a:rPr lang="en-US" sz="2000" b="1" dirty="0" err="1"/>
              <a:t>générale</a:t>
            </a:r>
            <a:r>
              <a:rPr lang="en-US" sz="2000" b="1" dirty="0"/>
              <a:t> </a:t>
            </a:r>
            <a:r>
              <a:rPr lang="en-US" sz="2000" b="1" dirty="0" err="1"/>
              <a:t>concernant</a:t>
            </a:r>
            <a:r>
              <a:rPr lang="en-US" sz="2000" b="1" dirty="0"/>
              <a:t> les femmes par la </a:t>
            </a:r>
            <a:r>
              <a:rPr lang="en-US" sz="2000" b="1" dirty="0" err="1"/>
              <a:t>Révolution</a:t>
            </a:r>
            <a:r>
              <a:rPr lang="en-US" sz="2000" b="1" dirty="0"/>
              <a:t>. Pour </a:t>
            </a:r>
            <a:r>
              <a:rPr lang="en-US" sz="2000" b="1" dirty="0" err="1"/>
              <a:t>ceux</a:t>
            </a:r>
            <a:r>
              <a:rPr lang="en-US" sz="2000" b="1" dirty="0"/>
              <a:t> qui </a:t>
            </a:r>
          </a:p>
          <a:p>
            <a:r>
              <a:rPr lang="en-US" sz="2000" b="1" dirty="0"/>
              <a:t> </a:t>
            </a:r>
            <a:r>
              <a:rPr lang="en-US" sz="2000" b="1" dirty="0" err="1"/>
              <a:t>l’approuvaient</a:t>
            </a:r>
            <a:r>
              <a:rPr lang="en-US" sz="2000" b="1" dirty="0"/>
              <a:t>, </a:t>
            </a:r>
            <a:r>
              <a:rPr lang="en-US" sz="2000" b="1" dirty="0" err="1"/>
              <a:t>elle</a:t>
            </a:r>
            <a:r>
              <a:rPr lang="en-US" sz="2000" b="1" dirty="0"/>
              <a:t> </a:t>
            </a:r>
            <a:r>
              <a:rPr lang="en-US" sz="2000" b="1" dirty="0" err="1"/>
              <a:t>était</a:t>
            </a:r>
            <a:r>
              <a:rPr lang="en-US" sz="2000" b="1" dirty="0"/>
              <a:t> </a:t>
            </a:r>
            <a:r>
              <a:rPr lang="en-US" sz="2000" b="1" dirty="0" err="1"/>
              <a:t>une</a:t>
            </a:r>
            <a:r>
              <a:rPr lang="en-US" sz="2000" b="1" dirty="0"/>
              <a:t> heroine, </a:t>
            </a:r>
            <a:r>
              <a:rPr lang="en-US" sz="2000" b="1" dirty="0" err="1"/>
              <a:t>mais</a:t>
            </a:r>
            <a:r>
              <a:rPr lang="en-US" sz="2000" b="1" dirty="0"/>
              <a:t> beaucoup </a:t>
            </a:r>
            <a:r>
              <a:rPr lang="en-US" sz="2000" b="1" dirty="0" err="1"/>
              <a:t>étaient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colère</a:t>
            </a:r>
            <a:r>
              <a:rPr lang="en-US" sz="2000" b="1" dirty="0"/>
              <a:t>.</a:t>
            </a:r>
          </a:p>
          <a:p>
            <a:r>
              <a:rPr lang="en-US" sz="2000" b="1" dirty="0"/>
              <a:t> Elle </a:t>
            </a:r>
            <a:r>
              <a:rPr lang="en-US" sz="2000" b="1" dirty="0" err="1"/>
              <a:t>était</a:t>
            </a:r>
            <a:r>
              <a:rPr lang="en-US" sz="2000" b="1" dirty="0"/>
              <a:t> </a:t>
            </a:r>
            <a:r>
              <a:rPr lang="en-US" sz="2000" b="1" dirty="0" err="1"/>
              <a:t>perçue</a:t>
            </a:r>
            <a:r>
              <a:rPr lang="en-US" sz="2000" b="1" dirty="0"/>
              <a:t> </a:t>
            </a:r>
            <a:r>
              <a:rPr lang="en-US" sz="2000" b="1" dirty="0" err="1"/>
              <a:t>comme</a:t>
            </a:r>
            <a:r>
              <a:rPr lang="en-US" sz="2000" b="1" dirty="0"/>
              <a:t> perturbant, </a:t>
            </a:r>
            <a:r>
              <a:rPr lang="en-US" sz="2000" b="1" dirty="0" err="1"/>
              <a:t>transgressant</a:t>
            </a:r>
            <a:r>
              <a:rPr lang="en-US" sz="2000" b="1" dirty="0"/>
              <a:t> des norms qui </a:t>
            </a:r>
          </a:p>
          <a:p>
            <a:r>
              <a:rPr lang="en-US" sz="2000" b="1" dirty="0"/>
              <a:t>                                              </a:t>
            </a:r>
            <a:r>
              <a:rPr lang="en-US" sz="2000" b="1" dirty="0" err="1"/>
              <a:t>veulent</a:t>
            </a:r>
            <a:r>
              <a:rPr lang="en-US" sz="2000" b="1" dirty="0"/>
              <a:t> que les femmes </a:t>
            </a:r>
            <a:r>
              <a:rPr lang="en-US" sz="2000" b="1" dirty="0" err="1"/>
              <a:t>donnent</a:t>
            </a:r>
            <a:r>
              <a:rPr lang="en-US" sz="2000" b="1" dirty="0"/>
              <a:t> la vie, et non pas la mort. Elle </a:t>
            </a:r>
            <a:r>
              <a:rPr lang="en-US" sz="2000" b="1" dirty="0" err="1"/>
              <a:t>dit</a:t>
            </a:r>
            <a:r>
              <a:rPr lang="en-US" sz="2000" b="1" dirty="0"/>
              <a:t> à </a:t>
            </a:r>
            <a:r>
              <a:rPr lang="en-US" sz="2000" b="1" dirty="0" err="1"/>
              <a:t>ses</a:t>
            </a:r>
            <a:r>
              <a:rPr lang="en-US" sz="2000" b="1" dirty="0"/>
              <a:t> </a:t>
            </a:r>
            <a:r>
              <a:rPr lang="en-US" sz="2000" b="1" dirty="0" err="1"/>
              <a:t>juges</a:t>
            </a:r>
            <a:r>
              <a:rPr lang="en-US" sz="2000" b="1" dirty="0"/>
              <a:t>: </a:t>
            </a:r>
            <a:r>
              <a:rPr lang="fr-FR" sz="2000" b="1" dirty="0"/>
              <a:t>"J'ai tué</a:t>
            </a:r>
          </a:p>
          <a:p>
            <a:r>
              <a:rPr lang="fr-FR" sz="2000" b="1" dirty="0"/>
              <a:t>                                               </a:t>
            </a:r>
            <a:r>
              <a:rPr lang="fr-FR" sz="2000" b="1" dirty="0">
                <a:highlight>
                  <a:srgbClr val="FFFF00"/>
                </a:highlight>
              </a:rPr>
              <a:t>un homme </a:t>
            </a:r>
            <a:r>
              <a:rPr lang="fr-FR" sz="2000" b="1" dirty="0"/>
              <a:t>pour en sauver cent mille." Mais son</a:t>
            </a:r>
            <a:r>
              <a:rPr lang="en-US" sz="2000" b="1" dirty="0"/>
              <a:t> tort </a:t>
            </a:r>
            <a:r>
              <a:rPr lang="en-US" sz="2000" b="1" dirty="0" err="1"/>
              <a:t>était</a:t>
            </a:r>
            <a:r>
              <a:rPr lang="en-US" sz="2000" b="1" dirty="0"/>
              <a:t> </a:t>
            </a:r>
            <a:r>
              <a:rPr lang="en-US" sz="2000" b="1" dirty="0" err="1"/>
              <a:t>précisément</a:t>
            </a:r>
            <a:r>
              <a:rPr lang="en-US" sz="2000" b="1" dirty="0"/>
              <a:t> </a:t>
            </a:r>
            <a:r>
              <a:rPr lang="en-US" sz="2000" b="1" dirty="0" err="1"/>
              <a:t>d’avoir</a:t>
            </a:r>
            <a:r>
              <a:rPr lang="en-US" sz="2000" b="1" dirty="0"/>
              <a:t> </a:t>
            </a:r>
            <a:r>
              <a:rPr lang="en-US" sz="2000" b="1" dirty="0" err="1"/>
              <a:t>tué</a:t>
            </a:r>
            <a:r>
              <a:rPr lang="en-US" sz="2000" b="1" dirty="0"/>
              <a:t> un</a:t>
            </a:r>
          </a:p>
          <a:p>
            <a:r>
              <a:rPr lang="en-US" sz="2000" b="1" dirty="0"/>
              <a:t>                                                homme et sur le chemin </a:t>
            </a:r>
            <a:r>
              <a:rPr lang="en-US" sz="2000" b="1" dirty="0" err="1"/>
              <a:t>vers</a:t>
            </a:r>
            <a:r>
              <a:rPr lang="en-US" sz="2000" b="1" dirty="0"/>
              <a:t> son </a:t>
            </a:r>
            <a:r>
              <a:rPr lang="en-US" sz="2000" b="1" dirty="0" err="1"/>
              <a:t>execut</a:t>
            </a:r>
            <a:r>
              <a:rPr lang="en-US" sz="2000" b="1" dirty="0"/>
              <a:t> </a:t>
            </a:r>
            <a:r>
              <a:rPr lang="en-US" sz="2000" b="1" dirty="0" err="1"/>
              <a:t>elle</a:t>
            </a:r>
            <a:r>
              <a:rPr lang="en-US" sz="2000" b="1" dirty="0"/>
              <a:t> </a:t>
            </a:r>
            <a:r>
              <a:rPr lang="en-US" sz="2000" b="1" dirty="0" err="1"/>
              <a:t>porte</a:t>
            </a:r>
            <a:r>
              <a:rPr lang="en-US" sz="2000" b="1" dirty="0"/>
              <a:t> la robe rouge des parricides! </a:t>
            </a:r>
            <a:r>
              <a:rPr lang="en-US" sz="2000" b="1" dirty="0" err="1"/>
              <a:t>Sauver</a:t>
            </a:r>
            <a:endParaRPr lang="en-US" sz="2000" b="1" dirty="0"/>
          </a:p>
          <a:p>
            <a:r>
              <a:rPr lang="en-US" sz="2000" b="1" dirty="0"/>
              <a:t>                                               cent </a:t>
            </a:r>
            <a:r>
              <a:rPr lang="en-US" sz="2000" b="1" dirty="0" err="1"/>
              <a:t>mille</a:t>
            </a:r>
            <a:r>
              <a:rPr lang="en-US" sz="2000" b="1" dirty="0"/>
              <a:t> ne </a:t>
            </a:r>
            <a:r>
              <a:rPr lang="en-US" sz="2000" b="1" dirty="0" err="1"/>
              <a:t>pèse</a:t>
            </a:r>
            <a:r>
              <a:rPr lang="en-US" sz="2000" b="1" dirty="0"/>
              <a:t> rien par rapport à un </a:t>
            </a:r>
            <a:r>
              <a:rPr lang="en-US" sz="2000" b="1" dirty="0" err="1"/>
              <a:t>tel</a:t>
            </a:r>
            <a:r>
              <a:rPr lang="en-US" sz="2000" b="1" dirty="0"/>
              <a:t> crime.</a:t>
            </a:r>
            <a:endParaRPr lang="en-US" altLang="en-US" sz="2000" b="1" dirty="0"/>
          </a:p>
          <a:p>
            <a:r>
              <a:rPr lang="en-US" altLang="en-US" sz="2000" b="1" dirty="0"/>
              <a:t>                                                Par la suite, l</a:t>
            </a:r>
            <a:r>
              <a:rPr lang="en-US" sz="2000" b="1" dirty="0"/>
              <a:t>a </a:t>
            </a:r>
            <a:r>
              <a:rPr lang="en-US" sz="2000" b="1" dirty="0" err="1"/>
              <a:t>plupart</a:t>
            </a:r>
            <a:r>
              <a:rPr lang="en-US" sz="2000" b="1" dirty="0"/>
              <a:t> des femmes </a:t>
            </a:r>
            <a:r>
              <a:rPr lang="en-US" sz="2000" b="1" dirty="0" err="1"/>
              <a:t>affichaient</a:t>
            </a:r>
            <a:r>
              <a:rPr lang="en-US" sz="2000" b="1" dirty="0"/>
              <a:t> </a:t>
            </a:r>
            <a:r>
              <a:rPr lang="en-US" sz="2000" b="1" dirty="0" err="1"/>
              <a:t>leur</a:t>
            </a:r>
            <a:r>
              <a:rPr lang="en-US" sz="2000" b="1" dirty="0"/>
              <a:t> distance avec </a:t>
            </a:r>
            <a:r>
              <a:rPr lang="en-US" sz="2000" b="1" dirty="0" err="1"/>
              <a:t>elle</a:t>
            </a:r>
            <a:r>
              <a:rPr lang="en-US" sz="2000" b="1" dirty="0"/>
              <a:t> – et la </a:t>
            </a:r>
            <a:r>
              <a:rPr lang="en-US" sz="2000" b="1" dirty="0" err="1"/>
              <a:t>crainte</a:t>
            </a:r>
            <a:r>
              <a:rPr lang="en-US" sz="2000" b="1" dirty="0"/>
              <a:t> de</a:t>
            </a:r>
          </a:p>
          <a:p>
            <a:r>
              <a:rPr lang="en-US" sz="2000" b="1" dirty="0"/>
              <a:t>                                                reactions encore plus </a:t>
            </a:r>
            <a:r>
              <a:rPr lang="en-US" sz="2000" b="1" dirty="0" err="1"/>
              <a:t>radicales</a:t>
            </a:r>
            <a:r>
              <a:rPr lang="en-US" sz="2000" b="1" dirty="0"/>
              <a:t> </a:t>
            </a:r>
            <a:r>
              <a:rPr lang="en-US" sz="2000" b="1" dirty="0" err="1"/>
              <a:t>mettra</a:t>
            </a:r>
            <a:r>
              <a:rPr lang="en-US" sz="2000" b="1" dirty="0"/>
              <a:t> un </a:t>
            </a:r>
            <a:r>
              <a:rPr lang="en-US" sz="2000" b="1" dirty="0" err="1"/>
              <a:t>terme</a:t>
            </a:r>
            <a:r>
              <a:rPr lang="en-US" sz="2000" b="1" dirty="0"/>
              <a:t> au </a:t>
            </a:r>
            <a:r>
              <a:rPr lang="en-US" sz="2000" b="1" dirty="0" err="1"/>
              <a:t>développement</a:t>
            </a:r>
            <a:r>
              <a:rPr lang="en-US" sz="2000" b="1" dirty="0"/>
              <a:t> du movement</a:t>
            </a:r>
          </a:p>
          <a:p>
            <a:r>
              <a:rPr lang="en-US" sz="2000" b="1" dirty="0"/>
              <a:t>                                                feminist </a:t>
            </a:r>
            <a:r>
              <a:rPr lang="en-US" sz="2000" b="1" dirty="0" err="1"/>
              <a:t>naissant</a:t>
            </a:r>
            <a:r>
              <a:rPr lang="en-US" sz="2000" b="1" dirty="0"/>
              <a:t>. </a:t>
            </a:r>
            <a:r>
              <a:rPr lang="fr-FR" altLang="en-US" sz="2000" b="1" dirty="0"/>
              <a:t> </a:t>
            </a:r>
            <a:r>
              <a:rPr lang="en-US" altLang="en-US" sz="2000" b="1" dirty="0"/>
              <a:t>Charlotte </a:t>
            </a:r>
            <a:r>
              <a:rPr lang="en-US" altLang="en-US" sz="2000" b="1" dirty="0" err="1"/>
              <a:t>était</a:t>
            </a:r>
            <a:r>
              <a:rPr lang="en-US" altLang="en-US" sz="2000" b="1" dirty="0"/>
              <a:t> surprise par la </a:t>
            </a:r>
            <a:r>
              <a:rPr lang="en-US" altLang="en-US" sz="2000" b="1" dirty="0" err="1"/>
              <a:t>réaction</a:t>
            </a:r>
            <a:r>
              <a:rPr lang="en-US" altLang="en-US" sz="2000" b="1" dirty="0"/>
              <a:t> de femmes </a:t>
            </a:r>
            <a:r>
              <a:rPr lang="en-US" altLang="en-US" sz="2000" b="1" dirty="0" err="1"/>
              <a:t>révolutionnaires</a:t>
            </a:r>
            <a:r>
              <a:rPr lang="en-US" altLang="en-US" sz="2000" b="1" dirty="0"/>
              <a:t> </a:t>
            </a:r>
          </a:p>
          <a:p>
            <a:r>
              <a:rPr lang="en-US" altLang="en-US" sz="2000" b="1" dirty="0"/>
              <a:t>                                                et </a:t>
            </a:r>
            <a:r>
              <a:rPr lang="en-US" altLang="en-US" sz="2000" b="1" dirty="0" err="1"/>
              <a:t>écrit</a:t>
            </a:r>
            <a:r>
              <a:rPr lang="en-US" sz="2000" b="1" dirty="0"/>
              <a:t>, “</a:t>
            </a:r>
            <a:r>
              <a:rPr lang="en-US" sz="2000" b="1" dirty="0" err="1"/>
              <a:t>J’étais</a:t>
            </a:r>
            <a:r>
              <a:rPr lang="en-US" sz="2000" b="1" dirty="0"/>
              <a:t> </a:t>
            </a:r>
            <a:r>
              <a:rPr lang="en-US" sz="2000" b="1" dirty="0" err="1"/>
              <a:t>parfaitement</a:t>
            </a:r>
            <a:r>
              <a:rPr lang="en-US" sz="2000" b="1" dirty="0"/>
              <a:t> </a:t>
            </a:r>
            <a:r>
              <a:rPr lang="en-US" sz="2000" b="1" dirty="0" err="1"/>
              <a:t>calme</a:t>
            </a:r>
            <a:r>
              <a:rPr lang="en-US" sz="2000" b="1" dirty="0"/>
              <a:t>, </a:t>
            </a:r>
            <a:r>
              <a:rPr lang="en-US" sz="2000" b="1" dirty="0" err="1"/>
              <a:t>j’ai</a:t>
            </a:r>
            <a:r>
              <a:rPr lang="en-US" sz="2000" b="1" dirty="0"/>
              <a:t> </a:t>
            </a:r>
            <a:r>
              <a:rPr lang="en-US" sz="2000" b="1" dirty="0" err="1"/>
              <a:t>souffert</a:t>
            </a:r>
            <a:r>
              <a:rPr lang="en-US" sz="2000" b="1" dirty="0"/>
              <a:t> des cris de </a:t>
            </a:r>
            <a:r>
              <a:rPr lang="en-US" sz="2000" b="1" dirty="0" err="1"/>
              <a:t>quelques</a:t>
            </a:r>
            <a:r>
              <a:rPr lang="en-US" sz="2000" b="1" dirty="0"/>
              <a:t> femmes. Mais</a:t>
            </a:r>
          </a:p>
          <a:p>
            <a:r>
              <a:rPr lang="en-US" sz="2000" b="1" dirty="0"/>
              <a:t>                                                                  </a:t>
            </a:r>
            <a:r>
              <a:rPr lang="en-US" sz="2000" b="1" dirty="0" err="1"/>
              <a:t>sauver</a:t>
            </a:r>
            <a:r>
              <a:rPr lang="en-US" sz="2000" b="1" dirty="0"/>
              <a:t> son pays </a:t>
            </a:r>
            <a:r>
              <a:rPr lang="en-US" sz="2000" b="1" dirty="0" err="1"/>
              <a:t>est</a:t>
            </a:r>
            <a:r>
              <a:rPr lang="en-US" sz="2000" b="1" dirty="0"/>
              <a:t> de ne pas </a:t>
            </a:r>
            <a:r>
              <a:rPr lang="en-US" sz="2000" b="1" dirty="0" err="1"/>
              <a:t>en</a:t>
            </a:r>
            <a:r>
              <a:rPr lang="en-US" sz="2000" b="1" dirty="0"/>
              <a:t> consider le </a:t>
            </a:r>
            <a:r>
              <a:rPr lang="en-US" sz="2000" b="1" dirty="0" err="1"/>
              <a:t>coût</a:t>
            </a:r>
            <a:r>
              <a:rPr lang="en-US" sz="2000" b="1" dirty="0"/>
              <a:t>.“ </a:t>
            </a:r>
          </a:p>
          <a:p>
            <a:endParaRPr lang="en-US" sz="2000" dirty="0">
              <a:solidFill>
                <a:srgbClr val="002060"/>
              </a:solidFill>
            </a:endParaRPr>
          </a:p>
          <a:p>
            <a:endParaRPr lang="en-US" altLang="en-US" sz="2000" b="1" dirty="0">
              <a:solidFill>
                <a:srgbClr val="002060"/>
              </a:solidFill>
            </a:endParaRPr>
          </a:p>
          <a:p>
            <a:r>
              <a:rPr lang="en-US" altLang="en-US" sz="2000" b="1" dirty="0">
                <a:solidFill>
                  <a:srgbClr val="002060"/>
                </a:solidFill>
              </a:rPr>
              <a:t>   </a:t>
            </a:r>
            <a:endParaRPr lang="en-US" sz="2000" b="1" dirty="0">
              <a:solidFill>
                <a:srgbClr val="002060"/>
              </a:solidFill>
            </a:endParaRPr>
          </a:p>
          <a:p>
            <a:r>
              <a:rPr lang="en-GB" sz="2400" b="1" dirty="0">
                <a:solidFill>
                  <a:schemeClr val="accent2"/>
                </a:solidFill>
              </a:rPr>
              <a:t>                                                                          </a:t>
            </a:r>
            <a:r>
              <a:rPr lang="fr-FR" sz="2400" b="1" dirty="0">
                <a:solidFill>
                  <a:schemeClr val="accent2"/>
                </a:solidFill>
              </a:rPr>
              <a:t>                                                                                                                              </a:t>
            </a:r>
            <a:endParaRPr lang="en-GB" sz="2400" b="1" u="sng" dirty="0">
              <a:solidFill>
                <a:schemeClr val="accent2"/>
              </a:solidFill>
            </a:endParaRPr>
          </a:p>
        </p:txBody>
      </p:sp>
      <p:pic>
        <p:nvPicPr>
          <p:cNvPr id="7" name="Picture 2" descr="https://upload.wikimedia.org/wikipedia/commons/6/6b/Charlotte_Corday_par_Hau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66" y="3551295"/>
            <a:ext cx="2370679" cy="318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CBDA48E-9CC1-B55C-7FF9-4783EDCF3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1000" y="787791"/>
            <a:ext cx="4400874" cy="247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0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81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8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19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19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19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819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19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19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819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819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19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819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819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819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4514" y="0"/>
            <a:ext cx="12403015" cy="932563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D3FDDD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</a:rPr>
              <a:t>             </a:t>
            </a:r>
            <a:r>
              <a:rPr lang="en-US" altLang="en-US" sz="2000" b="1" dirty="0">
                <a:solidFill>
                  <a:srgbClr val="002060"/>
                </a:solidFill>
              </a:rPr>
              <a:t>  </a:t>
            </a:r>
            <a:r>
              <a:rPr lang="fr-FR" sz="2000" dirty="0">
                <a:solidFill>
                  <a:srgbClr val="002060"/>
                </a:solidFill>
              </a:rPr>
              <a:t>  </a:t>
            </a:r>
            <a:endParaRPr lang="en-US" altLang="en-US" sz="2000" b="1" dirty="0">
              <a:solidFill>
                <a:srgbClr val="C00000"/>
              </a:solidFill>
            </a:endParaRPr>
          </a:p>
          <a:p>
            <a:r>
              <a:rPr lang="fr-FR" sz="2000" b="1" dirty="0"/>
              <a:t>5. Teresa Tallien (1773-1835)</a:t>
            </a:r>
          </a:p>
          <a:p>
            <a:r>
              <a:rPr lang="fr-FR" sz="2000" b="1" dirty="0"/>
              <a:t>   brève biographie: Theresa Cabarrus;  père, un Français banquier espagnol; mère: fille d’un industriel français</a:t>
            </a:r>
          </a:p>
          <a:p>
            <a:r>
              <a:rPr lang="fr-FR" sz="2000" b="1" dirty="0"/>
              <a:t>      basé en Espagne. </a:t>
            </a:r>
          </a:p>
          <a:p>
            <a:r>
              <a:rPr lang="en-US" sz="2000" b="1" dirty="0"/>
              <a:t>1778 - 1783, Theresa </a:t>
            </a:r>
            <a:r>
              <a:rPr lang="en-US" sz="2000" b="1" dirty="0" err="1"/>
              <a:t>reçoit</a:t>
            </a:r>
            <a:r>
              <a:rPr lang="en-US" sz="2000" b="1" dirty="0"/>
              <a:t> </a:t>
            </a:r>
            <a:r>
              <a:rPr lang="en-US" sz="2000" b="1" dirty="0" err="1"/>
              <a:t>une</a:t>
            </a:r>
            <a:r>
              <a:rPr lang="en-US" sz="2000" b="1" dirty="0"/>
              <a:t> </a:t>
            </a:r>
            <a:r>
              <a:rPr lang="en-US" sz="2000" b="1" dirty="0" err="1"/>
              <a:t>éducation</a:t>
            </a:r>
            <a:r>
              <a:rPr lang="en-US" sz="2000" b="1" dirty="0"/>
              <a:t> par des religieuses </a:t>
            </a:r>
            <a:r>
              <a:rPr lang="en-US" sz="2000" b="1" dirty="0" err="1"/>
              <a:t>en</a:t>
            </a:r>
            <a:r>
              <a:rPr lang="en-US" sz="2000" b="1" dirty="0"/>
              <a:t> France; </a:t>
            </a:r>
            <a:r>
              <a:rPr lang="en-US" sz="2000" b="1" dirty="0" err="1"/>
              <a:t>mariée</a:t>
            </a:r>
            <a:r>
              <a:rPr lang="en-US" sz="2000" b="1" dirty="0"/>
              <a:t> à 14 </a:t>
            </a:r>
            <a:r>
              <a:rPr lang="en-US" sz="2000" b="1" dirty="0" err="1"/>
              <a:t>ans</a:t>
            </a:r>
            <a:r>
              <a:rPr lang="en-US" sz="2000" b="1" dirty="0"/>
              <a:t> au </a:t>
            </a:r>
            <a:r>
              <a:rPr lang="fr-FR" sz="2000" b="1" dirty="0"/>
              <a:t>Marquis de Fontenay (1788); elle embrasse les idées de la Révolution; tient un salon jusqu’à son mari perd sa position à Paris. Elle vit à</a:t>
            </a:r>
          </a:p>
          <a:p>
            <a:pPr marL="342900" indent="-342900"/>
            <a:r>
              <a:rPr lang="fr-FR" sz="2000" b="1" dirty="0"/>
              <a:t>      Bordeaux et bénéficie de la nouvelle loi qui permet de divorcer.</a:t>
            </a:r>
          </a:p>
          <a:p>
            <a:pPr marL="342900" indent="-342900"/>
            <a:endParaRPr lang="fr-FR" sz="2000" b="1" dirty="0"/>
          </a:p>
          <a:p>
            <a:pPr marL="342900" indent="-342900"/>
            <a:r>
              <a:rPr lang="fr-FR" sz="2000" b="1" dirty="0"/>
              <a:t>Elle aide les gens à échapper au régime de la terreur (Notre-Dame du</a:t>
            </a:r>
          </a:p>
          <a:p>
            <a:pPr marL="342900" indent="-342900"/>
            <a:r>
              <a:rPr lang="fr-FR" sz="2000" b="1" dirty="0"/>
              <a:t> </a:t>
            </a:r>
            <a:r>
              <a:rPr lang="fr-FR" sz="2000" b="1" dirty="0" err="1"/>
              <a:t>Bon-Secours</a:t>
            </a:r>
            <a:r>
              <a:rPr lang="fr-FR" sz="2000" b="1" dirty="0"/>
              <a:t>). En 1793 elle est emprisonnée; la veille de son exécution </a:t>
            </a:r>
          </a:p>
          <a:p>
            <a:pPr marL="342900" indent="-342900"/>
            <a:r>
              <a:rPr lang="fr-FR" sz="2000" b="1" dirty="0"/>
              <a:t> elle est libérée par Jean-Lambert Tallien, envoyé par le gouvernement</a:t>
            </a:r>
          </a:p>
          <a:p>
            <a:pPr marL="342900" indent="-342900"/>
            <a:r>
              <a:rPr lang="fr-FR" sz="2000" b="1" dirty="0"/>
              <a:t>          parisien pour ramener la Révolution à Bordeaux. </a:t>
            </a:r>
          </a:p>
          <a:p>
            <a:pPr marL="342900" indent="-342900"/>
            <a:endParaRPr lang="fr-FR" sz="2000" b="1" u="sng" dirty="0"/>
          </a:p>
          <a:p>
            <a:pPr marL="342900" indent="-342900"/>
            <a:r>
              <a:rPr lang="fr-FR" sz="2000" b="1" dirty="0"/>
              <a:t>Entrant dans sa cellule il représente la chance de sa vie d’échapper à la</a:t>
            </a:r>
          </a:p>
          <a:p>
            <a:pPr marL="342900" indent="-342900"/>
            <a:r>
              <a:rPr lang="fr-FR" sz="2000" b="1" dirty="0"/>
              <a:t> mort. Ils s’allongent sur le lit … et ont une fille.</a:t>
            </a:r>
            <a:endParaRPr lang="en-US" altLang="en-US" sz="2000" b="1" dirty="0"/>
          </a:p>
          <a:p>
            <a:pPr marL="342900" indent="-342900"/>
            <a:r>
              <a:rPr lang="en-US" altLang="en-US" sz="2000" b="1" dirty="0"/>
              <a:t>  Tous les deux </a:t>
            </a:r>
            <a:r>
              <a:rPr lang="en-US" altLang="en-US" sz="2000" b="1" dirty="0" err="1"/>
              <a:t>ont</a:t>
            </a:r>
            <a:r>
              <a:rPr lang="en-US" altLang="en-US" sz="2000" b="1" dirty="0"/>
              <a:t> des </a:t>
            </a:r>
            <a:r>
              <a:rPr lang="en-US" altLang="en-US" sz="2000" b="1" dirty="0" err="1"/>
              <a:t>charactères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charismatiques</a:t>
            </a:r>
            <a:r>
              <a:rPr lang="fr-FR" sz="2000" b="1" dirty="0"/>
              <a:t>, sont patriotiques, </a:t>
            </a:r>
          </a:p>
          <a:p>
            <a:pPr marL="342900" indent="-342900"/>
            <a:r>
              <a:rPr lang="fr-FR" sz="2000" b="1" dirty="0"/>
              <a:t>en faveur d’une Révolution SANS TERREUR, mais ils ont deux différentes</a:t>
            </a:r>
          </a:p>
          <a:p>
            <a:pPr marL="342900" indent="-342900"/>
            <a:r>
              <a:rPr lang="fr-FR" sz="2000" b="1" dirty="0"/>
              <a:t>   </a:t>
            </a:r>
            <a:r>
              <a:rPr lang="fr-FR" sz="2000" b="1" dirty="0">
                <a:highlight>
                  <a:srgbClr val="FFFF00"/>
                </a:highlight>
              </a:rPr>
              <a:t>visions du bonheur</a:t>
            </a:r>
            <a:r>
              <a:rPr lang="fr-FR" sz="2000" b="1" dirty="0"/>
              <a:t>.  Elle aime le luxe et la vie mondaine; crée de</a:t>
            </a:r>
          </a:p>
          <a:p>
            <a:pPr marL="342900" indent="-342900"/>
            <a:r>
              <a:rPr lang="fr-FR" sz="2000" b="1" dirty="0"/>
              <a:t>des réseaux et n’a aucune envie d’être maman à la maison; et elle a de l’argent.  </a:t>
            </a:r>
          </a:p>
          <a:p>
            <a:pPr marL="342900" indent="-342900"/>
            <a:r>
              <a:rPr lang="fr-FR" sz="2000" b="1" dirty="0"/>
              <a:t>                                         Quant à lui, il apprécie une vie de famille bourgeoise et DOIT GAGNER de l’argent! </a:t>
            </a:r>
          </a:p>
          <a:p>
            <a:pPr marL="342900" indent="-342900"/>
            <a:r>
              <a:rPr lang="fr-FR" sz="2000" b="1" dirty="0">
                <a:solidFill>
                  <a:srgbClr val="002060"/>
                </a:solidFill>
              </a:rPr>
              <a:t>                    </a:t>
            </a:r>
            <a:endParaRPr lang="en-US" altLang="en-US" sz="2000" b="1" dirty="0">
              <a:solidFill>
                <a:srgbClr val="002060"/>
              </a:solidFill>
            </a:endParaRPr>
          </a:p>
          <a:p>
            <a:endParaRPr lang="fr-FR" sz="2000" b="1" dirty="0">
              <a:solidFill>
                <a:srgbClr val="002060"/>
              </a:solidFill>
            </a:endParaRPr>
          </a:p>
          <a:p>
            <a:endParaRPr lang="fr-FR" sz="2000" b="1" dirty="0">
              <a:solidFill>
                <a:srgbClr val="002060"/>
              </a:solidFill>
            </a:endParaRPr>
          </a:p>
          <a:p>
            <a:r>
              <a:rPr lang="fr-FR" sz="2000" b="1" dirty="0">
                <a:solidFill>
                  <a:srgbClr val="002060"/>
                </a:solidFill>
              </a:rPr>
              <a:t> </a:t>
            </a:r>
            <a:r>
              <a:rPr lang="fr-FR" sz="2000" dirty="0">
                <a:solidFill>
                  <a:srgbClr val="002060"/>
                </a:solidFill>
              </a:rPr>
              <a:t> </a:t>
            </a:r>
            <a:endParaRPr lang="fr-FR" sz="2000" b="1" dirty="0">
              <a:solidFill>
                <a:srgbClr val="002060"/>
              </a:solidFill>
            </a:endParaRPr>
          </a:p>
          <a:p>
            <a:endParaRPr lang="fr-FR" sz="2000" b="1" dirty="0">
              <a:solidFill>
                <a:srgbClr val="002060"/>
              </a:solidFill>
            </a:endParaRPr>
          </a:p>
          <a:p>
            <a:endParaRPr lang="fr-FR" sz="2000" b="1" dirty="0">
              <a:solidFill>
                <a:srgbClr val="002060"/>
              </a:solidFill>
            </a:endParaRPr>
          </a:p>
          <a:p>
            <a:endParaRPr lang="fr-FR" sz="2000" b="1" dirty="0">
              <a:solidFill>
                <a:srgbClr val="002060"/>
              </a:solidFill>
            </a:endParaRPr>
          </a:p>
          <a:p>
            <a:endParaRPr lang="fr-FR" sz="2000" b="1" dirty="0">
              <a:solidFill>
                <a:schemeClr val="accent2"/>
              </a:solidFill>
            </a:endParaRPr>
          </a:p>
          <a:p>
            <a:endParaRPr lang="fr-FR" sz="2000" b="1" dirty="0"/>
          </a:p>
        </p:txBody>
      </p:sp>
      <p:pic>
        <p:nvPicPr>
          <p:cNvPr id="5" name="Picture 2" descr="http://revolution.1789.free.fr/portrait-de/Mme-Tallien/Portrait_F_Gerar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502" y="2254025"/>
            <a:ext cx="4187928" cy="278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83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0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0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0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07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07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7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07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07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7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7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07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294305"/>
          </a:xfrm>
          <a:prstGeom prst="rect">
            <a:avLst/>
          </a:prstGeom>
          <a:gradFill rotWithShape="1">
            <a:gsLst>
              <a:gs pos="0">
                <a:srgbClr val="DCEFF0"/>
              </a:gs>
              <a:gs pos="100000">
                <a:srgbClr val="F8FCC4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                     </a:t>
            </a:r>
          </a:p>
          <a:p>
            <a:pPr>
              <a:buNone/>
            </a:pPr>
            <a:r>
              <a:rPr lang="fr-FR" b="1" dirty="0"/>
              <a:t>              </a:t>
            </a:r>
          </a:p>
          <a:p>
            <a:pPr>
              <a:buNone/>
            </a:pPr>
            <a:r>
              <a:rPr lang="fr-FR" b="1" dirty="0"/>
              <a:t>   Tallien devient président l’Assemblée Nationale, alors que Robespierre cherche </a:t>
            </a:r>
          </a:p>
          <a:p>
            <a:pPr>
              <a:buNone/>
            </a:pPr>
            <a:r>
              <a:rPr lang="fr-FR" b="1" dirty="0"/>
              <a:t>  à condamner à la guillotine lui et sa femme; car ils ne sont pas assez radicalisés. </a:t>
            </a:r>
          </a:p>
          <a:p>
            <a:pPr>
              <a:buNone/>
              <a:defRPr/>
            </a:pPr>
            <a:r>
              <a:rPr lang="en-GB" b="1" dirty="0">
                <a:cs typeface="Arial" panose="020B0604020202020204" pitchFamily="34" charset="0"/>
              </a:rPr>
              <a:t>Elle </a:t>
            </a:r>
            <a:r>
              <a:rPr lang="en-GB" b="1" dirty="0" err="1">
                <a:cs typeface="Arial" panose="020B0604020202020204" pitchFamily="34" charset="0"/>
              </a:rPr>
              <a:t>transgresse</a:t>
            </a:r>
            <a:r>
              <a:rPr lang="en-GB" b="1" dirty="0">
                <a:cs typeface="Arial" panose="020B0604020202020204" pitchFamily="34" charset="0"/>
              </a:rPr>
              <a:t> la </a:t>
            </a:r>
            <a:r>
              <a:rPr lang="en-GB" b="1" dirty="0" err="1">
                <a:cs typeface="Arial" panose="020B0604020202020204" pitchFamily="34" charset="0"/>
              </a:rPr>
              <a:t>loi</a:t>
            </a:r>
            <a:r>
              <a:rPr lang="en-GB" b="1" dirty="0">
                <a:cs typeface="Arial" panose="020B0604020202020204" pitchFamily="34" charset="0"/>
              </a:rPr>
              <a:t> qui </a:t>
            </a:r>
            <a:r>
              <a:rPr lang="en-GB" b="1" dirty="0" err="1">
                <a:cs typeface="Arial" panose="020B0604020202020204" pitchFamily="34" charset="0"/>
              </a:rPr>
              <a:t>empêche</a:t>
            </a:r>
            <a:r>
              <a:rPr lang="en-GB" b="1" dirty="0">
                <a:cs typeface="Arial" panose="020B0604020202020204" pitchFamily="34" charset="0"/>
              </a:rPr>
              <a:t> les nobles de vivre à Paris, et </a:t>
            </a:r>
            <a:r>
              <a:rPr lang="en-GB" b="1" dirty="0" err="1">
                <a:cs typeface="Arial" panose="020B0604020202020204" pitchFamily="34" charset="0"/>
              </a:rPr>
              <a:t>elle</a:t>
            </a:r>
            <a:r>
              <a:rPr lang="en-GB" b="1" dirty="0">
                <a:cs typeface="Arial" panose="020B0604020202020204" pitchFamily="34" charset="0"/>
              </a:rPr>
              <a:t> </a:t>
            </a:r>
            <a:r>
              <a:rPr lang="en-GB" b="1" dirty="0" err="1">
                <a:cs typeface="Arial" panose="020B0604020202020204" pitchFamily="34" charset="0"/>
              </a:rPr>
              <a:t>est</a:t>
            </a:r>
            <a:r>
              <a:rPr lang="en-GB" b="1" dirty="0">
                <a:cs typeface="Arial" panose="020B0604020202020204" pitchFamily="34" charset="0"/>
              </a:rPr>
              <a:t> </a:t>
            </a:r>
            <a:r>
              <a:rPr lang="en-GB" b="1" dirty="0" err="1">
                <a:cs typeface="Arial" panose="020B0604020202020204" pitchFamily="34" charset="0"/>
              </a:rPr>
              <a:t>emprisonnée</a:t>
            </a:r>
            <a:r>
              <a:rPr lang="en-GB" b="1" dirty="0">
                <a:cs typeface="Arial" panose="020B0604020202020204" pitchFamily="34" charset="0"/>
              </a:rPr>
              <a:t>. </a:t>
            </a:r>
          </a:p>
          <a:p>
            <a:pPr>
              <a:buNone/>
              <a:defRPr/>
            </a:pPr>
            <a:r>
              <a:rPr lang="en-GB" b="1" dirty="0">
                <a:cs typeface="Arial" panose="020B0604020202020204" pitchFamily="34" charset="0"/>
              </a:rPr>
              <a:t>Il continue à </a:t>
            </a:r>
            <a:r>
              <a:rPr lang="en-GB" b="1" dirty="0" err="1">
                <a:cs typeface="Arial" panose="020B0604020202020204" pitchFamily="34" charset="0"/>
              </a:rPr>
              <a:t>soutenir</a:t>
            </a:r>
            <a:r>
              <a:rPr lang="en-GB" b="1" dirty="0">
                <a:cs typeface="Arial" panose="020B0604020202020204" pitchFamily="34" charset="0"/>
              </a:rPr>
              <a:t> des </a:t>
            </a:r>
            <a:r>
              <a:rPr lang="en-GB" b="1" dirty="0" err="1">
                <a:cs typeface="Arial" panose="020B0604020202020204" pitchFamily="34" charset="0"/>
              </a:rPr>
              <a:t>joutes</a:t>
            </a:r>
            <a:r>
              <a:rPr lang="en-GB" b="1" dirty="0">
                <a:cs typeface="Arial" panose="020B0604020202020204" pitchFamily="34" charset="0"/>
              </a:rPr>
              <a:t> </a:t>
            </a:r>
            <a:r>
              <a:rPr lang="en-GB" b="1" dirty="0" err="1">
                <a:cs typeface="Arial" panose="020B0604020202020204" pitchFamily="34" charset="0"/>
              </a:rPr>
              <a:t>verbales</a:t>
            </a:r>
            <a:r>
              <a:rPr lang="en-GB" b="1" dirty="0">
                <a:cs typeface="Arial" panose="020B0604020202020204" pitchFamily="34" charset="0"/>
              </a:rPr>
              <a:t> avec Robespierre à </a:t>
            </a:r>
            <a:r>
              <a:rPr lang="en-GB" b="1" dirty="0" err="1">
                <a:cs typeface="Arial" panose="020B0604020202020204" pitchFamily="34" charset="0"/>
              </a:rPr>
              <a:t>l’Assemblée</a:t>
            </a:r>
            <a:r>
              <a:rPr lang="en-GB" b="1" dirty="0">
                <a:cs typeface="Arial" panose="020B0604020202020204" pitchFamily="34" charset="0"/>
              </a:rPr>
              <a:t>… </a:t>
            </a:r>
            <a:r>
              <a:rPr lang="en-GB" b="1" dirty="0" err="1">
                <a:cs typeface="Arial" panose="020B0604020202020204" pitchFamily="34" charset="0"/>
              </a:rPr>
              <a:t>quand</a:t>
            </a:r>
            <a:r>
              <a:rPr lang="en-GB" b="1" dirty="0">
                <a:cs typeface="Arial" panose="020B0604020202020204" pitchFamily="34" charset="0"/>
              </a:rPr>
              <a:t> il </a:t>
            </a:r>
            <a:r>
              <a:rPr lang="en-GB" b="1" dirty="0" err="1">
                <a:cs typeface="Arial" panose="020B0604020202020204" pitchFamily="34" charset="0"/>
              </a:rPr>
              <a:t>reçoit</a:t>
            </a:r>
            <a:endParaRPr lang="en-GB" b="1" dirty="0">
              <a:cs typeface="Arial" panose="020B0604020202020204" pitchFamily="34" charset="0"/>
            </a:endParaRPr>
          </a:p>
          <a:p>
            <a:pPr>
              <a:buNone/>
              <a:defRPr/>
            </a:pPr>
            <a:r>
              <a:rPr lang="en-GB" b="1" dirty="0" err="1">
                <a:cs typeface="Arial" panose="020B0604020202020204" pitchFamily="34" charset="0"/>
              </a:rPr>
              <a:t>une</a:t>
            </a:r>
            <a:r>
              <a:rPr lang="en-GB" b="1" dirty="0">
                <a:cs typeface="Arial" panose="020B0604020202020204" pitchFamily="34" charset="0"/>
              </a:rPr>
              <a:t> note </a:t>
            </a:r>
            <a:r>
              <a:rPr lang="en-GB" b="1" dirty="0" err="1">
                <a:cs typeface="Arial" panose="020B0604020202020204" pitchFamily="34" charset="0"/>
              </a:rPr>
              <a:t>écrite</a:t>
            </a:r>
            <a:r>
              <a:rPr lang="en-GB" b="1" dirty="0">
                <a:cs typeface="Arial" panose="020B0604020202020204" pitchFamily="34" charset="0"/>
              </a:rPr>
              <a:t> par </a:t>
            </a:r>
            <a:r>
              <a:rPr lang="en-GB" b="1" dirty="0" err="1">
                <a:cs typeface="Arial" panose="020B0604020202020204" pitchFamily="34" charset="0"/>
              </a:rPr>
              <a:t>sa</a:t>
            </a:r>
            <a:r>
              <a:rPr lang="en-GB" b="1" dirty="0">
                <a:cs typeface="Arial" panose="020B0604020202020204" pitchFamily="34" charset="0"/>
              </a:rPr>
              <a:t> femme </a:t>
            </a:r>
            <a:r>
              <a:rPr lang="en-GB" b="1" dirty="0" err="1">
                <a:cs typeface="Arial" panose="020B0604020202020204" pitchFamily="34" charset="0"/>
              </a:rPr>
              <a:t>en</a:t>
            </a:r>
            <a:r>
              <a:rPr lang="en-GB" b="1" dirty="0">
                <a:cs typeface="Arial" panose="020B0604020202020204" pitchFamily="34" charset="0"/>
              </a:rPr>
              <a:t> prison qui lit:  </a:t>
            </a:r>
          </a:p>
          <a:p>
            <a:pPr>
              <a:buNone/>
              <a:defRPr/>
            </a:pPr>
            <a:endParaRPr lang="en-GB" b="1" dirty="0">
              <a:cs typeface="Arial" panose="020B0604020202020204" pitchFamily="34" charset="0"/>
            </a:endParaRPr>
          </a:p>
          <a:p>
            <a:pPr>
              <a:buNone/>
              <a:defRPr/>
            </a:pPr>
            <a:r>
              <a:rPr lang="en-GB" b="1" dirty="0">
                <a:cs typeface="Arial" panose="020B0604020202020204" pitchFamily="34" charset="0"/>
              </a:rPr>
              <a:t>  </a:t>
            </a:r>
            <a:r>
              <a:rPr lang="fr-FR" b="1" dirty="0">
                <a:cs typeface="Arial" panose="020B0604020202020204" pitchFamily="34" charset="0"/>
              </a:rPr>
              <a:t>« Demain, je serai jugé, ce qui équivaut à une exécution ; ce n'est pas tout à fait semblable</a:t>
            </a:r>
          </a:p>
          <a:p>
            <a:pPr>
              <a:buNone/>
              <a:defRPr/>
            </a:pPr>
            <a:r>
              <a:rPr lang="fr-FR" b="1" dirty="0">
                <a:cs typeface="Arial" panose="020B0604020202020204" pitchFamily="34" charset="0"/>
              </a:rPr>
              <a:t> au rêve que j'ai fait la nuit dernière : Robespierre n'existait plus et toutes les prisons étaient</a:t>
            </a:r>
          </a:p>
          <a:p>
            <a:pPr>
              <a:buNone/>
              <a:defRPr/>
            </a:pPr>
            <a:r>
              <a:rPr lang="fr-FR" b="1" dirty="0">
                <a:cs typeface="Arial" panose="020B0604020202020204" pitchFamily="34" charset="0"/>
              </a:rPr>
              <a:t> ouvertes... mais grâce à votre remarquable lâcheté, il n'y aura bientôt plus personne en </a:t>
            </a:r>
          </a:p>
          <a:p>
            <a:pPr>
              <a:buNone/>
              <a:defRPr/>
            </a:pPr>
            <a:r>
              <a:rPr lang="fr-FR" b="1" dirty="0">
                <a:cs typeface="Arial" panose="020B0604020202020204" pitchFamily="34" charset="0"/>
              </a:rPr>
              <a:t>                                                          France pour s'en rendre compte.»</a:t>
            </a:r>
            <a:endParaRPr lang="en-GB" b="1" dirty="0">
              <a:cs typeface="Arial" panose="020B0604020202020204" pitchFamily="34" charset="0"/>
            </a:endParaRPr>
          </a:p>
          <a:p>
            <a:pPr>
              <a:buNone/>
              <a:defRPr/>
            </a:pPr>
            <a:r>
              <a:rPr lang="en-GB" b="1" dirty="0">
                <a:cs typeface="Arial" panose="020B0604020202020204" pitchFamily="34" charset="0"/>
              </a:rPr>
              <a:t> </a:t>
            </a:r>
          </a:p>
          <a:p>
            <a:pPr>
              <a:buNone/>
              <a:defRPr/>
            </a:pPr>
            <a:r>
              <a:rPr lang="en-GB" b="1" dirty="0">
                <a:cs typeface="Arial" panose="020B0604020202020204" pitchFamily="34" charset="0"/>
              </a:rPr>
              <a:t> Il </a:t>
            </a:r>
            <a:r>
              <a:rPr lang="en-GB" b="1" dirty="0" err="1">
                <a:cs typeface="Arial" panose="020B0604020202020204" pitchFamily="34" charset="0"/>
              </a:rPr>
              <a:t>est</a:t>
            </a:r>
            <a:r>
              <a:rPr lang="en-GB" b="1" dirty="0">
                <a:cs typeface="Arial" panose="020B0604020202020204" pitchFamily="34" charset="0"/>
              </a:rPr>
              <a:t> </a:t>
            </a:r>
            <a:r>
              <a:rPr lang="en-GB" b="1" dirty="0" err="1">
                <a:cs typeface="Arial" panose="020B0604020202020204" pitchFamily="34" charset="0"/>
              </a:rPr>
              <a:t>galvanisé</a:t>
            </a:r>
            <a:r>
              <a:rPr lang="en-GB" b="1" dirty="0">
                <a:cs typeface="Arial" panose="020B0604020202020204" pitchFamily="34" charset="0"/>
              </a:rPr>
              <a:t> et </a:t>
            </a:r>
            <a:r>
              <a:rPr lang="en-GB" b="1" dirty="0" err="1">
                <a:cs typeface="Arial" panose="020B0604020202020204" pitchFamily="34" charset="0"/>
              </a:rPr>
              <a:t>prend</a:t>
            </a:r>
            <a:r>
              <a:rPr lang="en-GB" b="1" dirty="0">
                <a:cs typeface="Arial" panose="020B0604020202020204" pitchFamily="34" charset="0"/>
              </a:rPr>
              <a:t> la tête </a:t>
            </a:r>
            <a:r>
              <a:rPr lang="en-GB" b="1" dirty="0" err="1">
                <a:cs typeface="Arial" panose="020B0604020202020204" pitchFamily="34" charset="0"/>
              </a:rPr>
              <a:t>d’une</a:t>
            </a:r>
            <a:r>
              <a:rPr lang="en-GB" b="1" dirty="0">
                <a:cs typeface="Arial" panose="020B0604020202020204" pitchFamily="34" charset="0"/>
              </a:rPr>
              <a:t> rebellion des </a:t>
            </a:r>
            <a:r>
              <a:rPr lang="en-GB" b="1" dirty="0" err="1">
                <a:cs typeface="Arial" panose="020B0604020202020204" pitchFamily="34" charset="0"/>
              </a:rPr>
              <a:t>députés</a:t>
            </a:r>
            <a:r>
              <a:rPr lang="en-GB" b="1" dirty="0">
                <a:cs typeface="Arial" panose="020B0604020202020204" pitchFamily="34" charset="0"/>
              </a:rPr>
              <a:t>, qui met un </a:t>
            </a:r>
            <a:r>
              <a:rPr lang="en-GB" b="1" dirty="0" err="1">
                <a:cs typeface="Arial" panose="020B0604020202020204" pitchFamily="34" charset="0"/>
              </a:rPr>
              <a:t>terme</a:t>
            </a:r>
            <a:endParaRPr lang="en-GB" b="1" dirty="0">
              <a:cs typeface="Arial" panose="020B0604020202020204" pitchFamily="34" charset="0"/>
            </a:endParaRPr>
          </a:p>
          <a:p>
            <a:pPr>
              <a:buNone/>
              <a:defRPr/>
            </a:pPr>
            <a:r>
              <a:rPr lang="en-GB" b="1" dirty="0">
                <a:cs typeface="Arial" panose="020B0604020202020204" pitchFamily="34" charset="0"/>
              </a:rPr>
              <a:t>  au </a:t>
            </a:r>
            <a:r>
              <a:rPr lang="en-GB" b="1" dirty="0" err="1">
                <a:cs typeface="Arial" panose="020B0604020202020204" pitchFamily="34" charset="0"/>
              </a:rPr>
              <a:t>régime</a:t>
            </a:r>
            <a:r>
              <a:rPr lang="en-GB" b="1" dirty="0">
                <a:cs typeface="Arial" panose="020B0604020202020204" pitchFamily="34" charset="0"/>
              </a:rPr>
              <a:t> de la </a:t>
            </a:r>
            <a:r>
              <a:rPr lang="en-GB" b="1" dirty="0" err="1">
                <a:cs typeface="Arial" panose="020B0604020202020204" pitchFamily="34" charset="0"/>
              </a:rPr>
              <a:t>terreur</a:t>
            </a:r>
            <a:r>
              <a:rPr lang="en-GB" b="1" dirty="0">
                <a:cs typeface="Arial" panose="020B0604020202020204" pitchFamily="34" charset="0"/>
              </a:rPr>
              <a:t> le 27 </a:t>
            </a:r>
            <a:r>
              <a:rPr lang="en-GB" b="1" dirty="0" err="1">
                <a:cs typeface="Arial" panose="020B0604020202020204" pitchFamily="34" charset="0"/>
              </a:rPr>
              <a:t>juiller</a:t>
            </a:r>
            <a:r>
              <a:rPr lang="en-GB" b="1" dirty="0">
                <a:cs typeface="Arial" panose="020B0604020202020204" pitchFamily="34" charset="0"/>
              </a:rPr>
              <a:t> 1774 et Theresa deviant “Notre-Dame-de-Thermidor”.</a:t>
            </a:r>
          </a:p>
          <a:p>
            <a:pPr>
              <a:buNone/>
              <a:defRPr/>
            </a:pPr>
            <a:r>
              <a:rPr lang="en-GB" b="1" dirty="0">
                <a:cs typeface="Arial" panose="020B0604020202020204" pitchFamily="34" charset="0"/>
              </a:rPr>
              <a:t> </a:t>
            </a:r>
            <a:endParaRPr lang="fr-FR" b="1" dirty="0"/>
          </a:p>
          <a:p>
            <a:pPr>
              <a:spcBef>
                <a:spcPts val="0"/>
              </a:spcBef>
              <a:buNone/>
              <a:defRPr/>
            </a:pPr>
            <a:r>
              <a:rPr lang="fr-FR" b="1" dirty="0"/>
              <a:t> </a:t>
            </a:r>
            <a:r>
              <a:rPr lang="en-GB" b="1" dirty="0">
                <a:cs typeface="Arial" panose="020B0604020202020204" pitchFamily="34" charset="0"/>
              </a:rPr>
              <a:t>Le </a:t>
            </a:r>
            <a:r>
              <a:rPr lang="en-GB" b="1" dirty="0" err="1">
                <a:cs typeface="Arial" panose="020B0604020202020204" pitchFamily="34" charset="0"/>
              </a:rPr>
              <a:t>gouvernment</a:t>
            </a:r>
            <a:r>
              <a:rPr lang="en-GB" b="1" dirty="0">
                <a:cs typeface="Arial" panose="020B0604020202020204" pitchFamily="34" charset="0"/>
              </a:rPr>
              <a:t> des “</a:t>
            </a:r>
            <a:r>
              <a:rPr lang="en-GB" b="1" dirty="0" err="1">
                <a:cs typeface="Arial" panose="020B0604020202020204" pitchFamily="34" charset="0"/>
              </a:rPr>
              <a:t>directeurs</a:t>
            </a:r>
            <a:r>
              <a:rPr lang="en-GB" b="1" dirty="0">
                <a:cs typeface="Arial" panose="020B0604020202020204" pitchFamily="34" charset="0"/>
              </a:rPr>
              <a:t>” ne le </a:t>
            </a:r>
            <a:r>
              <a:rPr lang="en-GB" b="1" dirty="0" err="1">
                <a:cs typeface="Arial" panose="020B0604020202020204" pitchFamily="34" charset="0"/>
              </a:rPr>
              <a:t>satisfait</a:t>
            </a:r>
            <a:r>
              <a:rPr lang="en-GB" b="1" dirty="0">
                <a:cs typeface="Arial" panose="020B0604020202020204" pitchFamily="34" charset="0"/>
              </a:rPr>
              <a:t> pas. Pendant </a:t>
            </a:r>
            <a:r>
              <a:rPr lang="en-GB" b="1" dirty="0" err="1">
                <a:cs typeface="Arial" panose="020B0604020202020204" pitchFamily="34" charset="0"/>
              </a:rPr>
              <a:t>ce</a:t>
            </a:r>
            <a:r>
              <a:rPr lang="en-GB" b="1" dirty="0">
                <a:cs typeface="Arial" panose="020B0604020202020204" pitchFamily="34" charset="0"/>
              </a:rPr>
              <a:t> temps </a:t>
            </a:r>
            <a:r>
              <a:rPr lang="en-GB" b="1" dirty="0" err="1">
                <a:cs typeface="Arial" panose="020B0604020202020204" pitchFamily="34" charset="0"/>
              </a:rPr>
              <a:t>elle</a:t>
            </a:r>
            <a:r>
              <a:rPr lang="en-GB" b="1" dirty="0">
                <a:cs typeface="Arial" panose="020B0604020202020204" pitchFamily="34" charset="0"/>
              </a:rPr>
              <a:t> fait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en-GB" b="1" dirty="0">
                <a:cs typeface="Arial" panose="020B0604020202020204" pitchFamily="34" charset="0"/>
              </a:rPr>
              <a:t> marcher </a:t>
            </a:r>
            <a:r>
              <a:rPr lang="en-GB" b="1" dirty="0" err="1">
                <a:cs typeface="Arial" panose="020B0604020202020204" pitchFamily="34" charset="0"/>
              </a:rPr>
              <a:t>ses</a:t>
            </a:r>
            <a:r>
              <a:rPr lang="en-GB" b="1" dirty="0">
                <a:cs typeface="Arial" panose="020B0604020202020204" pitchFamily="34" charset="0"/>
              </a:rPr>
              <a:t> réseaux avec des </a:t>
            </a:r>
            <a:r>
              <a:rPr lang="en-GB" b="1" dirty="0" err="1">
                <a:cs typeface="Arial" panose="020B0604020202020204" pitchFamily="34" charset="0"/>
              </a:rPr>
              <a:t>royalistes</a:t>
            </a:r>
            <a:r>
              <a:rPr lang="en-GB" b="1" dirty="0">
                <a:cs typeface="Arial" panose="020B0604020202020204" pitchFamily="34" charset="0"/>
              </a:rPr>
              <a:t> et </a:t>
            </a:r>
            <a:r>
              <a:rPr lang="en-GB" b="1" dirty="0" err="1">
                <a:cs typeface="Arial" panose="020B0604020202020204" pitchFamily="34" charset="0"/>
              </a:rPr>
              <a:t>banquiers</a:t>
            </a:r>
            <a:r>
              <a:rPr lang="en-GB" b="1" dirty="0">
                <a:cs typeface="Arial" panose="020B0604020202020204" pitchFamily="34" charset="0"/>
              </a:rPr>
              <a:t>!  Elle le </a:t>
            </a:r>
            <a:r>
              <a:rPr lang="en-GB" b="1" dirty="0" err="1">
                <a:cs typeface="Arial" panose="020B0604020202020204" pitchFamily="34" charset="0"/>
              </a:rPr>
              <a:t>quitte</a:t>
            </a:r>
            <a:r>
              <a:rPr lang="en-GB" b="1" dirty="0">
                <a:cs typeface="Arial" panose="020B0604020202020204" pitchFamily="34" charset="0"/>
              </a:rPr>
              <a:t> … se fait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en-GB" b="1" dirty="0">
                <a:cs typeface="Arial" panose="020B0604020202020204" pitchFamily="34" charset="0"/>
              </a:rPr>
              <a:t>  </a:t>
            </a:r>
            <a:r>
              <a:rPr lang="en-GB" b="1" dirty="0" err="1">
                <a:cs typeface="Arial" panose="020B0604020202020204" pitchFamily="34" charset="0"/>
              </a:rPr>
              <a:t>accompagner</a:t>
            </a:r>
            <a:r>
              <a:rPr lang="en-GB" b="1" dirty="0">
                <a:cs typeface="Arial" panose="020B0604020202020204" pitchFamily="34" charset="0"/>
              </a:rPr>
              <a:t> par des hommes de </a:t>
            </a:r>
            <a:r>
              <a:rPr lang="en-GB" b="1" dirty="0" err="1">
                <a:cs typeface="Arial" panose="020B0604020202020204" pitchFamily="34" charset="0"/>
              </a:rPr>
              <a:t>pouvoir</a:t>
            </a:r>
            <a:r>
              <a:rPr lang="en-GB" b="1" dirty="0">
                <a:cs typeface="Arial" panose="020B0604020202020204" pitchFamily="34" charset="0"/>
              </a:rPr>
              <a:t>, lance la mode des </a:t>
            </a:r>
            <a:r>
              <a:rPr lang="en-GB" b="1" dirty="0" err="1">
                <a:cs typeface="Arial" panose="020B0604020202020204" pitchFamily="34" charset="0"/>
              </a:rPr>
              <a:t>merveilleuses</a:t>
            </a:r>
            <a:r>
              <a:rPr lang="en-GB" b="1" dirty="0">
                <a:cs typeface="Arial" panose="020B0604020202020204" pitchFamily="34" charset="0"/>
              </a:rPr>
              <a:t>!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en-GB" b="1" dirty="0">
                <a:cs typeface="Arial" panose="020B0604020202020204" pitchFamily="34" charset="0"/>
              </a:rPr>
              <a:t> </a:t>
            </a:r>
            <a:r>
              <a:rPr lang="en-GB" b="1" dirty="0" err="1">
                <a:cs typeface="Arial" panose="020B0604020202020204" pitchFamily="34" charset="0"/>
              </a:rPr>
              <a:t>Tallien</a:t>
            </a:r>
            <a:r>
              <a:rPr lang="en-GB" b="1" dirty="0">
                <a:cs typeface="Arial" panose="020B0604020202020204" pitchFamily="34" charset="0"/>
              </a:rPr>
              <a:t> </a:t>
            </a:r>
            <a:r>
              <a:rPr lang="en-GB" b="1" dirty="0" err="1">
                <a:cs typeface="Arial" panose="020B0604020202020204" pitchFamily="34" charset="0"/>
              </a:rPr>
              <a:t>finit</a:t>
            </a:r>
            <a:r>
              <a:rPr lang="en-GB" b="1" dirty="0">
                <a:cs typeface="Arial" panose="020B0604020202020204" pitchFamily="34" charset="0"/>
              </a:rPr>
              <a:t> dans la misère, </a:t>
            </a:r>
            <a:r>
              <a:rPr lang="en-GB" b="1" dirty="0" err="1">
                <a:cs typeface="Arial" panose="020B0604020202020204" pitchFamily="34" charset="0"/>
              </a:rPr>
              <a:t>alors</a:t>
            </a:r>
            <a:r>
              <a:rPr lang="en-GB" b="1" dirty="0">
                <a:cs typeface="Arial" panose="020B0604020202020204" pitchFamily="34" charset="0"/>
              </a:rPr>
              <a:t> que Napoléon </a:t>
            </a:r>
            <a:r>
              <a:rPr lang="en-GB" b="1" dirty="0" err="1">
                <a:cs typeface="Arial" panose="020B0604020202020204" pitchFamily="34" charset="0"/>
              </a:rPr>
              <a:t>exclut</a:t>
            </a:r>
            <a:r>
              <a:rPr lang="en-GB" b="1" dirty="0">
                <a:cs typeface="Arial" panose="020B0604020202020204" pitchFamily="34" charset="0"/>
              </a:rPr>
              <a:t> Theresa </a:t>
            </a:r>
            <a:r>
              <a:rPr lang="en-GB" b="1" dirty="0" err="1">
                <a:cs typeface="Arial" panose="020B0604020202020204" pitchFamily="34" charset="0"/>
              </a:rPr>
              <a:t>d’une</a:t>
            </a:r>
            <a:r>
              <a:rPr lang="en-GB" b="1" dirty="0">
                <a:cs typeface="Arial" panose="020B0604020202020204" pitchFamily="34" charset="0"/>
              </a:rPr>
              <a:t> vie </a:t>
            </a:r>
            <a:r>
              <a:rPr lang="en-GB" b="1" dirty="0" err="1">
                <a:cs typeface="Arial" panose="020B0604020202020204" pitchFamily="34" charset="0"/>
              </a:rPr>
              <a:t>publique</a:t>
            </a:r>
            <a:r>
              <a:rPr lang="en-GB" b="1" dirty="0">
                <a:cs typeface="Arial" panose="020B0604020202020204" pitchFamily="34" charset="0"/>
              </a:rPr>
              <a:t>.   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en-US" altLang="fr-FR" b="1" dirty="0"/>
              <a:t>  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en-US" altLang="fr-FR" b="1" dirty="0"/>
              <a:t>Elle se </a:t>
            </a:r>
            <a:r>
              <a:rPr lang="en-US" altLang="fr-FR" b="1" dirty="0" err="1"/>
              <a:t>marie</a:t>
            </a:r>
            <a:r>
              <a:rPr lang="en-US" altLang="fr-FR" b="1" dirty="0"/>
              <a:t> avec le Prince de </a:t>
            </a:r>
            <a:r>
              <a:rPr lang="en-US" altLang="fr-FR" b="1" dirty="0" err="1"/>
              <a:t>Chimay</a:t>
            </a:r>
            <a:r>
              <a:rPr lang="en-US" altLang="fr-FR" b="1" dirty="0"/>
              <a:t>/Belgique </a:t>
            </a:r>
            <a:r>
              <a:rPr lang="en-US" altLang="fr-FR" b="1" dirty="0" err="1"/>
              <a:t>auquel</a:t>
            </a:r>
            <a:r>
              <a:rPr lang="en-US" altLang="fr-FR" b="1" dirty="0"/>
              <a:t> </a:t>
            </a:r>
            <a:r>
              <a:rPr lang="en-US" altLang="fr-FR" b="1" dirty="0" err="1"/>
              <a:t>elle</a:t>
            </a:r>
            <a:r>
              <a:rPr lang="en-US" altLang="fr-FR" b="1" dirty="0"/>
              <a:t> </a:t>
            </a:r>
            <a:r>
              <a:rPr lang="en-US" altLang="fr-FR" b="1" dirty="0" err="1"/>
              <a:t>donne</a:t>
            </a:r>
            <a:r>
              <a:rPr lang="en-US" altLang="fr-FR" b="1" dirty="0"/>
              <a:t> </a:t>
            </a:r>
            <a:r>
              <a:rPr lang="en-US" altLang="fr-FR" b="1" dirty="0" err="1"/>
              <a:t>onze</a:t>
            </a:r>
            <a:r>
              <a:rPr lang="en-US" altLang="fr-FR" b="1" dirty="0"/>
              <a:t> enfants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en-US" altLang="fr-FR" b="1" dirty="0"/>
              <a:t>               et </a:t>
            </a:r>
            <a:r>
              <a:rPr lang="en-US" altLang="fr-FR" b="1" dirty="0" err="1"/>
              <a:t>finit</a:t>
            </a:r>
            <a:r>
              <a:rPr lang="en-US" altLang="fr-FR" b="1" dirty="0"/>
              <a:t> </a:t>
            </a:r>
            <a:r>
              <a:rPr lang="en-US" altLang="fr-FR" b="1" dirty="0" err="1"/>
              <a:t>comme</a:t>
            </a:r>
            <a:r>
              <a:rPr lang="en-US" altLang="fr-FR" b="1" dirty="0"/>
              <a:t> mère et </a:t>
            </a:r>
            <a:r>
              <a:rPr lang="en-US" altLang="fr-FR" b="1" dirty="0" err="1"/>
              <a:t>une</a:t>
            </a:r>
            <a:r>
              <a:rPr lang="en-US" altLang="fr-FR" b="1" dirty="0"/>
              <a:t> femme de </a:t>
            </a:r>
            <a:r>
              <a:rPr lang="en-US" altLang="fr-FR" b="1" dirty="0" err="1"/>
              <a:t>maison</a:t>
            </a:r>
            <a:r>
              <a:rPr lang="en-US" altLang="fr-FR" b="1" dirty="0"/>
              <a:t>! </a:t>
            </a:r>
          </a:p>
          <a:p>
            <a:pPr>
              <a:spcBef>
                <a:spcPts val="0"/>
              </a:spcBef>
              <a:buNone/>
              <a:defRPr/>
            </a:pPr>
            <a:endParaRPr lang="fr-FR" b="1" dirty="0"/>
          </a:p>
          <a:p>
            <a:pPr marL="342900" indent="-342900"/>
            <a:endParaRPr lang="fr-FR" b="1" dirty="0">
              <a:solidFill>
                <a:schemeClr val="accent2"/>
              </a:solidFill>
            </a:endParaRPr>
          </a:p>
        </p:txBody>
      </p:sp>
      <p:pic>
        <p:nvPicPr>
          <p:cNvPr id="4" name="Picture 2" descr="Résultat de recherche d'images pour &quot;Jean-Lambert tallien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269" y="163570"/>
            <a:ext cx="299085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n Hainaut Province, Chimay Castle unveils its 2020 concert series | Belles  Demeures">
            <a:extLst>
              <a:ext uri="{FF2B5EF4-FFF2-40B4-BE49-F238E27FC236}">
                <a16:creationId xmlns:a16="http://schemas.microsoft.com/office/drawing/2014/main" id="{4497AD8A-5A51-4191-B443-351A5E214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373" y="4445390"/>
            <a:ext cx="4285627" cy="224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57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4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40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40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40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403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403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403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403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403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403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403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403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03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03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403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403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403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403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403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403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403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403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403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403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0" y="-56270"/>
            <a:ext cx="12192000" cy="7048083"/>
          </a:xfrm>
          <a:prstGeom prst="rect">
            <a:avLst/>
          </a:prstGeom>
          <a:gradFill rotWithShape="1">
            <a:gsLst>
              <a:gs pos="0">
                <a:srgbClr val="C7F9A5"/>
              </a:gs>
              <a:gs pos="100000">
                <a:srgbClr val="FFFFCC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  <a:defRPr/>
            </a:pPr>
            <a:r>
              <a:rPr lang="en-GB" sz="2400" b="1" dirty="0">
                <a:solidFill>
                  <a:srgbClr val="002060"/>
                </a:solidFill>
                <a:cs typeface="Arial" panose="020B0604020202020204" pitchFamily="34" charset="0"/>
              </a:rPr>
              <a:t>         </a:t>
            </a:r>
            <a:r>
              <a:rPr lang="en-GB" sz="1800" dirty="0"/>
              <a:t>          </a:t>
            </a:r>
            <a:endParaRPr lang="fr-FR" sz="1800" dirty="0"/>
          </a:p>
          <a:p>
            <a:pPr>
              <a:spcBef>
                <a:spcPts val="0"/>
              </a:spcBef>
              <a:buNone/>
            </a:pPr>
            <a:r>
              <a:rPr lang="en-US" sz="1800" b="1" dirty="0"/>
              <a:t>                                                                         </a:t>
            </a:r>
            <a:endParaRPr lang="fr-FR" sz="2000" b="1" dirty="0">
              <a:latin typeface="+mn-lt"/>
            </a:endParaRPr>
          </a:p>
          <a:p>
            <a:pPr>
              <a:buNone/>
            </a:pPr>
            <a:r>
              <a:rPr lang="fr-FR" sz="2000" b="1" dirty="0">
                <a:latin typeface="+mn-lt"/>
              </a:rPr>
              <a:t>  </a:t>
            </a:r>
            <a:endParaRPr lang="en-US" altLang="fr-FR" sz="2000" b="1" dirty="0">
              <a:latin typeface="+mn-lt"/>
            </a:endParaRPr>
          </a:p>
          <a:p>
            <a:pPr>
              <a:buNone/>
            </a:pPr>
            <a:r>
              <a:rPr lang="en-US" altLang="fr-FR" sz="2000" b="1" dirty="0">
                <a:latin typeface="+mn-lt"/>
              </a:rPr>
              <a:t> le 23 </a:t>
            </a:r>
            <a:r>
              <a:rPr lang="en-US" altLang="fr-FR" sz="2000" b="1" dirty="0" err="1">
                <a:latin typeface="+mn-lt"/>
              </a:rPr>
              <a:t>mai</a:t>
            </a:r>
            <a:r>
              <a:rPr lang="en-US" altLang="fr-FR" sz="2000" b="1" dirty="0">
                <a:latin typeface="+mn-lt"/>
              </a:rPr>
              <a:t> 1795: les femmes ne </a:t>
            </a:r>
            <a:r>
              <a:rPr lang="en-US" altLang="fr-FR" sz="2000" b="1" dirty="0" err="1">
                <a:latin typeface="+mn-lt"/>
              </a:rPr>
              <a:t>peuvent</a:t>
            </a:r>
            <a:r>
              <a:rPr lang="en-US" altLang="fr-FR" sz="2000" b="1" dirty="0">
                <a:latin typeface="+mn-lt"/>
              </a:rPr>
              <a:t> plus </a:t>
            </a:r>
            <a:r>
              <a:rPr lang="en-US" altLang="fr-FR" sz="2000" b="1" dirty="0" err="1">
                <a:latin typeface="+mn-lt"/>
              </a:rPr>
              <a:t>s’assembler</a:t>
            </a:r>
            <a:r>
              <a:rPr lang="en-US" altLang="fr-FR" sz="2000" b="1" dirty="0">
                <a:latin typeface="+mn-lt"/>
              </a:rPr>
              <a:t> dans les rues.</a:t>
            </a:r>
          </a:p>
          <a:p>
            <a:pPr>
              <a:spcBef>
                <a:spcPts val="0"/>
              </a:spcBef>
              <a:buFont typeface="Wingdings 2" panose="05020102010507070707" pitchFamily="18" charset="2"/>
              <a:buNone/>
            </a:pPr>
            <a:r>
              <a:rPr lang="en-US" altLang="fr-FR" sz="2000" b="1" dirty="0">
                <a:latin typeface="+mn-lt"/>
              </a:rPr>
              <a:t>  </a:t>
            </a:r>
          </a:p>
          <a:p>
            <a:pPr>
              <a:spcBef>
                <a:spcPts val="0"/>
              </a:spcBef>
              <a:buFont typeface="Wingdings 2" panose="05020102010507070707" pitchFamily="18" charset="2"/>
              <a:buNone/>
            </a:pPr>
            <a:r>
              <a:rPr lang="en-US" altLang="fr-FR" sz="2000" b="1" dirty="0">
                <a:latin typeface="+mn-lt"/>
              </a:rPr>
              <a:t>  9 </a:t>
            </a:r>
            <a:r>
              <a:rPr lang="en-US" altLang="fr-FR" sz="2000" b="1" dirty="0" err="1">
                <a:latin typeface="+mn-lt"/>
              </a:rPr>
              <a:t>novembre</a:t>
            </a:r>
            <a:r>
              <a:rPr lang="en-US" altLang="fr-FR" sz="2000" b="1" dirty="0">
                <a:latin typeface="+mn-lt"/>
              </a:rPr>
              <a:t> 1799:  Napoléon </a:t>
            </a:r>
            <a:r>
              <a:rPr lang="en-US" altLang="fr-FR" sz="2000" b="1" dirty="0" err="1">
                <a:latin typeface="+mn-lt"/>
              </a:rPr>
              <a:t>devient</a:t>
            </a:r>
            <a:r>
              <a:rPr lang="en-US" altLang="fr-FR" sz="2000" b="1" dirty="0">
                <a:latin typeface="+mn-lt"/>
              </a:rPr>
              <a:t> le </a:t>
            </a:r>
            <a:r>
              <a:rPr lang="en-US" altLang="fr-FR" sz="2000" b="1" dirty="0" err="1">
                <a:latin typeface="+mn-lt"/>
              </a:rPr>
              <a:t>nouvel</a:t>
            </a:r>
            <a:r>
              <a:rPr lang="en-US" altLang="fr-FR" sz="2000" b="1" dirty="0">
                <a:latin typeface="+mn-lt"/>
              </a:rPr>
              <a:t> homme fort de la France. </a:t>
            </a:r>
          </a:p>
          <a:p>
            <a:pPr>
              <a:spcBef>
                <a:spcPts val="0"/>
              </a:spcBef>
              <a:buFont typeface="Wingdings 2" panose="05020102010507070707" pitchFamily="18" charset="2"/>
              <a:buNone/>
            </a:pPr>
            <a:r>
              <a:rPr lang="en-US" altLang="en-US" sz="2000" b="1" dirty="0">
                <a:latin typeface="+mn-lt"/>
              </a:rPr>
              <a:t> Il </a:t>
            </a:r>
            <a:r>
              <a:rPr lang="en-US" altLang="en-US" sz="2000" b="1" dirty="0" err="1">
                <a:latin typeface="+mn-lt"/>
              </a:rPr>
              <a:t>rétablit</a:t>
            </a:r>
            <a:r>
              <a:rPr lang="en-US" altLang="en-US" sz="2000" b="1" dirty="0">
                <a:latin typeface="+mn-lt"/>
              </a:rPr>
              <a:t> </a:t>
            </a:r>
            <a:r>
              <a:rPr lang="en-US" altLang="en-US" sz="2000" b="1" dirty="0" err="1">
                <a:latin typeface="+mn-lt"/>
              </a:rPr>
              <a:t>l’esclavage</a:t>
            </a:r>
            <a:r>
              <a:rPr lang="en-US" altLang="en-US" sz="2000" b="1" dirty="0">
                <a:latin typeface="+mn-lt"/>
              </a:rPr>
              <a:t> </a:t>
            </a:r>
            <a:r>
              <a:rPr lang="en-US" altLang="en-US" sz="2000" b="1" dirty="0" err="1">
                <a:latin typeface="+mn-lt"/>
              </a:rPr>
              <a:t>en</a:t>
            </a:r>
            <a:r>
              <a:rPr lang="en-US" altLang="en-US" sz="2000" b="1" dirty="0">
                <a:latin typeface="+mn-lt"/>
              </a:rPr>
              <a:t> 1802, et la France </a:t>
            </a:r>
            <a:r>
              <a:rPr lang="en-US" altLang="en-US" sz="2000" b="1" dirty="0" err="1">
                <a:latin typeface="+mn-lt"/>
              </a:rPr>
              <a:t>devient</a:t>
            </a:r>
            <a:r>
              <a:rPr lang="en-US" altLang="en-US" sz="2000" b="1" dirty="0">
                <a:latin typeface="+mn-lt"/>
              </a:rPr>
              <a:t> le seul pays au nouveau </a:t>
            </a:r>
            <a:r>
              <a:rPr lang="en-US" altLang="en-US" sz="2000" b="1" dirty="0" err="1">
                <a:latin typeface="+mn-lt"/>
              </a:rPr>
              <a:t>mondial</a:t>
            </a:r>
            <a:endParaRPr lang="en-US" altLang="en-US" sz="2000" b="1" dirty="0">
              <a:latin typeface="+mn-lt"/>
            </a:endParaRPr>
          </a:p>
          <a:p>
            <a:pPr>
              <a:spcBef>
                <a:spcPts val="0"/>
              </a:spcBef>
              <a:buFont typeface="Wingdings 2" panose="05020102010507070707" pitchFamily="18" charset="2"/>
              <a:buNone/>
            </a:pPr>
            <a:r>
              <a:rPr lang="en-US" altLang="fr-FR" sz="2000" b="1" dirty="0">
                <a:latin typeface="+mn-lt"/>
              </a:rPr>
              <a:t>                                                        à le </a:t>
            </a:r>
            <a:r>
              <a:rPr lang="en-US" altLang="fr-FR" sz="2000" b="1" dirty="0" err="1">
                <a:latin typeface="+mn-lt"/>
              </a:rPr>
              <a:t>rétablir</a:t>
            </a:r>
            <a:r>
              <a:rPr lang="en-US" altLang="fr-FR" sz="2000" b="1" dirty="0">
                <a:latin typeface="+mn-lt"/>
              </a:rPr>
              <a:t> après </a:t>
            </a:r>
            <a:r>
              <a:rPr lang="en-US" altLang="fr-FR" sz="2000" b="1" dirty="0" err="1">
                <a:latin typeface="+mn-lt"/>
              </a:rPr>
              <a:t>une</a:t>
            </a:r>
            <a:r>
              <a:rPr lang="en-US" altLang="fr-FR" sz="2000" b="1" dirty="0">
                <a:latin typeface="+mn-lt"/>
              </a:rPr>
              <a:t> abolition.</a:t>
            </a:r>
          </a:p>
          <a:p>
            <a:pPr>
              <a:spcBef>
                <a:spcPts val="0"/>
              </a:spcBef>
              <a:buFont typeface="Wingdings 2" panose="05020102010507070707" pitchFamily="18" charset="2"/>
              <a:buNone/>
            </a:pPr>
            <a:endParaRPr lang="en-US" altLang="fr-FR" sz="2000" b="1" dirty="0">
              <a:latin typeface="+mn-lt"/>
            </a:endParaRPr>
          </a:p>
          <a:p>
            <a:pPr>
              <a:spcBef>
                <a:spcPts val="0"/>
              </a:spcBef>
              <a:buFont typeface="Wingdings 2" panose="05020102010507070707" pitchFamily="18" charset="2"/>
              <a:buNone/>
            </a:pPr>
            <a:r>
              <a:rPr lang="en-US" altLang="fr-FR" sz="2000" b="1" dirty="0">
                <a:latin typeface="+mn-lt"/>
              </a:rPr>
              <a:t>1804: Le  Napoléon </a:t>
            </a:r>
            <a:r>
              <a:rPr lang="en-US" altLang="fr-FR" sz="2000" b="1" dirty="0" err="1">
                <a:latin typeface="+mn-lt"/>
              </a:rPr>
              <a:t>scelle</a:t>
            </a:r>
            <a:r>
              <a:rPr lang="en-US" altLang="fr-FR" sz="2000" b="1" dirty="0">
                <a:latin typeface="+mn-lt"/>
              </a:rPr>
              <a:t> le </a:t>
            </a:r>
            <a:r>
              <a:rPr lang="en-US" altLang="fr-FR" sz="2000" b="1" dirty="0" err="1">
                <a:latin typeface="+mn-lt"/>
              </a:rPr>
              <a:t>destin</a:t>
            </a:r>
            <a:r>
              <a:rPr lang="en-US" altLang="fr-FR" sz="2000" b="1" dirty="0">
                <a:latin typeface="+mn-lt"/>
              </a:rPr>
              <a:t> des femmes – </a:t>
            </a:r>
            <a:r>
              <a:rPr lang="en-US" altLang="fr-FR" sz="2000" b="1" dirty="0" err="1">
                <a:latin typeface="+mn-lt"/>
              </a:rPr>
              <a:t>elles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perdent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tous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leurs</a:t>
            </a:r>
            <a:r>
              <a:rPr lang="en-US" altLang="fr-FR" sz="2000" b="1" dirty="0">
                <a:latin typeface="+mn-lt"/>
              </a:rPr>
              <a:t> droits, </a:t>
            </a:r>
            <a:r>
              <a:rPr lang="en-US" altLang="fr-FR" sz="2000" b="1" dirty="0" err="1">
                <a:latin typeface="+mn-lt"/>
              </a:rPr>
              <a:t>mais</a:t>
            </a:r>
            <a:r>
              <a:rPr lang="en-US" altLang="fr-FR" sz="2000" b="1" dirty="0">
                <a:latin typeface="+mn-lt"/>
              </a:rPr>
              <a:t> </a:t>
            </a:r>
          </a:p>
          <a:p>
            <a:pPr>
              <a:spcBef>
                <a:spcPts val="0"/>
              </a:spcBef>
              <a:buFont typeface="Wingdings 2" panose="05020102010507070707" pitchFamily="18" charset="2"/>
              <a:buNone/>
            </a:pPr>
            <a:r>
              <a:rPr lang="en-US" altLang="fr-FR" sz="2000" b="1" dirty="0">
                <a:latin typeface="+mn-lt"/>
              </a:rPr>
              <a:t>                                    </a:t>
            </a:r>
            <a:r>
              <a:rPr lang="en-US" altLang="fr-FR" sz="2000" b="1" dirty="0" err="1">
                <a:latin typeface="+mn-lt"/>
              </a:rPr>
              <a:t>gardent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celui</a:t>
            </a:r>
            <a:r>
              <a:rPr lang="en-US" altLang="fr-FR" sz="2000" b="1" dirty="0">
                <a:latin typeface="+mn-lt"/>
              </a:rPr>
              <a:t> de demander le divorce.</a:t>
            </a:r>
          </a:p>
          <a:p>
            <a:pPr>
              <a:spcBef>
                <a:spcPts val="0"/>
              </a:spcBef>
              <a:buNone/>
            </a:pPr>
            <a:r>
              <a:rPr lang="fr-FR" altLang="fr-FR" sz="2000" b="1" dirty="0">
                <a:latin typeface="+mn-lt"/>
              </a:rPr>
              <a:t>Art. 213: « </a:t>
            </a:r>
            <a:r>
              <a:rPr lang="fr-FR" sz="2000" b="1" dirty="0">
                <a:latin typeface="+mn-lt"/>
              </a:rPr>
              <a:t>le mari doit protection à sa femme, et la femme obéissance à son mari.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Autrement dit, l’article place la femme sous tutelle maritale, la privant de sa capacité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juridique au même titre que les enfants. U</a:t>
            </a:r>
            <a:r>
              <a:rPr lang="en-US" altLang="fr-FR" sz="2000" b="1" dirty="0">
                <a:latin typeface="+mn-lt"/>
              </a:rPr>
              <a:t>ne femme </a:t>
            </a:r>
            <a:r>
              <a:rPr lang="en-US" altLang="fr-FR" sz="2000" b="1" dirty="0" err="1">
                <a:latin typeface="+mn-lt"/>
              </a:rPr>
              <a:t>mariée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est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inférieure</a:t>
            </a:r>
            <a:r>
              <a:rPr lang="en-US" altLang="fr-FR" sz="2000" b="1" dirty="0">
                <a:latin typeface="+mn-lt"/>
              </a:rPr>
              <a:t> à son </a:t>
            </a:r>
            <a:r>
              <a:rPr lang="en-US" altLang="fr-FR" sz="2000" b="1" dirty="0" err="1">
                <a:latin typeface="+mn-lt"/>
              </a:rPr>
              <a:t>mari</a:t>
            </a:r>
            <a:r>
              <a:rPr lang="en-US" altLang="fr-FR" sz="2000" b="1" dirty="0">
                <a:latin typeface="+mn-lt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en-US" altLang="fr-FR" sz="2000" b="1" dirty="0">
                <a:latin typeface="+mn-lt"/>
              </a:rPr>
              <a:t>  </a:t>
            </a:r>
            <a:r>
              <a:rPr lang="en-US" altLang="fr-FR" sz="2000" b="1" dirty="0" err="1">
                <a:latin typeface="+mn-lt"/>
              </a:rPr>
              <a:t>une</a:t>
            </a:r>
            <a:r>
              <a:rPr lang="en-US" altLang="fr-FR" sz="2000" b="1" dirty="0">
                <a:latin typeface="+mn-lt"/>
              </a:rPr>
              <a:t> femme </a:t>
            </a:r>
            <a:r>
              <a:rPr lang="en-US" altLang="fr-FR" sz="2000" b="1" dirty="0" err="1">
                <a:latin typeface="+mn-lt"/>
              </a:rPr>
              <a:t>célibataire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est</a:t>
            </a:r>
            <a:r>
              <a:rPr lang="en-US" altLang="fr-FR" sz="2000" b="1" dirty="0">
                <a:latin typeface="+mn-lt"/>
              </a:rPr>
              <a:t> d’un rang </a:t>
            </a:r>
            <a:r>
              <a:rPr lang="en-US" altLang="fr-FR" sz="2000" b="1">
                <a:latin typeface="+mn-lt"/>
              </a:rPr>
              <a:t>secondaire</a:t>
            </a:r>
            <a:r>
              <a:rPr lang="en-US" altLang="fr-FR" sz="2000" b="1" dirty="0">
                <a:latin typeface="+mn-lt"/>
              </a:rPr>
              <a:t>; </a:t>
            </a:r>
            <a:r>
              <a:rPr lang="en-US" altLang="fr-FR" sz="2000" b="1" dirty="0" err="1">
                <a:latin typeface="+mn-lt"/>
              </a:rPr>
              <a:t>mariée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elle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devient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une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mineure</a:t>
            </a:r>
            <a:r>
              <a:rPr lang="en-US" altLang="fr-FR" sz="2000" b="1" dirty="0">
                <a:latin typeface="+mn-lt"/>
              </a:rPr>
              <a:t> qui depend </a:t>
            </a:r>
            <a:r>
              <a:rPr lang="en-US" altLang="fr-FR" sz="2000" b="1" dirty="0" err="1">
                <a:latin typeface="+mn-lt"/>
              </a:rPr>
              <a:t>totalement</a:t>
            </a:r>
            <a:endParaRPr lang="en-US" altLang="fr-FR" sz="2000" b="1" dirty="0">
              <a:latin typeface="+mn-lt"/>
            </a:endParaRPr>
          </a:p>
          <a:p>
            <a:pPr>
              <a:spcBef>
                <a:spcPts val="0"/>
              </a:spcBef>
              <a:buNone/>
            </a:pPr>
            <a:r>
              <a:rPr lang="en-US" altLang="fr-FR" sz="2000" b="1" dirty="0">
                <a:latin typeface="+mn-lt"/>
              </a:rPr>
              <a:t>  de son </a:t>
            </a:r>
            <a:r>
              <a:rPr lang="en-US" altLang="fr-FR" sz="2000" b="1" dirty="0" err="1">
                <a:latin typeface="+mn-lt"/>
              </a:rPr>
              <a:t>mari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jusqu’au</a:t>
            </a:r>
            <a:r>
              <a:rPr lang="en-US" altLang="fr-FR" sz="2000" b="1" dirty="0">
                <a:latin typeface="+mn-lt"/>
              </a:rPr>
              <a:t> 13 Juillet 1965 </a:t>
            </a:r>
            <a:r>
              <a:rPr lang="en-US" altLang="fr-FR" sz="2000" b="1" dirty="0" err="1">
                <a:latin typeface="+mn-lt"/>
              </a:rPr>
              <a:t>où</a:t>
            </a:r>
            <a:r>
              <a:rPr lang="en-US" altLang="fr-FR" sz="2000" b="1" dirty="0">
                <a:latin typeface="+mn-lt"/>
              </a:rPr>
              <a:t> les femmes </a:t>
            </a:r>
            <a:r>
              <a:rPr lang="en-US" altLang="fr-FR" sz="2000" b="1" dirty="0" err="1">
                <a:latin typeface="+mn-lt"/>
              </a:rPr>
              <a:t>obtiennent</a:t>
            </a:r>
            <a:r>
              <a:rPr lang="en-US" altLang="fr-FR" sz="2000" b="1" dirty="0">
                <a:latin typeface="+mn-lt"/>
              </a:rPr>
              <a:t> le droit </a:t>
            </a:r>
            <a:r>
              <a:rPr lang="en-US" altLang="fr-FR" sz="2000" b="1" dirty="0" err="1">
                <a:latin typeface="+mn-lt"/>
              </a:rPr>
              <a:t>d’ouvrir</a:t>
            </a:r>
            <a:r>
              <a:rPr lang="en-US" altLang="fr-FR" sz="2000" b="1" dirty="0">
                <a:latin typeface="+mn-lt"/>
              </a:rPr>
              <a:t> un </a:t>
            </a:r>
            <a:r>
              <a:rPr lang="en-US" altLang="fr-FR" sz="2000" b="1" dirty="0" err="1">
                <a:latin typeface="+mn-lt"/>
              </a:rPr>
              <a:t>compte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en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banque</a:t>
            </a:r>
            <a:endParaRPr lang="en-US" altLang="fr-FR" sz="2000" b="1" dirty="0">
              <a:latin typeface="+mn-lt"/>
            </a:endParaRPr>
          </a:p>
          <a:p>
            <a:pPr>
              <a:spcBef>
                <a:spcPts val="0"/>
              </a:spcBef>
              <a:buNone/>
            </a:pPr>
            <a:r>
              <a:rPr lang="en-US" altLang="fr-FR" sz="2000" b="1" dirty="0">
                <a:latin typeface="+mn-lt"/>
              </a:rPr>
              <a:t>                                                    sans </a:t>
            </a:r>
            <a:r>
              <a:rPr lang="en-US" altLang="fr-FR" sz="2000" b="1" dirty="0" err="1">
                <a:latin typeface="+mn-lt"/>
              </a:rPr>
              <a:t>l’autorisation</a:t>
            </a:r>
            <a:r>
              <a:rPr lang="en-US" altLang="fr-FR" sz="2000" b="1" dirty="0">
                <a:latin typeface="+mn-lt"/>
              </a:rPr>
              <a:t> de </a:t>
            </a:r>
            <a:r>
              <a:rPr lang="en-US" altLang="fr-FR" sz="2000" b="1" dirty="0" err="1">
                <a:latin typeface="+mn-lt"/>
              </a:rPr>
              <a:t>leur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mari</a:t>
            </a:r>
            <a:r>
              <a:rPr lang="en-US" altLang="fr-FR" sz="2000" b="1" dirty="0">
                <a:latin typeface="+mn-lt"/>
              </a:rPr>
              <a:t>.  </a:t>
            </a:r>
          </a:p>
          <a:p>
            <a:pPr>
              <a:spcBef>
                <a:spcPts val="0"/>
              </a:spcBef>
              <a:buNone/>
            </a:pPr>
            <a:endParaRPr lang="en-US" altLang="fr-FR" sz="2000" b="1" dirty="0">
              <a:latin typeface="+mn-lt"/>
            </a:endParaRPr>
          </a:p>
          <a:p>
            <a:pPr>
              <a:spcBef>
                <a:spcPts val="0"/>
              </a:spcBef>
              <a:buNone/>
            </a:pPr>
            <a:endParaRPr lang="en-US" altLang="fr-FR" sz="2000" b="1" dirty="0">
              <a:latin typeface="+mn-lt"/>
            </a:endParaRPr>
          </a:p>
          <a:p>
            <a:pPr>
              <a:spcBef>
                <a:spcPts val="0"/>
              </a:spcBef>
              <a:buFont typeface="Wingdings 2" panose="05020102010507070707" pitchFamily="18" charset="2"/>
              <a:buNone/>
            </a:pPr>
            <a:r>
              <a:rPr lang="en-GB" sz="18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        </a:t>
            </a:r>
            <a:r>
              <a:rPr lang="fr-FR" sz="1800" b="1" dirty="0">
                <a:solidFill>
                  <a:srgbClr val="002060"/>
                </a:solidFill>
                <a:latin typeface="+mn-lt"/>
              </a:rPr>
              <a:t>      </a:t>
            </a:r>
            <a:endParaRPr lang="en-GB" sz="1800" b="1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000" b="1" dirty="0">
                <a:solidFill>
                  <a:srgbClr val="002060"/>
                </a:solidFill>
                <a:cs typeface="Arial" panose="020B0604020202020204" pitchFamily="34" charset="0"/>
              </a:rPr>
              <a:t>  </a:t>
            </a:r>
            <a:r>
              <a:rPr lang="en-US" altLang="fr-FR" sz="2000" b="1" dirty="0">
                <a:solidFill>
                  <a:srgbClr val="002060"/>
                </a:solidFill>
              </a:rPr>
              <a:t>                                        </a:t>
            </a:r>
            <a:r>
              <a:rPr lang="fr-FR" altLang="fr-FR" sz="2000" b="1" dirty="0">
                <a:solidFill>
                  <a:schemeClr val="accent2"/>
                </a:solidFill>
              </a:rPr>
              <a:t>  </a:t>
            </a:r>
          </a:p>
        </p:txBody>
      </p:sp>
      <p:pic>
        <p:nvPicPr>
          <p:cNvPr id="8" name="Picture 4" descr="Résultat de recherche d'images pour &quot;Napoléon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990" y="817419"/>
            <a:ext cx="2323474" cy="3145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0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1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1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1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1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1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1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1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1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1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1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1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1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1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1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71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1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1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1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71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17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17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717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717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717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717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717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717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717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717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717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717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6362</TotalTime>
  <Words>3866</Words>
  <Application>Microsoft Office PowerPoint</Application>
  <PresentationFormat>Grand écran</PresentationFormat>
  <Paragraphs>380</Paragraphs>
  <Slides>16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Lucida Handwriting</vt:lpstr>
      <vt:lpstr>Times New Roman</vt:lpstr>
      <vt:lpstr>Wingdings 2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Moi</dc:creator>
  <cp:lastModifiedBy>karin heller</cp:lastModifiedBy>
  <cp:revision>852</cp:revision>
  <dcterms:created xsi:type="dcterms:W3CDTF">2017-08-07T16:24:19Z</dcterms:created>
  <dcterms:modified xsi:type="dcterms:W3CDTF">2025-01-08T23:00:51Z</dcterms:modified>
</cp:coreProperties>
</file>