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7" r:id="rId3"/>
    <p:sldId id="278" r:id="rId4"/>
    <p:sldId id="285" r:id="rId5"/>
    <p:sldId id="276" r:id="rId6"/>
    <p:sldId id="286" r:id="rId7"/>
    <p:sldId id="287" r:id="rId8"/>
    <p:sldId id="264" r:id="rId9"/>
    <p:sldId id="315" r:id="rId10"/>
    <p:sldId id="265" r:id="rId11"/>
    <p:sldId id="267" r:id="rId12"/>
    <p:sldId id="262" r:id="rId13"/>
    <p:sldId id="266" r:id="rId14"/>
    <p:sldId id="263" r:id="rId15"/>
    <p:sldId id="316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12" autoAdjust="0"/>
    <p:restoredTop sz="94660"/>
  </p:normalViewPr>
  <p:slideViewPr>
    <p:cSldViewPr snapToGrid="0">
      <p:cViewPr varScale="1">
        <p:scale>
          <a:sx n="72" d="100"/>
          <a:sy n="72" d="100"/>
        </p:scale>
        <p:origin x="684" y="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26196-A742-4F09-B23F-281EA6914A0D}" type="datetimeFigureOut">
              <a:rPr lang="fr-FR" smtClean="0"/>
              <a:pPr/>
              <a:t>07/01/2025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77B4B-6CE2-42E7-A3E1-474D3AF8A2F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3359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26196-A742-4F09-B23F-281EA6914A0D}" type="datetimeFigureOut">
              <a:rPr lang="fr-FR" smtClean="0"/>
              <a:pPr/>
              <a:t>07/01/2025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77B4B-6CE2-42E7-A3E1-474D3AF8A2F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3846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26196-A742-4F09-B23F-281EA6914A0D}" type="datetimeFigureOut">
              <a:rPr lang="fr-FR" smtClean="0"/>
              <a:pPr/>
              <a:t>07/01/2025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77B4B-6CE2-42E7-A3E1-474D3AF8A2F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128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26196-A742-4F09-B23F-281EA6914A0D}" type="datetimeFigureOut">
              <a:rPr lang="fr-FR" smtClean="0"/>
              <a:pPr/>
              <a:t>07/01/2025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77B4B-6CE2-42E7-A3E1-474D3AF8A2F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2759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26196-A742-4F09-B23F-281EA6914A0D}" type="datetimeFigureOut">
              <a:rPr lang="fr-FR" smtClean="0"/>
              <a:pPr/>
              <a:t>07/01/2025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77B4B-6CE2-42E7-A3E1-474D3AF8A2F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0245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26196-A742-4F09-B23F-281EA6914A0D}" type="datetimeFigureOut">
              <a:rPr lang="fr-FR" smtClean="0"/>
              <a:pPr/>
              <a:t>07/01/2025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77B4B-6CE2-42E7-A3E1-474D3AF8A2F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2574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26196-A742-4F09-B23F-281EA6914A0D}" type="datetimeFigureOut">
              <a:rPr lang="fr-FR" smtClean="0"/>
              <a:pPr/>
              <a:t>07/01/2025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77B4B-6CE2-42E7-A3E1-474D3AF8A2F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5626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26196-A742-4F09-B23F-281EA6914A0D}" type="datetimeFigureOut">
              <a:rPr lang="fr-FR" smtClean="0"/>
              <a:pPr/>
              <a:t>07/01/2025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77B4B-6CE2-42E7-A3E1-474D3AF8A2F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801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26196-A742-4F09-B23F-281EA6914A0D}" type="datetimeFigureOut">
              <a:rPr lang="fr-FR" smtClean="0"/>
              <a:pPr/>
              <a:t>07/01/2025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77B4B-6CE2-42E7-A3E1-474D3AF8A2F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6025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26196-A742-4F09-B23F-281EA6914A0D}" type="datetimeFigureOut">
              <a:rPr lang="fr-FR" smtClean="0"/>
              <a:pPr/>
              <a:t>07/01/2025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77B4B-6CE2-42E7-A3E1-474D3AF8A2F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9515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26196-A742-4F09-B23F-281EA6914A0D}" type="datetimeFigureOut">
              <a:rPr lang="fr-FR" smtClean="0"/>
              <a:pPr/>
              <a:t>07/01/2025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77B4B-6CE2-42E7-A3E1-474D3AF8A2F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8356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26196-A742-4F09-B23F-281EA6914A0D}" type="datetimeFigureOut">
              <a:rPr lang="fr-FR" smtClean="0"/>
              <a:pPr/>
              <a:t>07/01/2025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77B4B-6CE2-42E7-A3E1-474D3AF8A2F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351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rarifiedlightproductions.com/2.html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0" y="1"/>
            <a:ext cx="12192000" cy="6924973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rgbClr val="F3FCA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endParaRPr lang="fr-FR" sz="2400" dirty="0">
              <a:solidFill>
                <a:srgbClr val="FF0000"/>
              </a:solidFill>
              <a:latin typeface="Lucida Handwriting" pitchFamily="66" charset="0"/>
            </a:endParaRPr>
          </a:p>
          <a:p>
            <a:r>
              <a:rPr lang="fr-FR" sz="2400" b="1" dirty="0">
                <a:latin typeface="Lucida Handwriting" pitchFamily="66" charset="0"/>
              </a:rPr>
              <a:t>Université Ouverte de Besançon</a:t>
            </a:r>
          </a:p>
          <a:p>
            <a:r>
              <a:rPr lang="fr-FR" sz="2400" b="1" dirty="0">
                <a:latin typeface="Lucida Handwriting" pitchFamily="66" charset="0"/>
              </a:rPr>
              <a:t>         Cycle: </a:t>
            </a:r>
            <a:r>
              <a:rPr lang="fr-FR" sz="2400" b="1" dirty="0" err="1">
                <a:latin typeface="Lucida Handwriting" pitchFamily="66" charset="0"/>
              </a:rPr>
              <a:t>Feminisme</a:t>
            </a:r>
            <a:r>
              <a:rPr lang="fr-FR" sz="2400" b="1" dirty="0">
                <a:latin typeface="Lucida Handwriting" pitchFamily="66" charset="0"/>
              </a:rPr>
              <a:t> et Culture Européenne</a:t>
            </a:r>
          </a:p>
          <a:p>
            <a:pPr>
              <a:defRPr/>
            </a:pPr>
            <a:r>
              <a:rPr lang="fr-FR" sz="2000" b="1" dirty="0">
                <a:solidFill>
                  <a:srgbClr val="FF0000"/>
                </a:solidFill>
                <a:latin typeface="Lucida Handwriting" pitchFamily="66" charset="0"/>
              </a:rPr>
              <a:t> </a:t>
            </a:r>
          </a:p>
          <a:p>
            <a:pPr>
              <a:defRPr/>
            </a:pPr>
            <a:r>
              <a:rPr lang="fr-FR" sz="2000" b="1" dirty="0">
                <a:latin typeface="Lucida Handwriting" pitchFamily="66" charset="0"/>
              </a:rPr>
              <a:t>2. Trois représentantes emblématiques et très différentes </a:t>
            </a:r>
          </a:p>
          <a:p>
            <a:pPr>
              <a:defRPr/>
            </a:pPr>
            <a:r>
              <a:rPr lang="fr-FR" sz="2000" b="1" dirty="0">
                <a:latin typeface="Lucida Handwriting" pitchFamily="66" charset="0"/>
              </a:rPr>
              <a:t>                                du féminisme européen</a:t>
            </a:r>
          </a:p>
          <a:p>
            <a:pPr>
              <a:defRPr/>
            </a:pPr>
            <a:endParaRPr lang="fr-FR" sz="2000" b="1" dirty="0">
              <a:latin typeface="Lucida Handwriting" pitchFamily="66" charset="0"/>
            </a:endParaRPr>
          </a:p>
          <a:p>
            <a:r>
              <a:rPr lang="en-GB" sz="2400" b="1" dirty="0"/>
              <a:t>  </a:t>
            </a:r>
            <a:endParaRPr lang="en-GB" sz="2400" b="1" dirty="0">
              <a:solidFill>
                <a:srgbClr val="002060"/>
              </a:solidFill>
              <a:latin typeface="Lucida Handwriting" panose="03010101010101010101" pitchFamily="66" charset="0"/>
            </a:endParaRPr>
          </a:p>
          <a:p>
            <a:endParaRPr lang="en-GB" sz="2400" b="1" dirty="0">
              <a:solidFill>
                <a:srgbClr val="002060"/>
              </a:solidFill>
              <a:latin typeface="Lucida Handwriting" panose="03010101010101010101" pitchFamily="66" charset="0"/>
            </a:endParaRPr>
          </a:p>
          <a:p>
            <a:endParaRPr lang="fr-FR" sz="2400" b="1" dirty="0">
              <a:solidFill>
                <a:srgbClr val="002060"/>
              </a:solidFill>
            </a:endParaRPr>
          </a:p>
          <a:p>
            <a:endParaRPr lang="fr-FR" sz="2400" b="1" dirty="0">
              <a:solidFill>
                <a:srgbClr val="002060"/>
              </a:solidFill>
            </a:endParaRPr>
          </a:p>
          <a:p>
            <a:r>
              <a:rPr lang="en-GB" sz="2400" b="1" dirty="0">
                <a:solidFill>
                  <a:srgbClr val="002060"/>
                </a:solidFill>
                <a:latin typeface="Lucida Handwriting" panose="03010101010101010101" pitchFamily="66" charset="0"/>
              </a:rPr>
              <a:t>  </a:t>
            </a:r>
          </a:p>
          <a:p>
            <a:r>
              <a:rPr lang="en-GB" sz="2400" dirty="0"/>
              <a:t>  </a:t>
            </a:r>
            <a:endParaRPr lang="fr-FR" sz="2400" dirty="0"/>
          </a:p>
          <a:p>
            <a:r>
              <a:rPr lang="fr-FR" sz="2400" b="1" dirty="0">
                <a:solidFill>
                  <a:srgbClr val="000099"/>
                </a:solidFill>
                <a:latin typeface="Lucida Handwriting" pitchFamily="66" charset="0"/>
              </a:rPr>
              <a:t>       </a:t>
            </a:r>
            <a:endParaRPr lang="fr-FR" sz="2400" dirty="0">
              <a:solidFill>
                <a:schemeClr val="accent2"/>
              </a:solidFill>
              <a:latin typeface="Lucida Handwriting" pitchFamily="66" charset="0"/>
            </a:endParaRPr>
          </a:p>
          <a:p>
            <a:endParaRPr lang="fr-FR" sz="2400" dirty="0">
              <a:solidFill>
                <a:schemeClr val="accent2"/>
              </a:solidFill>
              <a:latin typeface="Lucida Handwriting" pitchFamily="66" charset="0"/>
            </a:endParaRPr>
          </a:p>
          <a:p>
            <a:endParaRPr lang="fr-FR" sz="2400" dirty="0">
              <a:solidFill>
                <a:schemeClr val="accent2"/>
              </a:solidFill>
              <a:latin typeface="Lucida Handwriting" pitchFamily="66" charset="0"/>
            </a:endParaRPr>
          </a:p>
          <a:p>
            <a:endParaRPr lang="fr-FR" sz="2400" dirty="0">
              <a:solidFill>
                <a:schemeClr val="accent2"/>
              </a:solidFill>
              <a:latin typeface="Lucida Handwriting" pitchFamily="66" charset="0"/>
            </a:endParaRPr>
          </a:p>
          <a:p>
            <a:endParaRPr lang="en-US" sz="2400" dirty="0">
              <a:solidFill>
                <a:schemeClr val="accent2"/>
              </a:solidFill>
              <a:latin typeface="Lucida Handwriting" pitchFamily="66" charset="0"/>
            </a:endParaRPr>
          </a:p>
          <a:p>
            <a:endParaRPr lang="en-US" sz="2800" dirty="0">
              <a:solidFill>
                <a:schemeClr val="accent2"/>
              </a:solidFill>
              <a:latin typeface="Lucida Handwriting" pitchFamily="66" charset="0"/>
            </a:endParaRPr>
          </a:p>
        </p:txBody>
      </p:sp>
      <p:pic>
        <p:nvPicPr>
          <p:cNvPr id="1026" name="Picture 2" descr="Abelard and Heloise at Père Lachaise in Paris – Medieval Histories">
            <a:extLst>
              <a:ext uri="{FF2B5EF4-FFF2-40B4-BE49-F238E27FC236}">
                <a16:creationId xmlns:a16="http://schemas.microsoft.com/office/drawing/2014/main" id="{B8DD2399-9281-4A44-9FFD-B2F668E8C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604" y="2906607"/>
            <a:ext cx="4572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hristine de Pizan - Wikipedia">
            <a:extLst>
              <a:ext uri="{FF2B5EF4-FFF2-40B4-BE49-F238E27FC236}">
                <a16:creationId xmlns:a16="http://schemas.microsoft.com/office/drawing/2014/main" id="{5C75605E-DB42-4077-8F62-20D1BD99A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53" y="2502724"/>
            <a:ext cx="3583885" cy="385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SABELLA – Borderlands Bookstore">
            <a:extLst>
              <a:ext uri="{FF2B5EF4-FFF2-40B4-BE49-F238E27FC236}">
                <a16:creationId xmlns:a16="http://schemas.microsoft.com/office/drawing/2014/main" id="{6D893692-7F1D-49DD-8195-4AD6928C7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1071" y="408760"/>
            <a:ext cx="3181624" cy="467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9900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0" y="0"/>
            <a:ext cx="12192000" cy="7029617"/>
          </a:xfrm>
          <a:prstGeom prst="rect">
            <a:avLst/>
          </a:prstGeom>
          <a:gradFill rotWithShape="1">
            <a:gsLst>
              <a:gs pos="0">
                <a:srgbClr val="CCFF33"/>
              </a:gs>
              <a:gs pos="50000">
                <a:srgbClr val="FFFFCC"/>
              </a:gs>
              <a:gs pos="100000">
                <a:srgbClr val="CCFF33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fr-FR" altLang="en-US" sz="1800" b="1" dirty="0"/>
          </a:p>
          <a:p>
            <a:pPr>
              <a:buNone/>
            </a:pPr>
            <a:r>
              <a:rPr lang="fr-FR" sz="2000" b="1" dirty="0">
                <a:latin typeface="+mn-lt"/>
              </a:rPr>
              <a:t>                                     Introduction</a:t>
            </a:r>
          </a:p>
          <a:p>
            <a:pPr>
              <a:buNone/>
            </a:pPr>
            <a:r>
              <a:rPr lang="fr-FR" sz="2000" b="1" dirty="0">
                <a:latin typeface="+mn-lt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Les réformes grégoriennes incitent les évêques à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mettre en scène leur pouvoir spirituel et temporel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par la construction des cathédrales habituellement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pourvues de </a:t>
            </a:r>
            <a:r>
              <a:rPr lang="fr-FR" sz="2000" b="1" dirty="0">
                <a:highlight>
                  <a:srgbClr val="FFFF00"/>
                </a:highlight>
                <a:latin typeface="+mn-lt"/>
              </a:rPr>
              <a:t>deux tours</a:t>
            </a:r>
            <a:r>
              <a:rPr lang="fr-FR" sz="2000" b="1" dirty="0">
                <a:latin typeface="+mn-lt"/>
              </a:rPr>
              <a:t>, symboles </a:t>
            </a:r>
            <a:r>
              <a:rPr lang="fr-FR" sz="2000" b="1" dirty="0">
                <a:highlight>
                  <a:srgbClr val="FFFF00"/>
                </a:highlight>
                <a:latin typeface="+mn-lt"/>
              </a:rPr>
              <a:t>masculins</a:t>
            </a:r>
            <a:r>
              <a:rPr lang="fr-FR" sz="2000" b="1" dirty="0">
                <a:latin typeface="+mn-lt"/>
              </a:rPr>
              <a:t> des deux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 </a:t>
            </a:r>
            <a:r>
              <a:rPr lang="fr-FR" sz="2000" b="1" dirty="0">
                <a:highlight>
                  <a:srgbClr val="FFFF00"/>
                </a:highlight>
                <a:latin typeface="+mn-lt"/>
              </a:rPr>
              <a:t>pouvoirs</a:t>
            </a:r>
            <a:r>
              <a:rPr lang="fr-FR" sz="2000" b="1" dirty="0">
                <a:latin typeface="+mn-lt"/>
              </a:rPr>
              <a:t> revendiqués par la </a:t>
            </a:r>
            <a:r>
              <a:rPr lang="fr-FR" sz="2000" b="1" dirty="0">
                <a:highlight>
                  <a:srgbClr val="FFFF00"/>
                </a:highlight>
                <a:latin typeface="+mn-lt"/>
              </a:rPr>
              <a:t>hiérarchie religieuse</a:t>
            </a:r>
            <a:r>
              <a:rPr lang="fr-FR" sz="2000" b="1" dirty="0">
                <a:latin typeface="+mn-lt"/>
              </a:rPr>
              <a:t>.</a:t>
            </a:r>
          </a:p>
          <a:p>
            <a:pPr>
              <a:spcBef>
                <a:spcPts val="0"/>
              </a:spcBef>
              <a:buNone/>
            </a:pPr>
            <a:endParaRPr lang="fr-FR" sz="2000" b="1" dirty="0">
              <a:latin typeface="+mn-lt"/>
            </a:endParaRP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                                                                               </a:t>
            </a:r>
          </a:p>
          <a:p>
            <a:pPr>
              <a:spcBef>
                <a:spcPts val="0"/>
              </a:spcBef>
              <a:buNone/>
            </a:pPr>
            <a:endParaRPr lang="fr-FR" sz="2000" b="1" dirty="0">
              <a:latin typeface="+mn-lt"/>
            </a:endParaRP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                                                                                  A l’ombre des cathédrales les évêques fondaient et développaient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                                                                                des </a:t>
            </a:r>
            <a:r>
              <a:rPr lang="fr-FR" sz="2000" b="1" dirty="0">
                <a:highlight>
                  <a:srgbClr val="FFFF00"/>
                </a:highlight>
                <a:latin typeface="+mn-lt"/>
              </a:rPr>
              <a:t>Ecoles-Cathédrale</a:t>
            </a:r>
            <a:r>
              <a:rPr lang="fr-FR" sz="2000" b="1" dirty="0">
                <a:latin typeface="+mn-lt"/>
              </a:rPr>
              <a:t>. L’éducation commençait è être dispensée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                                                                                </a:t>
            </a:r>
            <a:r>
              <a:rPr lang="fr-FR" sz="2000" b="1" dirty="0">
                <a:highlight>
                  <a:srgbClr val="FFFF00"/>
                </a:highlight>
                <a:latin typeface="+mn-lt"/>
              </a:rPr>
              <a:t>en dehors </a:t>
            </a:r>
            <a:r>
              <a:rPr lang="fr-FR" sz="2000" b="1" dirty="0">
                <a:latin typeface="+mn-lt"/>
              </a:rPr>
              <a:t>des double-monastères.  Ce mouvement marque deux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                                                                               ruptures significatives: 1. Quelle place réservée aux femmes dans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                                                                               cette  nouvelle structure? 2. Que se passe-t-il quand l’unité entre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                                                                                              des études et un style de </a:t>
            </a:r>
            <a:r>
              <a:rPr lang="fr-FR" sz="2000" b="1" dirty="0">
                <a:highlight>
                  <a:srgbClr val="FFFF00"/>
                </a:highlight>
                <a:latin typeface="+mn-lt"/>
              </a:rPr>
              <a:t>vie pratique </a:t>
            </a:r>
            <a:r>
              <a:rPr lang="fr-FR" sz="2000" b="1" dirty="0">
                <a:latin typeface="+mn-lt"/>
              </a:rPr>
              <a:t>est rompue? </a:t>
            </a:r>
          </a:p>
          <a:p>
            <a:pPr>
              <a:spcBef>
                <a:spcPts val="0"/>
              </a:spcBef>
              <a:buNone/>
            </a:pPr>
            <a:endParaRPr lang="fr-FR" sz="2000" b="1" dirty="0">
              <a:latin typeface="+mn-lt"/>
            </a:endParaRP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                                                                                       </a:t>
            </a:r>
            <a:endParaRPr lang="fr-FR" sz="2400" b="1" dirty="0"/>
          </a:p>
          <a:p>
            <a:pPr>
              <a:buNone/>
            </a:pPr>
            <a:r>
              <a:rPr lang="fr-FR" sz="2400" b="1" dirty="0"/>
              <a:t>  </a:t>
            </a:r>
            <a:endParaRPr lang="fr-FR" sz="2000" b="1" dirty="0">
              <a:solidFill>
                <a:srgbClr val="002060"/>
              </a:solidFill>
            </a:endParaRPr>
          </a:p>
          <a:p>
            <a:pPr marL="285750" indent="-285750">
              <a:spcBef>
                <a:spcPct val="0"/>
              </a:spcBef>
              <a:buNone/>
            </a:pPr>
            <a:r>
              <a:rPr lang="fr-FR" sz="1800" b="1" dirty="0"/>
              <a:t>  </a:t>
            </a:r>
          </a:p>
          <a:p>
            <a:pPr marL="285750" indent="-285750">
              <a:spcBef>
                <a:spcPct val="0"/>
              </a:spcBef>
              <a:buNone/>
            </a:pPr>
            <a:r>
              <a:rPr lang="fr-FR" sz="1800" b="1" dirty="0"/>
              <a:t>                                         </a:t>
            </a:r>
          </a:p>
        </p:txBody>
      </p:sp>
      <p:pic>
        <p:nvPicPr>
          <p:cNvPr id="2050" name="Picture 2" descr="Looking up the cieling of the Chartres Cathedral">
            <a:extLst>
              <a:ext uri="{FF2B5EF4-FFF2-40B4-BE49-F238E27FC236}">
                <a16:creationId xmlns:a16="http://schemas.microsoft.com/office/drawing/2014/main" id="{1337A7B8-0960-44B4-93DD-7D82388C0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720" y="199979"/>
            <a:ext cx="6112566" cy="305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hartres Cathedral in Chartres, France (Southern facade) | Chartres,  Cathedral, Gothic cathedrals">
            <a:extLst>
              <a:ext uri="{FF2B5EF4-FFF2-40B4-BE49-F238E27FC236}">
                <a16:creationId xmlns:a16="http://schemas.microsoft.com/office/drawing/2014/main" id="{3E5C0C38-B26D-4788-B543-65DA339B8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14" y="2696882"/>
            <a:ext cx="4358908" cy="317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017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12192000" cy="6832640"/>
          </a:xfrm>
          <a:prstGeom prst="rect">
            <a:avLst/>
          </a:prstGeom>
          <a:gradFill flip="none" rotWithShape="1">
            <a:gsLst>
              <a:gs pos="0">
                <a:srgbClr val="FEF1CE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hlink"/>
                </a:solidFill>
              </a:rPr>
              <a:t>                  </a:t>
            </a:r>
            <a:endParaRPr lang="fr-FR" sz="2000" b="1" dirty="0">
              <a:solidFill>
                <a:srgbClr val="002060"/>
              </a:solidFill>
            </a:endParaRPr>
          </a:p>
          <a:p>
            <a:r>
              <a:rPr lang="fr-FR" altLang="en-US" sz="2000" b="1" dirty="0">
                <a:cs typeface="Times New Roman" pitchFamily="18" charset="0"/>
              </a:rPr>
              <a:t>                                    1. Abélard (1079-1142) et </a:t>
            </a:r>
            <a:r>
              <a:rPr lang="fr-FR" altLang="en-US" sz="2000" b="1" dirty="0" err="1">
                <a:cs typeface="Times New Roman" pitchFamily="18" charset="0"/>
              </a:rPr>
              <a:t>Héloise</a:t>
            </a:r>
            <a:r>
              <a:rPr lang="fr-FR" altLang="en-US" sz="2000" b="1" dirty="0">
                <a:cs typeface="Times New Roman" pitchFamily="18" charset="0"/>
              </a:rPr>
              <a:t> (1101-1164)</a:t>
            </a:r>
          </a:p>
          <a:p>
            <a:pPr marL="342900" indent="-342900"/>
            <a:r>
              <a:rPr lang="fr-FR" altLang="en-US" sz="2000" b="1" dirty="0">
                <a:cs typeface="Times New Roman" pitchFamily="18" charset="0"/>
              </a:rPr>
              <a:t>             </a:t>
            </a:r>
          </a:p>
          <a:p>
            <a:pPr marL="342900" indent="-342900"/>
            <a:r>
              <a:rPr lang="fr-FR" altLang="en-US" sz="2000" b="1" dirty="0">
                <a:cs typeface="Times New Roman" pitchFamily="18" charset="0"/>
              </a:rPr>
              <a:t>  Pierre Abélard, l’aîné d’une pauvre famille noble d’Angleterre</a:t>
            </a:r>
          </a:p>
          <a:p>
            <a:pPr marL="342900" indent="-342900"/>
            <a:r>
              <a:rPr lang="fr-FR" altLang="en-US" sz="2000" b="1" dirty="0">
                <a:cs typeface="Times New Roman" pitchFamily="18" charset="0"/>
              </a:rPr>
              <a:t>  interrompt sa vie de prêcheur itinérant et s’inscrit aux Ecoles-</a:t>
            </a:r>
          </a:p>
          <a:p>
            <a:pPr marL="342900" indent="-342900"/>
            <a:r>
              <a:rPr lang="fr-FR" altLang="en-US" sz="2000" b="1" dirty="0">
                <a:cs typeface="Times New Roman" pitchFamily="18" charset="0"/>
              </a:rPr>
              <a:t>  Cathédrale de Chartres, Orléans et Paris. Il connaît un succès</a:t>
            </a:r>
          </a:p>
          <a:p>
            <a:pPr marL="342900" indent="-342900"/>
            <a:r>
              <a:rPr lang="fr-FR" altLang="en-US" sz="2000" b="1" dirty="0">
                <a:cs typeface="Times New Roman" pitchFamily="18" charset="0"/>
              </a:rPr>
              <a:t>  fulgurant comme enseignant enthousiaste et éloquent, qui attire </a:t>
            </a:r>
          </a:p>
          <a:p>
            <a:pPr marL="342900" indent="-342900"/>
            <a:r>
              <a:rPr lang="fr-FR" sz="2000" b="1" dirty="0">
                <a:cs typeface="Times New Roman" pitchFamily="18" charset="0"/>
              </a:rPr>
              <a:t> des étudiants du fin-fond de la Suède. </a:t>
            </a:r>
          </a:p>
          <a:p>
            <a:pPr marL="342900" indent="-342900"/>
            <a:endParaRPr lang="fr-FR" sz="2000" b="1" dirty="0">
              <a:cs typeface="Times New Roman" pitchFamily="18" charset="0"/>
            </a:endParaRPr>
          </a:p>
          <a:p>
            <a:pPr marL="342900" indent="-342900"/>
            <a:r>
              <a:rPr lang="fr-FR" altLang="en-US" sz="2000" b="1" dirty="0">
                <a:cs typeface="Times New Roman" pitchFamily="18" charset="0"/>
              </a:rPr>
              <a:t>   </a:t>
            </a:r>
            <a:r>
              <a:rPr lang="en-US" altLang="en-US" sz="2000" b="1" dirty="0" err="1">
                <a:cs typeface="Times New Roman" pitchFamily="18" charset="0"/>
              </a:rPr>
              <a:t>Héloise</a:t>
            </a:r>
            <a:r>
              <a:rPr lang="en-US" altLang="en-US" sz="2000" b="1" dirty="0">
                <a:cs typeface="Times New Roman" pitchFamily="18" charset="0"/>
              </a:rPr>
              <a:t> rencontre </a:t>
            </a:r>
            <a:r>
              <a:rPr lang="en-US" altLang="en-US" sz="2000" b="1" dirty="0" err="1">
                <a:cs typeface="Times New Roman" pitchFamily="18" charset="0"/>
              </a:rPr>
              <a:t>Abélard</a:t>
            </a:r>
            <a:r>
              <a:rPr lang="en-US" altLang="en-US" sz="2000" b="1" dirty="0">
                <a:cs typeface="Times New Roman" pitchFamily="18" charset="0"/>
              </a:rPr>
              <a:t> à </a:t>
            </a:r>
            <a:r>
              <a:rPr lang="en-US" altLang="en-US" sz="2000" b="1" dirty="0" err="1">
                <a:cs typeface="Times New Roman" pitchFamily="18" charset="0"/>
              </a:rPr>
              <a:t>l’âge</a:t>
            </a:r>
            <a:r>
              <a:rPr lang="en-US" altLang="en-US" sz="2000" b="1" dirty="0">
                <a:cs typeface="Times New Roman" pitchFamily="18" charset="0"/>
              </a:rPr>
              <a:t> de 16 </a:t>
            </a:r>
            <a:r>
              <a:rPr lang="en-US" altLang="en-US" sz="2000" b="1" dirty="0" err="1">
                <a:cs typeface="Times New Roman" pitchFamily="18" charset="0"/>
              </a:rPr>
              <a:t>ans</a:t>
            </a:r>
            <a:r>
              <a:rPr lang="en-US" altLang="en-US" sz="2000" b="1" dirty="0">
                <a:cs typeface="Times New Roman" pitchFamily="18" charset="0"/>
              </a:rPr>
              <a:t>; </a:t>
            </a:r>
            <a:r>
              <a:rPr lang="en-US" altLang="en-US" sz="2000" b="1" dirty="0" err="1">
                <a:cs typeface="Times New Roman" pitchFamily="18" charset="0"/>
              </a:rPr>
              <a:t>elle</a:t>
            </a:r>
            <a:r>
              <a:rPr lang="en-US" altLang="en-US" sz="2000" b="1" dirty="0">
                <a:cs typeface="Times New Roman" pitchFamily="18" charset="0"/>
              </a:rPr>
              <a:t> </a:t>
            </a:r>
            <a:r>
              <a:rPr lang="en-US" altLang="en-US" sz="2000" b="1" dirty="0" err="1">
                <a:cs typeface="Times New Roman" pitchFamily="18" charset="0"/>
              </a:rPr>
              <a:t>était</a:t>
            </a:r>
            <a:r>
              <a:rPr lang="en-US" altLang="en-US" sz="2000" b="1" dirty="0">
                <a:cs typeface="Times New Roman" pitchFamily="18" charset="0"/>
              </a:rPr>
              <a:t> déjà </a:t>
            </a:r>
            <a:r>
              <a:rPr lang="en-US" altLang="en-US" sz="2000" b="1" dirty="0" err="1">
                <a:cs typeface="Times New Roman" pitchFamily="18" charset="0"/>
              </a:rPr>
              <a:t>versée</a:t>
            </a:r>
            <a:endParaRPr lang="en-US" altLang="en-US" sz="2000" b="1" dirty="0">
              <a:cs typeface="Times New Roman" pitchFamily="18" charset="0"/>
            </a:endParaRPr>
          </a:p>
          <a:p>
            <a:pPr marL="342900" indent="-342900"/>
            <a:r>
              <a:rPr lang="en-US" sz="2000" b="1" dirty="0">
                <a:cs typeface="Times New Roman" pitchFamily="18" charset="0"/>
              </a:rPr>
              <a:t>dans les arts </a:t>
            </a:r>
            <a:r>
              <a:rPr lang="en-US" sz="2000" b="1" dirty="0" err="1">
                <a:cs typeface="Times New Roman" pitchFamily="18" charset="0"/>
              </a:rPr>
              <a:t>traditionnels</a:t>
            </a:r>
            <a:r>
              <a:rPr lang="en-US" sz="2000" b="1" dirty="0">
                <a:cs typeface="Times New Roman" pitchFamily="18" charset="0"/>
              </a:rPr>
              <a:t> de la </a:t>
            </a:r>
            <a:r>
              <a:rPr lang="en-US" sz="2000" b="1" dirty="0" err="1">
                <a:cs typeface="Times New Roman" pitchFamily="18" charset="0"/>
              </a:rPr>
              <a:t>grammaire</a:t>
            </a:r>
            <a:r>
              <a:rPr lang="en-US" sz="2000" b="1" dirty="0">
                <a:cs typeface="Times New Roman" pitchFamily="18" charset="0"/>
              </a:rPr>
              <a:t>, </a:t>
            </a:r>
            <a:r>
              <a:rPr lang="en-US" sz="2000" b="1" dirty="0" err="1">
                <a:cs typeface="Times New Roman" pitchFamily="18" charset="0"/>
              </a:rPr>
              <a:t>rhétorique</a:t>
            </a:r>
            <a:r>
              <a:rPr lang="en-US" sz="2000" b="1" dirty="0">
                <a:cs typeface="Times New Roman" pitchFamily="18" charset="0"/>
              </a:rPr>
              <a:t>, musique, </a:t>
            </a:r>
          </a:p>
          <a:p>
            <a:pPr marL="342900" indent="-342900"/>
            <a:r>
              <a:rPr lang="en-US" sz="2000" b="1" dirty="0">
                <a:cs typeface="Times New Roman" pitchFamily="18" charset="0"/>
              </a:rPr>
              <a:t>                               </a:t>
            </a:r>
            <a:r>
              <a:rPr lang="en-US" sz="2000" b="1" dirty="0" err="1">
                <a:cs typeface="Times New Roman" pitchFamily="18" charset="0"/>
              </a:rPr>
              <a:t>géographie</a:t>
            </a:r>
            <a:r>
              <a:rPr lang="en-US" sz="2000" b="1" dirty="0">
                <a:cs typeface="Times New Roman" pitchFamily="18" charset="0"/>
              </a:rPr>
              <a:t>, </a:t>
            </a:r>
            <a:r>
              <a:rPr lang="en-US" sz="2000" b="1" dirty="0" err="1">
                <a:cs typeface="Times New Roman" pitchFamily="18" charset="0"/>
              </a:rPr>
              <a:t>astrionomie</a:t>
            </a:r>
            <a:r>
              <a:rPr lang="en-US" sz="2000" b="1" dirty="0">
                <a:cs typeface="Times New Roman" pitchFamily="18" charset="0"/>
              </a:rPr>
              <a:t> et </a:t>
            </a:r>
            <a:r>
              <a:rPr lang="en-US" sz="2000" b="1" dirty="0" err="1">
                <a:cs typeface="Times New Roman" pitchFamily="18" charset="0"/>
              </a:rPr>
              <a:t>théologie</a:t>
            </a:r>
            <a:r>
              <a:rPr lang="en-US" sz="2000" b="1" dirty="0">
                <a:cs typeface="Times New Roman" pitchFamily="18" charset="0"/>
              </a:rPr>
              <a:t>. </a:t>
            </a:r>
            <a:endParaRPr lang="fr-FR" sz="2000" b="1" dirty="0">
              <a:solidFill>
                <a:srgbClr val="002060"/>
              </a:solidFill>
            </a:endParaRPr>
          </a:p>
          <a:p>
            <a:endParaRPr lang="fr-FR" altLang="en-US" sz="2000" b="1" dirty="0">
              <a:solidFill>
                <a:srgbClr val="002060"/>
              </a:solidFill>
            </a:endParaRPr>
          </a:p>
          <a:p>
            <a:r>
              <a:rPr lang="fr-FR" altLang="en-US" sz="2000" b="1" dirty="0">
                <a:solidFill>
                  <a:srgbClr val="002060"/>
                </a:solidFill>
              </a:rPr>
              <a:t>  </a:t>
            </a:r>
            <a:r>
              <a:rPr lang="fr-FR" altLang="en-US" sz="2000" b="1" dirty="0"/>
              <a:t>Abélard enseignait une triple vision des relations hommes-femmes à la suite </a:t>
            </a:r>
            <a:r>
              <a:rPr lang="fr-FR" altLang="en-US" sz="2000" b="1" dirty="0">
                <a:highlight>
                  <a:srgbClr val="FFFF00"/>
                </a:highlight>
              </a:rPr>
              <a:t>d’Aristote et de Platon</a:t>
            </a:r>
            <a:r>
              <a:rPr lang="fr-FR" altLang="en-US" sz="2000" b="1" dirty="0"/>
              <a:t>: </a:t>
            </a:r>
          </a:p>
          <a:p>
            <a:r>
              <a:rPr lang="fr-FR" altLang="en-US" sz="2000" b="1" dirty="0"/>
              <a:t>     1. une polarité absolue où l’homme est le sexe fort, supérieur à la femme par la puissance de son corps,</a:t>
            </a:r>
          </a:p>
          <a:p>
            <a:r>
              <a:rPr lang="fr-FR" altLang="en-US" sz="2000" b="1" dirty="0"/>
              <a:t>         intelligence et esprit; </a:t>
            </a:r>
          </a:p>
          <a:p>
            <a:r>
              <a:rPr lang="fr-FR" altLang="en-US" sz="2000" b="1" dirty="0"/>
              <a:t>     2. une polarité renversée où la femme, le sexe plus faible, est supérieure à l’homme dans sa réponse </a:t>
            </a:r>
          </a:p>
          <a:p>
            <a:r>
              <a:rPr lang="fr-FR" altLang="en-US" sz="2000" b="1" dirty="0"/>
              <a:t>         à la grâce et appel à la vie religieuse;  </a:t>
            </a:r>
          </a:p>
          <a:p>
            <a:r>
              <a:rPr lang="fr-FR" altLang="en-US" sz="2000" b="1" dirty="0"/>
              <a:t>     3. </a:t>
            </a:r>
            <a:r>
              <a:rPr lang="fr-FR" altLang="en-US" sz="2000" b="1" dirty="0">
                <a:cs typeface="Times New Roman" pitchFamily="18" charset="0"/>
              </a:rPr>
              <a:t>une union entre les deux quand ils unissent leurs forces respectives.  Il justifie la dernière par Gal 3, 28 </a:t>
            </a:r>
          </a:p>
          <a:p>
            <a:r>
              <a:rPr lang="fr-FR" altLang="en-US" sz="2000" b="1" dirty="0">
                <a:cs typeface="Times New Roman" pitchFamily="18" charset="0"/>
              </a:rPr>
              <a:t>         « il n’y a ni homme ni femme car vous êtes tous un dans le Christ » et du fait que hommes et femmes </a:t>
            </a:r>
          </a:p>
          <a:p>
            <a:r>
              <a:rPr lang="fr-FR" altLang="en-US" sz="2000" b="1" dirty="0">
                <a:cs typeface="Times New Roman" pitchFamily="18" charset="0"/>
              </a:rPr>
              <a:t>           peuvent faire partie du clergé comme diacres et diaconesses.</a:t>
            </a:r>
            <a:endParaRPr lang="fr-FR" sz="2000" b="1" dirty="0">
              <a:solidFill>
                <a:srgbClr val="002060"/>
              </a:solidFill>
            </a:endParaRPr>
          </a:p>
          <a:p>
            <a:r>
              <a:rPr lang="fr-FR" sz="2000" dirty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3074" name="Picture 2" descr="Peter Abelard (1079 — 1142), France logician, philosopher, theologian, poet  | World Biographical Encyclopedia">
            <a:extLst>
              <a:ext uri="{FF2B5EF4-FFF2-40B4-BE49-F238E27FC236}">
                <a16:creationId xmlns:a16="http://schemas.microsoft.com/office/drawing/2014/main" id="{A34FADA5-1D05-4F68-A76C-9DFE03644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594" y="790989"/>
            <a:ext cx="4893220" cy="281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97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7386638"/>
          </a:xfrm>
          <a:prstGeom prst="rect">
            <a:avLst/>
          </a:prstGeom>
          <a:gradFill rotWithShape="1">
            <a:gsLst>
              <a:gs pos="0">
                <a:srgbClr val="DFFEC2"/>
              </a:gs>
              <a:gs pos="100000">
                <a:srgbClr val="FFFFCC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altLang="en-US" b="1" dirty="0">
                <a:solidFill>
                  <a:schemeClr val="accent2"/>
                </a:solidFill>
              </a:rPr>
              <a:t>                </a:t>
            </a:r>
            <a:endParaRPr lang="fr-FR" altLang="en-US" sz="2400" b="1" dirty="0">
              <a:solidFill>
                <a:srgbClr val="002060"/>
              </a:solidFill>
            </a:endParaRPr>
          </a:p>
          <a:p>
            <a:r>
              <a:rPr lang="fr-FR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</a:t>
            </a:r>
            <a:r>
              <a:rPr lang="fr-FR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342900" indent="-342900"/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sz="2000" b="1" dirty="0">
                <a:cs typeface="Times New Roman" pitchFamily="18" charset="0"/>
              </a:rPr>
              <a:t>Il justifie ses positions de polarité par les quatre arguments suivants (selon les connaissances de son époque) :</a:t>
            </a:r>
            <a:endParaRPr lang="fr-FR" altLang="en-US" sz="2000" b="1" dirty="0">
              <a:cs typeface="Times New Roman" pitchFamily="18" charset="0"/>
            </a:endParaRPr>
          </a:p>
          <a:p>
            <a:pPr marL="342900" indent="-342900"/>
            <a:r>
              <a:rPr lang="fr-FR" altLang="en-US" sz="2000" b="1" dirty="0">
                <a:cs typeface="Times New Roman" pitchFamily="18" charset="0"/>
              </a:rPr>
              <a:t>             </a:t>
            </a:r>
          </a:p>
          <a:p>
            <a:pPr marL="457200" indent="-457200">
              <a:buAutoNum type="arabicPeriod"/>
            </a:pPr>
            <a:r>
              <a:rPr lang="fr-FR" altLang="en-US" sz="2000" b="1" dirty="0">
                <a:cs typeface="Times New Roman" pitchFamily="18" charset="0"/>
              </a:rPr>
              <a:t>L’aspect physiologique: la nature masculine est similaire aux os (dureté), alors que celle de la femme est similaire à la peau (douceur).  </a:t>
            </a:r>
          </a:p>
          <a:p>
            <a:pPr marL="342900" indent="-342900"/>
            <a:r>
              <a:rPr lang="fr-FR" altLang="en-US" sz="2000" b="1" dirty="0">
                <a:cs typeface="Times New Roman" pitchFamily="18" charset="0"/>
              </a:rPr>
              <a:t>2.     L’évidence du texte biblique: l’homme est la tête de la femme (</a:t>
            </a:r>
            <a:r>
              <a:rPr lang="fr-FR" altLang="en-US" sz="2000" b="1" dirty="0" err="1">
                <a:cs typeface="Times New Roman" pitchFamily="18" charset="0"/>
              </a:rPr>
              <a:t>Eph</a:t>
            </a:r>
            <a:r>
              <a:rPr lang="fr-FR" altLang="en-US" sz="2000" b="1" dirty="0">
                <a:cs typeface="Times New Roman" pitchFamily="18" charset="0"/>
              </a:rPr>
              <a:t> 5: 21-33; Col 3: 18).</a:t>
            </a:r>
          </a:p>
          <a:p>
            <a:pPr marL="342900" indent="-342900"/>
            <a:endParaRPr lang="fr-FR" altLang="en-US" sz="2000" b="1" dirty="0">
              <a:cs typeface="Times New Roman" pitchFamily="18" charset="0"/>
            </a:endParaRPr>
          </a:p>
          <a:p>
            <a:pPr marL="342900" indent="-342900"/>
            <a:r>
              <a:rPr lang="fr-FR" altLang="en-US" sz="2000" b="1" dirty="0">
                <a:cs typeface="Times New Roman" pitchFamily="18" charset="0"/>
              </a:rPr>
              <a:t>3.    Le philosophe païen Juvénal écrit « il n’y a rien de plus intolérable qu’une femme riche» (</a:t>
            </a:r>
            <a:r>
              <a:rPr lang="fr-FR" altLang="en-US" sz="2000" b="1" dirty="0" err="1">
                <a:cs typeface="Times New Roman" pitchFamily="18" charset="0"/>
              </a:rPr>
              <a:t>Sat</a:t>
            </a:r>
            <a:r>
              <a:rPr lang="fr-FR" altLang="en-US" sz="2000" b="1" dirty="0">
                <a:cs typeface="Times New Roman" pitchFamily="18" charset="0"/>
              </a:rPr>
              <a:t>. IV);</a:t>
            </a:r>
          </a:p>
          <a:p>
            <a:pPr marL="342900" indent="-342900"/>
            <a:r>
              <a:rPr lang="fr-FR" altLang="en-US" sz="2000" b="1" dirty="0">
                <a:cs typeface="Times New Roman" pitchFamily="18" charset="0"/>
              </a:rPr>
              <a:t>    Juvénal stigmatisait dans ses </a:t>
            </a:r>
            <a:r>
              <a:rPr lang="fr-FR" altLang="en-US" sz="2000" b="1" i="1" dirty="0">
                <a:cs typeface="Times New Roman" pitchFamily="18" charset="0"/>
              </a:rPr>
              <a:t>Satyres</a:t>
            </a:r>
            <a:r>
              <a:rPr lang="fr-FR" altLang="en-US" sz="2000" b="1" dirty="0">
                <a:cs typeface="Times New Roman" pitchFamily="18" charset="0"/>
              </a:rPr>
              <a:t> les femmes romaines abusant de leur indépendance économique</a:t>
            </a:r>
          </a:p>
          <a:p>
            <a:pPr marL="342900" indent="-342900"/>
            <a:r>
              <a:rPr lang="fr-FR" altLang="en-US" sz="2000" b="1" dirty="0">
                <a:cs typeface="Times New Roman" pitchFamily="18" charset="0"/>
              </a:rPr>
              <a:t>reconnue dans la disposition </a:t>
            </a:r>
            <a:r>
              <a:rPr lang="fr-FR" altLang="en-US" sz="2000" b="1" dirty="0">
                <a:highlight>
                  <a:srgbClr val="FFFF00"/>
                </a:highlight>
                <a:cs typeface="Times New Roman" pitchFamily="18" charset="0"/>
              </a:rPr>
              <a:t>légale</a:t>
            </a:r>
            <a:r>
              <a:rPr lang="fr-FR" altLang="en-US" sz="2000" b="1" dirty="0">
                <a:cs typeface="Times New Roman" pitchFamily="18" charset="0"/>
              </a:rPr>
              <a:t> du contrat de mariage </a:t>
            </a:r>
            <a:r>
              <a:rPr lang="fr-FR" altLang="en-US" sz="2000" b="1" i="1" dirty="0">
                <a:cs typeface="Times New Roman" pitchFamily="18" charset="0"/>
              </a:rPr>
              <a:t>sine manu </a:t>
            </a:r>
            <a:r>
              <a:rPr lang="fr-FR" altLang="en-US" sz="2000" b="1" dirty="0">
                <a:cs typeface="Times New Roman" pitchFamily="18" charset="0"/>
              </a:rPr>
              <a:t>où l’épouse dispose librement de sa dot. </a:t>
            </a:r>
          </a:p>
          <a:p>
            <a:pPr marL="342900" indent="-342900"/>
            <a:endParaRPr lang="fr-FR" altLang="en-US" sz="2000" b="1" dirty="0">
              <a:cs typeface="Times New Roman" pitchFamily="18" charset="0"/>
            </a:endParaRPr>
          </a:p>
          <a:p>
            <a:pPr marL="342900" indent="-342900"/>
            <a:r>
              <a:rPr lang="fr-FR" altLang="en-US" sz="2000" b="1" dirty="0">
                <a:cs typeface="Times New Roman" pitchFamily="18" charset="0"/>
              </a:rPr>
              <a:t>4. Les femmes qui gouvernent sur des hommes sont corrompues par le diable – voir le cas d’Eve, qui n’est pas </a:t>
            </a:r>
          </a:p>
          <a:p>
            <a:pPr marL="342900" indent="-342900"/>
            <a:r>
              <a:rPr lang="fr-FR" altLang="en-US" sz="2000" b="1" dirty="0">
                <a:cs typeface="Times New Roman" pitchFamily="18" charset="0"/>
              </a:rPr>
              <a:t>      créé à l’image de Dieu, mais seulement </a:t>
            </a:r>
            <a:r>
              <a:rPr lang="fr-FR" altLang="en-US" sz="2000" b="1" dirty="0">
                <a:highlight>
                  <a:srgbClr val="FFFF00"/>
                </a:highlight>
                <a:cs typeface="Times New Roman" pitchFamily="18" charset="0"/>
              </a:rPr>
              <a:t>semblable à Dieu </a:t>
            </a:r>
            <a:r>
              <a:rPr lang="fr-FR" altLang="en-US" sz="2000" b="1" dirty="0">
                <a:cs typeface="Times New Roman" pitchFamily="18" charset="0"/>
              </a:rPr>
              <a:t>et pour cette raison est plus disposée au péché.</a:t>
            </a:r>
          </a:p>
          <a:p>
            <a:pPr marL="342900" indent="-342900"/>
            <a:r>
              <a:rPr lang="fr-FR" altLang="en-US" sz="2000" b="1" dirty="0">
                <a:cs typeface="Times New Roman" pitchFamily="18" charset="0"/>
              </a:rPr>
              <a:t>                                               </a:t>
            </a:r>
          </a:p>
          <a:p>
            <a:pPr marL="342900" indent="-342900"/>
            <a:r>
              <a:rPr lang="fr-FR" altLang="en-US" sz="2000" b="1" dirty="0">
                <a:cs typeface="Times New Roman" pitchFamily="18" charset="0"/>
              </a:rPr>
              <a:t>               </a:t>
            </a:r>
            <a:r>
              <a:rPr lang="fr-FR" sz="2000" b="1" dirty="0" err="1">
                <a:cs typeface="Times New Roman" pitchFamily="18" charset="0"/>
              </a:rPr>
              <a:t>Héloise</a:t>
            </a:r>
            <a:r>
              <a:rPr lang="fr-FR" sz="2000" b="1" dirty="0">
                <a:cs typeface="Times New Roman" pitchFamily="18" charset="0"/>
              </a:rPr>
              <a:t> (1101-1164), est la nièce d’un </a:t>
            </a:r>
            <a:r>
              <a:rPr lang="fr-FR" sz="2000" b="1" dirty="0">
                <a:highlight>
                  <a:srgbClr val="FFFF00"/>
                </a:highlight>
                <a:cs typeface="Times New Roman" pitchFamily="18" charset="0"/>
              </a:rPr>
              <a:t>chanoine</a:t>
            </a:r>
            <a:r>
              <a:rPr lang="fr-FR" sz="2000" b="1" dirty="0">
                <a:cs typeface="Times New Roman" pitchFamily="18" charset="0"/>
              </a:rPr>
              <a:t> de la Cathédrale Notre-Dame de Paris;   </a:t>
            </a:r>
          </a:p>
          <a:p>
            <a:r>
              <a:rPr lang="fr-FR" sz="2000" b="1" dirty="0">
                <a:cs typeface="Times New Roman" pitchFamily="18" charset="0"/>
              </a:rPr>
              <a:t>       </a:t>
            </a:r>
            <a:r>
              <a:rPr lang="fr-FR" sz="2000" b="1" dirty="0" err="1">
                <a:cs typeface="Times New Roman" pitchFamily="18" charset="0"/>
              </a:rPr>
              <a:t>Héloise</a:t>
            </a:r>
            <a:r>
              <a:rPr lang="fr-FR" sz="2000" b="1" dirty="0">
                <a:cs typeface="Times New Roman" pitchFamily="18" charset="0"/>
              </a:rPr>
              <a:t> a des capacités intellectuelles exceptionnelles (ses citations sont impressionnantes);  </a:t>
            </a:r>
          </a:p>
          <a:p>
            <a:r>
              <a:rPr lang="fr-FR" sz="2000" b="1" dirty="0">
                <a:cs typeface="Times New Roman" pitchFamily="18" charset="0"/>
              </a:rPr>
              <a:t>                Elle adopte la position de l’homme supérieur quant au corps, l’intelligence et l’esprit; </a:t>
            </a:r>
          </a:p>
          <a:p>
            <a:r>
              <a:rPr lang="fr-FR" sz="2000" b="1" dirty="0">
                <a:cs typeface="Times New Roman" pitchFamily="18" charset="0"/>
              </a:rPr>
              <a:t>             ainsi que celle de l’homme et de la femme différents et capables d’égalité dans la vie religieuse.                          </a:t>
            </a:r>
          </a:p>
          <a:p>
            <a:r>
              <a:rPr lang="fr-FR" sz="2000" b="1" dirty="0">
                <a:cs typeface="Times New Roman" pitchFamily="18" charset="0"/>
              </a:rPr>
              <a:t>               </a:t>
            </a:r>
            <a:r>
              <a:rPr lang="fr-FR" sz="2000" b="1" dirty="0">
                <a:highlight>
                  <a:srgbClr val="FFFF00"/>
                </a:highlight>
                <a:cs typeface="Times New Roman" pitchFamily="18" charset="0"/>
              </a:rPr>
              <a:t>Leur histoire personnelle va illustrer comment TOUT CELA fonctionne dans la pratique</a:t>
            </a:r>
            <a:r>
              <a:rPr lang="fr-FR" sz="2000" b="1" dirty="0">
                <a:cs typeface="Times New Roman" pitchFamily="18" charset="0"/>
              </a:rPr>
              <a:t>.  </a:t>
            </a:r>
          </a:p>
          <a:p>
            <a:pPr marL="342900" indent="-342900"/>
            <a:endParaRPr lang="fr-FR" altLang="en-US" sz="2000" b="1" dirty="0">
              <a:solidFill>
                <a:srgbClr val="FF0000"/>
              </a:solidFill>
            </a:endParaRPr>
          </a:p>
          <a:p>
            <a:endParaRPr lang="fr-FR" altLang="en-US" sz="2000" b="1" dirty="0">
              <a:solidFill>
                <a:srgbClr val="FF0000"/>
              </a:solidFill>
            </a:endParaRPr>
          </a:p>
          <a:p>
            <a:endParaRPr lang="fr-FR" altLang="en-US" b="1" dirty="0">
              <a:solidFill>
                <a:schemeClr val="accent2"/>
              </a:solidFill>
            </a:endParaRPr>
          </a:p>
          <a:p>
            <a:endParaRPr lang="fr-FR" altLang="en-US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5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5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5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5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5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5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5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5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5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53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53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53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53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53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53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5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5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5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5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5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5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253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53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253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7078861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FFFF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2"/>
                </a:solidFill>
              </a:rPr>
              <a:t>   </a:t>
            </a:r>
          </a:p>
          <a:p>
            <a:pPr marL="342900" indent="-34290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b="1" dirty="0" err="1">
                <a:cs typeface="Times New Roman" panose="02020603050405020304" pitchFamily="18" charset="0"/>
              </a:rPr>
              <a:t>Fulbert</a:t>
            </a:r>
            <a:r>
              <a:rPr lang="en-US" sz="2000" b="1" dirty="0"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cs typeface="Times New Roman" panose="02020603050405020304" pitchFamily="18" charset="0"/>
              </a:rPr>
              <a:t>l’oncle</a:t>
            </a:r>
            <a:r>
              <a:rPr lang="en-US" sz="2000" b="1" dirty="0"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cs typeface="Times New Roman" panose="02020603050405020304" pitchFamily="18" charset="0"/>
              </a:rPr>
              <a:t>d’Héloise</a:t>
            </a:r>
            <a:r>
              <a:rPr lang="en-US" sz="2000" b="1" dirty="0"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cs typeface="Times New Roman" panose="02020603050405020304" pitchFamily="18" charset="0"/>
              </a:rPr>
              <a:t>embauche</a:t>
            </a:r>
            <a:r>
              <a:rPr lang="en-US" sz="2000" b="1" dirty="0"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cs typeface="Times New Roman" panose="02020603050405020304" pitchFamily="18" charset="0"/>
              </a:rPr>
              <a:t>Abélard</a:t>
            </a:r>
            <a:r>
              <a:rPr lang="en-US" sz="2000" b="1" dirty="0"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cs typeface="Times New Roman" panose="02020603050405020304" pitchFamily="18" charset="0"/>
              </a:rPr>
              <a:t>comme</a:t>
            </a:r>
            <a:r>
              <a:rPr lang="en-US" sz="2000" b="1" dirty="0"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cs typeface="Times New Roman" panose="02020603050405020304" pitchFamily="18" charset="0"/>
              </a:rPr>
              <a:t>précepteur</a:t>
            </a:r>
            <a:r>
              <a:rPr lang="en-US" sz="2000" b="1" dirty="0">
                <a:cs typeface="Times New Roman" panose="02020603050405020304" pitchFamily="18" charset="0"/>
              </a:rPr>
              <a:t> et </a:t>
            </a:r>
            <a:r>
              <a:rPr lang="en-US" sz="2000" b="1" dirty="0" err="1">
                <a:cs typeface="Times New Roman" panose="02020603050405020304" pitchFamily="18" charset="0"/>
              </a:rPr>
              <a:t>l’installe</a:t>
            </a:r>
            <a:r>
              <a:rPr lang="en-US" sz="2000" b="1" dirty="0">
                <a:cs typeface="Times New Roman" panose="02020603050405020304" pitchFamily="18" charset="0"/>
              </a:rPr>
              <a:t> dans </a:t>
            </a:r>
            <a:r>
              <a:rPr lang="en-US" sz="2000" b="1" dirty="0" err="1">
                <a:cs typeface="Times New Roman" panose="02020603050405020304" pitchFamily="18" charset="0"/>
              </a:rPr>
              <a:t>sa</a:t>
            </a:r>
            <a:r>
              <a:rPr lang="en-US" sz="2000" b="1" dirty="0"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cs typeface="Times New Roman" panose="02020603050405020304" pitchFamily="18" charset="0"/>
              </a:rPr>
              <a:t>maison</a:t>
            </a:r>
            <a:r>
              <a:rPr lang="en-US" sz="2000" b="1" dirty="0">
                <a:cs typeface="Times New Roman" panose="02020603050405020304" pitchFamily="18" charset="0"/>
              </a:rPr>
              <a:t>.</a:t>
            </a:r>
          </a:p>
          <a:p>
            <a:pPr marL="342900" indent="-342900"/>
            <a:r>
              <a:rPr lang="fr-FR" sz="2000" b="1" dirty="0">
                <a:cs typeface="Times New Roman" pitchFamily="18" charset="0"/>
              </a:rPr>
              <a:t> Elle commence à </a:t>
            </a:r>
            <a:r>
              <a:rPr lang="fr-FR" sz="2000" b="1" dirty="0">
                <a:highlight>
                  <a:srgbClr val="FFFF00"/>
                </a:highlight>
                <a:cs typeface="Times New Roman" pitchFamily="18" charset="0"/>
              </a:rPr>
              <a:t>idolâtrer</a:t>
            </a:r>
            <a:r>
              <a:rPr lang="fr-FR" sz="2000" b="1" dirty="0">
                <a:cs typeface="Times New Roman" pitchFamily="18" charset="0"/>
              </a:rPr>
              <a:t> Abélard « prends possession de tous les deux, mon corps et mon esprit »;</a:t>
            </a:r>
          </a:p>
          <a:p>
            <a:r>
              <a:rPr lang="fr-FR" sz="2000" b="1" dirty="0">
                <a:cs typeface="Times New Roman" pitchFamily="18" charset="0"/>
              </a:rPr>
              <a:t> Quelle éducation a-t-elle reçu relatif à la relation homme-femme? Beaucoup de jeunes filles idolâtrent</a:t>
            </a:r>
          </a:p>
          <a:p>
            <a:r>
              <a:rPr lang="fr-FR" sz="2000" b="1" dirty="0">
                <a:cs typeface="Times New Roman" pitchFamily="18" charset="0"/>
              </a:rPr>
              <a:t>  l’homme dont elles sont amoureuses. Prisonnières dans un système de polarisation des sexes, l’idolâtrie </a:t>
            </a:r>
          </a:p>
          <a:p>
            <a:r>
              <a:rPr lang="fr-FR" sz="2000" b="1" dirty="0">
                <a:cs typeface="Times New Roman" pitchFamily="18" charset="0"/>
              </a:rPr>
              <a:t>   de l’homme leur fait envisager et espérer un avenir radieux; elles sont heureuses d’être courtisées,</a:t>
            </a:r>
          </a:p>
          <a:p>
            <a:r>
              <a:rPr lang="fr-FR" sz="2000" b="1" dirty="0">
                <a:cs typeface="Times New Roman" pitchFamily="18" charset="0"/>
              </a:rPr>
              <a:t>                        « choisies » … mais savent-elles qu’il y a souvent </a:t>
            </a:r>
            <a:r>
              <a:rPr lang="fr-FR" sz="2000" b="1" dirty="0">
                <a:highlight>
                  <a:srgbClr val="FFFF00"/>
                </a:highlight>
                <a:cs typeface="Times New Roman" pitchFamily="18" charset="0"/>
              </a:rPr>
              <a:t>des intérêts complexes en jeu</a:t>
            </a:r>
            <a:r>
              <a:rPr lang="fr-FR" sz="2000" b="1" dirty="0">
                <a:cs typeface="Times New Roman" pitchFamily="18" charset="0"/>
              </a:rPr>
              <a:t>?</a:t>
            </a:r>
          </a:p>
          <a:p>
            <a:r>
              <a:rPr lang="fr-FR" sz="2000" b="1" dirty="0">
                <a:cs typeface="Times New Roman" pitchFamily="18" charset="0"/>
              </a:rPr>
              <a:t>                               </a:t>
            </a:r>
          </a:p>
          <a:p>
            <a:pPr marL="342900" indent="-342900"/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sz="2000" b="1" dirty="0">
                <a:cs typeface="Times New Roman" pitchFamily="18" charset="0"/>
              </a:rPr>
              <a:t>Une nuit, F</a:t>
            </a:r>
            <a:r>
              <a:rPr lang="en-US" sz="2000" b="1" dirty="0" err="1"/>
              <a:t>ulbert</a:t>
            </a:r>
            <a:r>
              <a:rPr lang="en-US" sz="2000" b="1" dirty="0"/>
              <a:t> </a:t>
            </a:r>
            <a:r>
              <a:rPr lang="en-US" sz="2000" b="1" dirty="0" err="1"/>
              <a:t>découvre</a:t>
            </a:r>
            <a:r>
              <a:rPr lang="en-US" sz="2000" b="1" dirty="0"/>
              <a:t> </a:t>
            </a:r>
            <a:r>
              <a:rPr lang="en-US" sz="2000" b="1" dirty="0" err="1"/>
              <a:t>qu’ils</a:t>
            </a:r>
            <a:r>
              <a:rPr lang="en-US" sz="2000" b="1" dirty="0"/>
              <a:t> </a:t>
            </a:r>
            <a:r>
              <a:rPr lang="en-US" sz="2000" b="1" dirty="0" err="1"/>
              <a:t>sont</a:t>
            </a:r>
            <a:r>
              <a:rPr lang="en-US" sz="2000" b="1" dirty="0"/>
              <a:t> </a:t>
            </a:r>
            <a:r>
              <a:rPr lang="en-US" sz="2000" b="1" dirty="0" err="1"/>
              <a:t>amants</a:t>
            </a:r>
            <a:r>
              <a:rPr lang="en-US" sz="2000" b="1" dirty="0"/>
              <a:t>; il </a:t>
            </a:r>
            <a:r>
              <a:rPr lang="en-US" sz="2000" b="1" dirty="0" err="1"/>
              <a:t>est</a:t>
            </a:r>
            <a:r>
              <a:rPr lang="en-US" sz="2000" b="1" dirty="0"/>
              <a:t> </a:t>
            </a:r>
            <a:r>
              <a:rPr lang="en-US" sz="2000" b="1" dirty="0" err="1"/>
              <a:t>enragé</a:t>
            </a:r>
            <a:r>
              <a:rPr lang="en-US" sz="2000" b="1" dirty="0"/>
              <a:t>; les </a:t>
            </a:r>
            <a:r>
              <a:rPr lang="en-US" sz="2000" b="1" dirty="0" err="1"/>
              <a:t>nouvelles</a:t>
            </a:r>
            <a:r>
              <a:rPr lang="en-US" sz="2000" b="1" dirty="0"/>
              <a:t> </a:t>
            </a:r>
            <a:r>
              <a:rPr lang="en-US" sz="2000" b="1" dirty="0" err="1"/>
              <a:t>s’ébruitent</a:t>
            </a:r>
            <a:r>
              <a:rPr lang="en-US" sz="2000" b="1" dirty="0"/>
              <a:t> dans Paris. Et il met</a:t>
            </a:r>
          </a:p>
          <a:p>
            <a:pPr marL="342900" indent="-342900"/>
            <a:r>
              <a:rPr lang="en-US" sz="2000" b="1" dirty="0"/>
              <a:t>                               </a:t>
            </a:r>
            <a:r>
              <a:rPr lang="en-US" sz="2000" b="1" dirty="0" err="1"/>
              <a:t>Abélard</a:t>
            </a:r>
            <a:r>
              <a:rPr lang="en-US" sz="2000" b="1" dirty="0"/>
              <a:t> à la </a:t>
            </a:r>
            <a:r>
              <a:rPr lang="en-US" sz="2000" b="1" dirty="0" err="1"/>
              <a:t>porte</a:t>
            </a:r>
            <a:r>
              <a:rPr lang="en-US" sz="2000" b="1" dirty="0"/>
              <a:t>. </a:t>
            </a:r>
            <a:r>
              <a:rPr lang="fr-FR" altLang="en-US" sz="2000" b="1" dirty="0" err="1">
                <a:cs typeface="Times New Roman" pitchFamily="18" charset="0"/>
              </a:rPr>
              <a:t>Heloise</a:t>
            </a:r>
            <a:r>
              <a:rPr lang="fr-FR" altLang="en-US" sz="2000" b="1" dirty="0">
                <a:cs typeface="Times New Roman" pitchFamily="18" charset="0"/>
              </a:rPr>
              <a:t> réalise qu’elle est enceinte et en avertit Abélard. </a:t>
            </a:r>
          </a:p>
          <a:p>
            <a:pPr marL="342900" indent="-342900"/>
            <a:endParaRPr lang="fr-FR" altLang="en-US" sz="2000" b="1" dirty="0">
              <a:highlight>
                <a:srgbClr val="FFFF00"/>
              </a:highlight>
              <a:cs typeface="Times New Roman" pitchFamily="18" charset="0"/>
            </a:endParaRPr>
          </a:p>
          <a:p>
            <a:pPr marL="342900" indent="-342900"/>
            <a:r>
              <a:rPr lang="fr-FR" altLang="en-US" sz="2000" b="1" dirty="0">
                <a:cs typeface="Times New Roman" pitchFamily="18" charset="0"/>
              </a:rPr>
              <a:t>    </a:t>
            </a:r>
            <a:r>
              <a:rPr lang="fr-FR" altLang="en-US" sz="2000" b="1" dirty="0">
                <a:highlight>
                  <a:srgbClr val="FFFF00"/>
                </a:highlight>
                <a:cs typeface="Times New Roman" pitchFamily="18" charset="0"/>
              </a:rPr>
              <a:t>Abélard commence par la désigner comme coupable de ce qui est arrivé:</a:t>
            </a:r>
            <a:r>
              <a:rPr lang="fr-FR" altLang="en-US" sz="2000" b="1" dirty="0">
                <a:cs typeface="Times New Roman" pitchFamily="18" charset="0"/>
              </a:rPr>
              <a:t> </a:t>
            </a:r>
          </a:p>
          <a:p>
            <a:pPr marL="342900" indent="-342900"/>
            <a:r>
              <a:rPr lang="fr-FR" altLang="en-US" sz="2000" b="1" dirty="0">
                <a:cs typeface="Times New Roman" pitchFamily="18" charset="0"/>
              </a:rPr>
              <a:t>                                « la femme a humilié l’homme le plus noble et l’a ruiné »; c’est elle qui l’a séduit; »  </a:t>
            </a:r>
          </a:p>
          <a:p>
            <a:pPr marL="342900" indent="-342900"/>
            <a:r>
              <a:rPr lang="fr-FR" altLang="en-US" sz="2000" b="1" dirty="0">
                <a:cs typeface="Times New Roman" pitchFamily="18" charset="0"/>
              </a:rPr>
              <a:t>      Puis, en secret, il la conduit dans la maison familiale en Bretagne où elle donne la vie à un garçon qui ne survivra pas. Fulbert est en colère, car </a:t>
            </a:r>
            <a:r>
              <a:rPr lang="fr-FR" altLang="en-US" sz="2000" b="1" dirty="0" err="1">
                <a:cs typeface="Times New Roman" pitchFamily="18" charset="0"/>
              </a:rPr>
              <a:t>Héloise</a:t>
            </a:r>
            <a:r>
              <a:rPr lang="fr-FR" altLang="en-US" sz="2000" b="1" dirty="0">
                <a:cs typeface="Times New Roman" pitchFamily="18" charset="0"/>
              </a:rPr>
              <a:t> lui a échappée (n’était-elle pas sa propriété?). Abélard   </a:t>
            </a:r>
          </a:p>
          <a:p>
            <a:pPr marL="342900" indent="-342900"/>
            <a:r>
              <a:rPr lang="fr-FR" altLang="en-US" sz="2000" b="1" dirty="0">
                <a:cs typeface="Times New Roman" pitchFamily="18" charset="0"/>
              </a:rPr>
              <a:t>propose de marier </a:t>
            </a:r>
            <a:r>
              <a:rPr lang="fr-FR" altLang="en-US" sz="2000" b="1" dirty="0" err="1">
                <a:cs typeface="Times New Roman" pitchFamily="18" charset="0"/>
              </a:rPr>
              <a:t>Héloise</a:t>
            </a:r>
            <a:r>
              <a:rPr lang="fr-FR" altLang="en-US" sz="2000" b="1" dirty="0">
                <a:cs typeface="Times New Roman" pitchFamily="18" charset="0"/>
              </a:rPr>
              <a:t> à la condition que le mariage reste secret. Mais </a:t>
            </a:r>
            <a:r>
              <a:rPr lang="fr-FR" altLang="en-US" sz="2000" b="1" dirty="0" err="1">
                <a:cs typeface="Times New Roman" pitchFamily="18" charset="0"/>
              </a:rPr>
              <a:t>Héloise</a:t>
            </a:r>
            <a:r>
              <a:rPr lang="fr-FR" altLang="en-US" sz="2000" b="1" dirty="0">
                <a:cs typeface="Times New Roman" pitchFamily="18" charset="0"/>
              </a:rPr>
              <a:t> refuse cette situation.</a:t>
            </a:r>
          </a:p>
          <a:p>
            <a:pPr marL="342900" indent="-342900"/>
            <a:r>
              <a:rPr lang="fr-FR" altLang="en-US" sz="2000" b="1" dirty="0">
                <a:cs typeface="Times New Roman" pitchFamily="18" charset="0"/>
              </a:rPr>
              <a:t>                                         </a:t>
            </a:r>
            <a:endParaRPr lang="fr-FR" sz="2000" b="1" dirty="0">
              <a:cs typeface="Times New Roman" pitchFamily="18" charset="0"/>
            </a:endParaRPr>
          </a:p>
          <a:p>
            <a:r>
              <a:rPr lang="fr-FR" sz="2000" b="1" dirty="0">
                <a:cs typeface="Times New Roman" pitchFamily="18" charset="0"/>
              </a:rPr>
              <a:t>   </a:t>
            </a:r>
            <a:r>
              <a:rPr lang="fr-FR" sz="2000" b="1" dirty="0" err="1">
                <a:cs typeface="Times New Roman" pitchFamily="18" charset="0"/>
              </a:rPr>
              <a:t>Héloise</a:t>
            </a:r>
            <a:r>
              <a:rPr lang="fr-FR" sz="2000" b="1" dirty="0">
                <a:cs typeface="Times New Roman" pitchFamily="18" charset="0"/>
              </a:rPr>
              <a:t> est connue pour ses arguments </a:t>
            </a:r>
            <a:r>
              <a:rPr lang="fr-FR" sz="2000" b="1" dirty="0">
                <a:highlight>
                  <a:srgbClr val="FFFF00"/>
                </a:highlight>
                <a:cs typeface="Times New Roman" pitchFamily="18" charset="0"/>
              </a:rPr>
              <a:t>contre le mariage</a:t>
            </a:r>
            <a:r>
              <a:rPr lang="fr-FR" sz="2000" b="1" dirty="0">
                <a:cs typeface="Times New Roman" pitchFamily="18" charset="0"/>
              </a:rPr>
              <a:t>: « Elle écrit dans ses </a:t>
            </a:r>
            <a:r>
              <a:rPr lang="fr-FR" sz="2000" b="1" i="1" dirty="0">
                <a:cs typeface="Times New Roman" pitchFamily="18" charset="0"/>
              </a:rPr>
              <a:t>Lettres</a:t>
            </a:r>
            <a:r>
              <a:rPr lang="fr-FR" sz="2000" b="1" dirty="0">
                <a:cs typeface="Times New Roman" pitchFamily="18" charset="0"/>
              </a:rPr>
              <a:t>, «  Je préfère l’amour</a:t>
            </a:r>
          </a:p>
          <a:p>
            <a:r>
              <a:rPr lang="fr-FR" sz="2000" b="1" dirty="0">
                <a:cs typeface="Times New Roman" pitchFamily="18" charset="0"/>
              </a:rPr>
              <a:t> au mariage, la liberté au lien»; elle préfère être une amie, une maîtresse, une concubine, même une prostituée,</a:t>
            </a:r>
          </a:p>
          <a:p>
            <a:r>
              <a:rPr lang="fr-FR" sz="2000" b="1" dirty="0">
                <a:cs typeface="Times New Roman" pitchFamily="18" charset="0"/>
              </a:rPr>
              <a:t>  mais </a:t>
            </a:r>
            <a:r>
              <a:rPr lang="fr-FR" sz="2000" b="1" dirty="0">
                <a:highlight>
                  <a:srgbClr val="FFFF00"/>
                </a:highlight>
                <a:cs typeface="Times New Roman" pitchFamily="18" charset="0"/>
              </a:rPr>
              <a:t>pas une épouse</a:t>
            </a:r>
            <a:r>
              <a:rPr lang="fr-FR" sz="2000" b="1" dirty="0">
                <a:cs typeface="Times New Roman" pitchFamily="18" charset="0"/>
              </a:rPr>
              <a:t>. Elle est particulièrement dégoûtée par les femmes qui se marient </a:t>
            </a:r>
            <a:r>
              <a:rPr lang="fr-FR" sz="2000" b="1" dirty="0">
                <a:highlight>
                  <a:srgbClr val="FFFF00"/>
                </a:highlight>
                <a:cs typeface="Times New Roman" pitchFamily="18" charset="0"/>
              </a:rPr>
              <a:t>pour de l’argent</a:t>
            </a:r>
            <a:r>
              <a:rPr lang="fr-FR" sz="2000" b="1" dirty="0">
                <a:cs typeface="Times New Roman" pitchFamily="18" charset="0"/>
              </a:rPr>
              <a:t>;</a:t>
            </a:r>
          </a:p>
          <a:p>
            <a:r>
              <a:rPr lang="fr-FR" sz="2000" b="1" dirty="0">
                <a:cs typeface="Times New Roman" pitchFamily="18" charset="0"/>
              </a:rPr>
              <a:t>     pour elle, c’est la même chose que la prostitution. Elle ne voit pas en cela une stratégie pour survivre.</a:t>
            </a:r>
            <a:endParaRPr lang="fr-FR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fr-FR" b="1" dirty="0">
              <a:solidFill>
                <a:schemeClr val="accent2"/>
              </a:solidFill>
            </a:endParaRPr>
          </a:p>
          <a:p>
            <a:r>
              <a:rPr lang="fr-FR" b="1" dirty="0">
                <a:solidFill>
                  <a:schemeClr val="accent2"/>
                </a:solidFill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2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2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2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27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27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27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7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7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7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27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7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27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277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277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77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277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277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277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277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277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277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277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277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277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277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277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277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277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277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277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277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2"/>
          <p:cNvSpPr txBox="1">
            <a:spLocks noChangeArrowheads="1"/>
          </p:cNvSpPr>
          <p:nvPr/>
        </p:nvSpPr>
        <p:spPr bwMode="auto">
          <a:xfrm>
            <a:off x="0" y="0"/>
            <a:ext cx="12192000" cy="6832640"/>
          </a:xfrm>
          <a:prstGeom prst="rect">
            <a:avLst/>
          </a:prstGeom>
          <a:gradFill rotWithShape="1">
            <a:gsLst>
              <a:gs pos="0">
                <a:srgbClr val="E1DDFB"/>
              </a:gs>
              <a:gs pos="100000">
                <a:srgbClr val="FFCC99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fr-FR" sz="2000" b="1" dirty="0"/>
              <a:t>  </a:t>
            </a:r>
          </a:p>
          <a:p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                                             </a:t>
            </a:r>
          </a:p>
          <a:p>
            <a:r>
              <a:rPr lang="fr-FR" sz="2000" b="1" dirty="0">
                <a:cs typeface="Times New Roman" pitchFamily="18" charset="0"/>
              </a:rPr>
              <a:t>                                       Ses arguments contre un mariage sont les suivants:</a:t>
            </a:r>
          </a:p>
          <a:p>
            <a:endParaRPr lang="fr-FR" sz="2000" b="1" dirty="0"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b="1" dirty="0">
                <a:cs typeface="Times New Roman" pitchFamily="18" charset="0"/>
              </a:rPr>
              <a:t>                      Abélard perdra son travail comme enseignant à l’Ecole Cathédrale;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b="1" dirty="0">
                <a:cs typeface="Times New Roman" pitchFamily="18" charset="0"/>
              </a:rPr>
              <a:t>       Faire de la philosophie est incompatible avec une vie de famille (elle cite à ce sujet St. Jerôme et l’exemple de Socrate);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b="1" dirty="0">
                <a:cs typeface="Times New Roman" pitchFamily="18" charset="0"/>
              </a:rPr>
              <a:t>                      l’amour ne survit pas dans un mariage quand la routine s’installe, il survit seulement en dehors du</a:t>
            </a:r>
          </a:p>
          <a:p>
            <a:r>
              <a:rPr lang="fr-FR" b="1" dirty="0">
                <a:cs typeface="Times New Roman" pitchFamily="18" charset="0"/>
              </a:rPr>
              <a:t>                                                           du mariage;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>
                <a:cs typeface="Times New Roman" pitchFamily="18" charset="0"/>
              </a:rPr>
              <a:t> le mariage n’est pas un cadre positif pour qu’une vraie complémentarité entre les mariés puisse se développer quand ils</a:t>
            </a:r>
          </a:p>
          <a:p>
            <a:r>
              <a:rPr lang="fr-FR" b="1" dirty="0">
                <a:cs typeface="Times New Roman" pitchFamily="18" charset="0"/>
              </a:rPr>
              <a:t>             poursuivent une recherche intellectuelle ou philosophie/sagesse; </a:t>
            </a:r>
          </a:p>
          <a:p>
            <a:pPr marL="342900" indent="-342900"/>
            <a:r>
              <a:rPr lang="fr-FR" b="1" dirty="0"/>
              <a:t>        </a:t>
            </a:r>
            <a:endParaRPr lang="en-US" b="1" dirty="0"/>
          </a:p>
          <a:p>
            <a:pPr marL="342900" indent="-342900"/>
            <a:r>
              <a:rPr lang="en-US" b="1" dirty="0"/>
              <a:t>    Malgré </a:t>
            </a:r>
            <a:r>
              <a:rPr lang="en-US" b="1" dirty="0" err="1"/>
              <a:t>ses</a:t>
            </a:r>
            <a:r>
              <a:rPr lang="en-US" b="1" dirty="0"/>
              <a:t> </a:t>
            </a:r>
            <a:r>
              <a:rPr lang="en-US" b="1" dirty="0" err="1"/>
              <a:t>résistances</a:t>
            </a:r>
            <a:r>
              <a:rPr lang="en-US" b="1" dirty="0"/>
              <a:t> , </a:t>
            </a:r>
            <a:r>
              <a:rPr lang="en-US" b="1" dirty="0" err="1"/>
              <a:t>Fulbert</a:t>
            </a:r>
            <a:r>
              <a:rPr lang="en-US" b="1" dirty="0"/>
              <a:t> et </a:t>
            </a:r>
            <a:r>
              <a:rPr lang="en-US" b="1" dirty="0" err="1"/>
              <a:t>Abélard</a:t>
            </a:r>
            <a:r>
              <a:rPr lang="en-US" b="1" dirty="0"/>
              <a:t> la </a:t>
            </a:r>
            <a:r>
              <a:rPr lang="en-US" b="1" dirty="0" err="1"/>
              <a:t>persuadent</a:t>
            </a:r>
            <a:r>
              <a:rPr lang="en-US" b="1" dirty="0"/>
              <a:t> de se </a:t>
            </a:r>
            <a:r>
              <a:rPr lang="en-US" b="1" dirty="0" err="1"/>
              <a:t>marier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secret. </a:t>
            </a:r>
            <a:r>
              <a:rPr lang="en-US" b="1" dirty="0" err="1"/>
              <a:t>Abélard</a:t>
            </a:r>
            <a:r>
              <a:rPr lang="en-US" b="1" dirty="0"/>
              <a:t> </a:t>
            </a:r>
            <a:r>
              <a:rPr lang="en-US" b="1" dirty="0" err="1"/>
              <a:t>retourne</a:t>
            </a:r>
            <a:r>
              <a:rPr lang="en-US" b="1" dirty="0"/>
              <a:t> </a:t>
            </a:r>
            <a:r>
              <a:rPr lang="en-US" b="1" dirty="0" err="1"/>
              <a:t>alors</a:t>
            </a:r>
            <a:r>
              <a:rPr lang="en-US" b="1" dirty="0"/>
              <a:t> dans un </a:t>
            </a:r>
            <a:r>
              <a:rPr lang="en-US" b="1" dirty="0" err="1"/>
              <a:t>logement</a:t>
            </a:r>
            <a:endParaRPr lang="en-US" b="1" dirty="0"/>
          </a:p>
          <a:p>
            <a:pPr marL="342900" indent="-342900"/>
            <a:r>
              <a:rPr lang="en-US" b="1" dirty="0"/>
              <a:t>      </a:t>
            </a:r>
            <a:r>
              <a:rPr lang="en-US" b="1" dirty="0" err="1"/>
              <a:t>en</a:t>
            </a:r>
            <a:r>
              <a:rPr lang="en-US" b="1" dirty="0"/>
              <a:t> solitaire et </a:t>
            </a:r>
            <a:r>
              <a:rPr lang="en-US" b="1" dirty="0" err="1"/>
              <a:t>Héloise</a:t>
            </a:r>
            <a:r>
              <a:rPr lang="en-US" b="1" dirty="0"/>
              <a:t> </a:t>
            </a:r>
            <a:r>
              <a:rPr lang="en-US" b="1" dirty="0" err="1"/>
              <a:t>reste</a:t>
            </a:r>
            <a:r>
              <a:rPr lang="en-US" b="1" dirty="0"/>
              <a:t> avec </a:t>
            </a:r>
            <a:r>
              <a:rPr lang="en-US" b="1" dirty="0" err="1"/>
              <a:t>Fulbert</a:t>
            </a:r>
            <a:r>
              <a:rPr lang="en-US" b="1" dirty="0"/>
              <a:t>. Mais </a:t>
            </a:r>
            <a:r>
              <a:rPr lang="en-US" b="1" dirty="0" err="1"/>
              <a:t>Fulbert</a:t>
            </a:r>
            <a:r>
              <a:rPr lang="en-US" b="1" dirty="0"/>
              <a:t> ne </a:t>
            </a:r>
            <a:r>
              <a:rPr lang="en-US" b="1" dirty="0" err="1"/>
              <a:t>tient</a:t>
            </a:r>
            <a:r>
              <a:rPr lang="en-US" b="1" dirty="0"/>
              <a:t> pas la </a:t>
            </a:r>
            <a:r>
              <a:rPr lang="en-US" b="1" dirty="0" err="1"/>
              <a:t>promesse</a:t>
            </a:r>
            <a:r>
              <a:rPr lang="en-US" b="1" dirty="0"/>
              <a:t> du secret et </a:t>
            </a:r>
            <a:r>
              <a:rPr lang="en-US" b="1" dirty="0" err="1"/>
              <a:t>divulgue</a:t>
            </a:r>
            <a:r>
              <a:rPr lang="en-US" b="1" dirty="0"/>
              <a:t> les </a:t>
            </a:r>
            <a:r>
              <a:rPr lang="en-US" b="1" dirty="0" err="1"/>
              <a:t>nouvelles</a:t>
            </a:r>
            <a:r>
              <a:rPr lang="en-US" b="1" dirty="0"/>
              <a:t> </a:t>
            </a:r>
          </a:p>
          <a:p>
            <a:pPr marL="342900" indent="-342900"/>
            <a:r>
              <a:rPr lang="en-US" b="1" dirty="0"/>
              <a:t>    du </a:t>
            </a:r>
            <a:r>
              <a:rPr lang="en-US" b="1" dirty="0" err="1"/>
              <a:t>mariage</a:t>
            </a:r>
            <a:r>
              <a:rPr lang="en-US" b="1" dirty="0"/>
              <a:t>. Quant à </a:t>
            </a:r>
            <a:r>
              <a:rPr lang="en-US" b="1" dirty="0" err="1"/>
              <a:t>Héloise</a:t>
            </a:r>
            <a:r>
              <a:rPr lang="en-US" b="1" dirty="0"/>
              <a:t> </a:t>
            </a:r>
            <a:r>
              <a:rPr lang="en-US" b="1" dirty="0" err="1"/>
              <a:t>elle</a:t>
            </a:r>
            <a:r>
              <a:rPr lang="en-US" b="1" dirty="0"/>
              <a:t> </a:t>
            </a:r>
            <a:r>
              <a:rPr lang="en-US" b="1" dirty="0" err="1"/>
              <a:t>nie</a:t>
            </a:r>
            <a:r>
              <a:rPr lang="en-US" b="1" dirty="0"/>
              <a:t> de </a:t>
            </a:r>
            <a:r>
              <a:rPr lang="en-US" b="1" dirty="0" err="1"/>
              <a:t>s’être</a:t>
            </a:r>
            <a:r>
              <a:rPr lang="en-US" b="1" dirty="0"/>
              <a:t> </a:t>
            </a:r>
            <a:r>
              <a:rPr lang="en-US" b="1" dirty="0" err="1"/>
              <a:t>mariée</a:t>
            </a:r>
            <a:r>
              <a:rPr lang="en-US" b="1" dirty="0"/>
              <a:t>; </a:t>
            </a:r>
            <a:r>
              <a:rPr lang="en-US" b="1" dirty="0" err="1"/>
              <a:t>Fulbert</a:t>
            </a:r>
            <a:r>
              <a:rPr lang="en-US" b="1" dirty="0"/>
              <a:t> </a:t>
            </a:r>
            <a:r>
              <a:rPr lang="en-US" b="1" dirty="0" err="1"/>
              <a:t>est</a:t>
            </a:r>
            <a:r>
              <a:rPr lang="en-US" b="1" dirty="0"/>
              <a:t> </a:t>
            </a:r>
            <a:r>
              <a:rPr lang="en-US" b="1" dirty="0" err="1"/>
              <a:t>furieux</a:t>
            </a:r>
            <a:r>
              <a:rPr lang="en-US" b="1" dirty="0"/>
              <a:t>; </a:t>
            </a:r>
            <a:r>
              <a:rPr lang="en-US" b="1" dirty="0" err="1"/>
              <a:t>l’oncle</a:t>
            </a:r>
            <a:r>
              <a:rPr lang="en-US" b="1" dirty="0"/>
              <a:t> et la niece se </a:t>
            </a:r>
            <a:r>
              <a:rPr lang="en-US" b="1" dirty="0" err="1"/>
              <a:t>séparent</a:t>
            </a:r>
            <a:r>
              <a:rPr lang="en-US" b="1" dirty="0"/>
              <a:t> avec éclat.</a:t>
            </a:r>
          </a:p>
          <a:p>
            <a:pPr marL="342900" indent="-342900"/>
            <a:r>
              <a:rPr lang="en-US" b="1" dirty="0"/>
              <a:t>     </a:t>
            </a:r>
            <a:r>
              <a:rPr lang="en-US" b="1" dirty="0" err="1"/>
              <a:t>Abélard</a:t>
            </a:r>
            <a:r>
              <a:rPr lang="en-US" b="1" dirty="0"/>
              <a:t> la conduit </a:t>
            </a:r>
            <a:r>
              <a:rPr lang="en-US" b="1" dirty="0" err="1"/>
              <a:t>alors</a:t>
            </a:r>
            <a:r>
              <a:rPr lang="en-US" b="1" dirty="0"/>
              <a:t> dans un </a:t>
            </a:r>
            <a:r>
              <a:rPr lang="en-US" b="1" dirty="0" err="1"/>
              <a:t>couvent</a:t>
            </a:r>
            <a:r>
              <a:rPr lang="en-US" b="1" dirty="0"/>
              <a:t> à Argenteuil. Elle </a:t>
            </a:r>
            <a:r>
              <a:rPr lang="en-US" b="1" dirty="0" err="1"/>
              <a:t>s’habille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religieuse, </a:t>
            </a:r>
            <a:r>
              <a:rPr lang="en-US" b="1" dirty="0" err="1"/>
              <a:t>mais</a:t>
            </a:r>
            <a:r>
              <a:rPr lang="en-US" b="1" dirty="0"/>
              <a:t> ne </a:t>
            </a:r>
            <a:r>
              <a:rPr lang="en-US" b="1" dirty="0" err="1"/>
              <a:t>prononce</a:t>
            </a:r>
            <a:r>
              <a:rPr lang="en-US" b="1" dirty="0"/>
              <a:t> pas de voeux.</a:t>
            </a:r>
          </a:p>
          <a:p>
            <a:pPr marL="342900" indent="-342900"/>
            <a:endParaRPr lang="en-US" b="1" dirty="0"/>
          </a:p>
          <a:p>
            <a:pPr marL="342900" indent="-342900"/>
            <a:r>
              <a:rPr lang="en-US" b="1" dirty="0" err="1"/>
              <a:t>Fulbert</a:t>
            </a:r>
            <a:r>
              <a:rPr lang="en-US" b="1" dirty="0"/>
              <a:t> organize </a:t>
            </a:r>
            <a:r>
              <a:rPr lang="en-US" b="1" dirty="0" err="1"/>
              <a:t>alors</a:t>
            </a:r>
            <a:r>
              <a:rPr lang="en-US" b="1" dirty="0"/>
              <a:t> la castration </a:t>
            </a:r>
            <a:r>
              <a:rPr lang="en-US" b="1" dirty="0" err="1"/>
              <a:t>d’Abélard</a:t>
            </a:r>
            <a:r>
              <a:rPr lang="en-US" b="1" dirty="0"/>
              <a:t> pendant </a:t>
            </a:r>
            <a:r>
              <a:rPr lang="en-US" b="1" dirty="0" err="1"/>
              <a:t>une</a:t>
            </a:r>
            <a:r>
              <a:rPr lang="en-US" b="1" dirty="0"/>
              <a:t> nuit. Les deux hommes se </a:t>
            </a:r>
            <a:r>
              <a:rPr lang="en-US" b="1" dirty="0" err="1"/>
              <a:t>disputent</a:t>
            </a:r>
            <a:r>
              <a:rPr lang="en-US" b="1" dirty="0"/>
              <a:t> </a:t>
            </a:r>
            <a:r>
              <a:rPr lang="en-US" b="1" dirty="0" err="1"/>
              <a:t>leur</a:t>
            </a:r>
            <a:r>
              <a:rPr lang="en-US" b="1" dirty="0"/>
              <a:t> </a:t>
            </a:r>
            <a:r>
              <a:rPr lang="en-US" b="1" dirty="0" err="1"/>
              <a:t>pouvoir</a:t>
            </a:r>
            <a:r>
              <a:rPr lang="en-US" b="1" dirty="0"/>
              <a:t> sur </a:t>
            </a:r>
            <a:r>
              <a:rPr lang="en-US" b="1" dirty="0" err="1"/>
              <a:t>Héloise</a:t>
            </a:r>
            <a:r>
              <a:rPr lang="en-US" b="1" dirty="0"/>
              <a:t>. </a:t>
            </a:r>
            <a:r>
              <a:rPr lang="en-US" b="1" dirty="0" err="1"/>
              <a:t>Fulbert</a:t>
            </a:r>
            <a:r>
              <a:rPr lang="en-US" b="1" dirty="0"/>
              <a:t>, </a:t>
            </a:r>
            <a:r>
              <a:rPr lang="en-US" b="1" dirty="0" err="1"/>
              <a:t>comme</a:t>
            </a:r>
            <a:r>
              <a:rPr lang="en-US" b="1" dirty="0"/>
              <a:t> “propriétaire” </a:t>
            </a:r>
            <a:r>
              <a:rPr lang="en-US" b="1" dirty="0" err="1"/>
              <a:t>d’Héloise</a:t>
            </a:r>
            <a:r>
              <a:rPr lang="en-US" b="1" dirty="0"/>
              <a:t> a </a:t>
            </a:r>
            <a:r>
              <a:rPr lang="en-US" b="1" dirty="0" err="1"/>
              <a:t>tous</a:t>
            </a:r>
            <a:r>
              <a:rPr lang="en-US" b="1" dirty="0"/>
              <a:t> les droits pour que </a:t>
            </a:r>
            <a:r>
              <a:rPr lang="en-US" b="1" dirty="0" err="1">
                <a:highlight>
                  <a:srgbClr val="FFFF00"/>
                </a:highlight>
              </a:rPr>
              <a:t>sa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volonté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soit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faite</a:t>
            </a:r>
            <a:r>
              <a:rPr lang="en-US" b="1" dirty="0"/>
              <a:t>, et à </a:t>
            </a:r>
            <a:r>
              <a:rPr lang="en-US" b="1" dirty="0" err="1"/>
              <a:t>laquelle</a:t>
            </a:r>
            <a:r>
              <a:rPr lang="en-US" b="1" dirty="0"/>
              <a:t> </a:t>
            </a:r>
            <a:r>
              <a:rPr lang="en-US" b="1" dirty="0" err="1"/>
              <a:t>tous</a:t>
            </a:r>
            <a:r>
              <a:rPr lang="en-US" b="1" dirty="0"/>
              <a:t> les deux,</a:t>
            </a:r>
          </a:p>
          <a:p>
            <a:pPr marL="342900" indent="-342900"/>
            <a:r>
              <a:rPr lang="en-US" b="1" dirty="0"/>
              <a:t>   </a:t>
            </a:r>
            <a:r>
              <a:rPr lang="en-US" b="1" dirty="0" err="1"/>
              <a:t>Abélard</a:t>
            </a:r>
            <a:r>
              <a:rPr lang="en-US" b="1" dirty="0"/>
              <a:t> et </a:t>
            </a:r>
            <a:r>
              <a:rPr lang="en-US" b="1" dirty="0" err="1"/>
              <a:t>Héloise</a:t>
            </a:r>
            <a:r>
              <a:rPr lang="en-US" b="1" dirty="0"/>
              <a:t>, </a:t>
            </a:r>
            <a:r>
              <a:rPr lang="en-US" b="1" dirty="0" err="1">
                <a:highlight>
                  <a:srgbClr val="FFFF00"/>
                </a:highlight>
              </a:rPr>
              <a:t>doivent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/>
              <a:t>se </a:t>
            </a:r>
            <a:r>
              <a:rPr lang="en-US" b="1" dirty="0" err="1"/>
              <a:t>soumettre</a:t>
            </a:r>
            <a:r>
              <a:rPr lang="en-US" b="1" dirty="0"/>
              <a:t>.  La castration </a:t>
            </a:r>
            <a:r>
              <a:rPr lang="en-US" b="1" dirty="0" err="1"/>
              <a:t>ruine</a:t>
            </a:r>
            <a:r>
              <a:rPr lang="en-US" b="1" dirty="0"/>
              <a:t> </a:t>
            </a:r>
            <a:r>
              <a:rPr lang="en-US" b="1" dirty="0" err="1"/>
              <a:t>tous</a:t>
            </a:r>
            <a:r>
              <a:rPr lang="en-US" b="1" dirty="0"/>
              <a:t> les </a:t>
            </a:r>
            <a:r>
              <a:rPr lang="en-US" b="1" dirty="0" err="1"/>
              <a:t>espoirs</a:t>
            </a:r>
            <a:r>
              <a:rPr lang="en-US" b="1" dirty="0"/>
              <a:t> </a:t>
            </a:r>
            <a:r>
              <a:rPr lang="en-US" b="1" dirty="0" err="1"/>
              <a:t>d’Abélard</a:t>
            </a:r>
            <a:r>
              <a:rPr lang="en-US" b="1" dirty="0"/>
              <a:t> pour </a:t>
            </a:r>
            <a:r>
              <a:rPr lang="en-US" b="1" dirty="0" err="1"/>
              <a:t>avancer</a:t>
            </a:r>
            <a:r>
              <a:rPr lang="en-US" b="1" dirty="0"/>
              <a:t> dans </a:t>
            </a:r>
            <a:r>
              <a:rPr lang="en-US" b="1" dirty="0" err="1"/>
              <a:t>une</a:t>
            </a:r>
            <a:r>
              <a:rPr lang="en-US" b="1" dirty="0"/>
              <a:t> </a:t>
            </a:r>
            <a:r>
              <a:rPr lang="en-US" b="1" dirty="0" err="1"/>
              <a:t>carrière</a:t>
            </a:r>
            <a:endParaRPr lang="en-US" b="1" dirty="0"/>
          </a:p>
          <a:p>
            <a:pPr marL="342900" indent="-342900"/>
            <a:r>
              <a:rPr lang="en-US" b="1" dirty="0"/>
              <a:t>                              </a:t>
            </a:r>
            <a:r>
              <a:rPr lang="en-US" b="1" dirty="0" err="1"/>
              <a:t>ecclésiastique</a:t>
            </a:r>
            <a:r>
              <a:rPr lang="en-US" b="1" dirty="0"/>
              <a:t> et </a:t>
            </a:r>
            <a:r>
              <a:rPr lang="en-US" b="1" dirty="0" err="1"/>
              <a:t>elle</a:t>
            </a:r>
            <a:r>
              <a:rPr lang="en-US" b="1" dirty="0"/>
              <a:t> </a:t>
            </a:r>
            <a:r>
              <a:rPr lang="en-US" b="1" dirty="0" err="1"/>
              <a:t>confirme</a:t>
            </a:r>
            <a:r>
              <a:rPr lang="en-US" b="1" dirty="0"/>
              <a:t> la </a:t>
            </a:r>
            <a:r>
              <a:rPr lang="en-US" b="1" dirty="0" err="1"/>
              <a:t>supériorité</a:t>
            </a:r>
            <a:r>
              <a:rPr lang="en-US" b="1" dirty="0"/>
              <a:t> de </a:t>
            </a:r>
            <a:r>
              <a:rPr lang="en-US" b="1" dirty="0" err="1"/>
              <a:t>Fulbert</a:t>
            </a:r>
            <a:r>
              <a:rPr lang="en-US" b="1" dirty="0"/>
              <a:t> sur </a:t>
            </a:r>
            <a:r>
              <a:rPr lang="en-US" b="1" dirty="0" err="1"/>
              <a:t>lui</a:t>
            </a:r>
            <a:r>
              <a:rPr lang="en-US" b="1" dirty="0"/>
              <a:t> et </a:t>
            </a:r>
            <a:r>
              <a:rPr lang="en-US" b="1" dirty="0" err="1"/>
              <a:t>Héloise</a:t>
            </a:r>
            <a:r>
              <a:rPr lang="en-US" b="1" dirty="0"/>
              <a:t>.</a:t>
            </a:r>
          </a:p>
          <a:p>
            <a:pPr marL="342900" indent="-342900"/>
            <a:endParaRPr lang="en-US" b="1" dirty="0"/>
          </a:p>
          <a:p>
            <a:pPr marL="342900" indent="-342900"/>
            <a:endParaRPr lang="en-US" b="1" dirty="0"/>
          </a:p>
          <a:p>
            <a:pPr marL="342900" indent="-342900"/>
            <a:endParaRPr lang="fr-FR" b="1" dirty="0">
              <a:solidFill>
                <a:schemeClr val="accent2"/>
              </a:solidFill>
              <a:latin typeface="Calibri" pitchFamily="34" charset="0"/>
            </a:endParaRPr>
          </a:p>
          <a:p>
            <a:pPr marL="342900" indent="-342900"/>
            <a:endParaRPr lang="fr-FR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3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3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3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3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3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3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3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3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3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3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3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3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38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38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38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38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38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38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38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38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38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38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38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38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38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38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38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638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638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638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638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638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638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7017306"/>
          </a:xfrm>
          <a:prstGeom prst="rect">
            <a:avLst/>
          </a:prstGeom>
          <a:gradFill rotWithShape="1">
            <a:gsLst>
              <a:gs pos="0">
                <a:srgbClr val="E1FEFF"/>
              </a:gs>
              <a:gs pos="100000">
                <a:srgbClr val="F8FAA4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altLang="fr-FR" b="1" dirty="0">
                <a:solidFill>
                  <a:schemeClr val="accent2"/>
                </a:solidFill>
              </a:rPr>
              <a:t>                                   </a:t>
            </a:r>
            <a:r>
              <a:rPr lang="fr-FR" altLang="fr-FR" sz="2400" b="1" dirty="0">
                <a:solidFill>
                  <a:srgbClr val="002060"/>
                </a:solidFill>
                <a:latin typeface="Lucida Handwriting" pitchFamily="66" charset="0"/>
              </a:rPr>
              <a:t>    </a:t>
            </a:r>
          </a:p>
          <a:p>
            <a:pPr marL="342900" indent="-342900"/>
            <a:r>
              <a:rPr lang="fr-FR" sz="2400" b="1" dirty="0">
                <a:solidFill>
                  <a:srgbClr val="002060"/>
                </a:solidFill>
                <a:latin typeface="Lucida Handwriting" pitchFamily="66" charset="0"/>
              </a:rPr>
              <a:t>  </a:t>
            </a:r>
            <a:r>
              <a:rPr lang="fr-FR" b="1" dirty="0">
                <a:latin typeface="Calibri" pitchFamily="34" charset="0"/>
              </a:rPr>
              <a:t> </a:t>
            </a:r>
            <a:r>
              <a:rPr lang="en-US" b="1" dirty="0" err="1"/>
              <a:t>Héloise</a:t>
            </a:r>
            <a:r>
              <a:rPr lang="en-US" b="1" dirty="0"/>
              <a:t> </a:t>
            </a:r>
            <a:r>
              <a:rPr lang="en-US" b="1" dirty="0" err="1"/>
              <a:t>croit</a:t>
            </a:r>
            <a:r>
              <a:rPr lang="en-US" b="1" dirty="0"/>
              <a:t> </a:t>
            </a:r>
            <a:r>
              <a:rPr lang="en-US" b="1" dirty="0" err="1"/>
              <a:t>fermément</a:t>
            </a:r>
            <a:r>
              <a:rPr lang="en-US" b="1" dirty="0"/>
              <a:t> que </a:t>
            </a:r>
            <a:r>
              <a:rPr lang="en-US" b="1" dirty="0">
                <a:highlight>
                  <a:srgbClr val="FFFF00"/>
                </a:highlight>
              </a:rPr>
              <a:t>tout </a:t>
            </a:r>
            <a:r>
              <a:rPr lang="en-US" b="1" dirty="0" err="1">
                <a:highlight>
                  <a:srgbClr val="FFFF00"/>
                </a:highlight>
              </a:rPr>
              <a:t>est</a:t>
            </a:r>
            <a:r>
              <a:rPr lang="en-US" b="1" dirty="0">
                <a:highlight>
                  <a:srgbClr val="FFFF00"/>
                </a:highlight>
              </a:rPr>
              <a:t> de </a:t>
            </a:r>
            <a:r>
              <a:rPr lang="en-US" b="1" dirty="0" err="1">
                <a:highlight>
                  <a:srgbClr val="FFFF00"/>
                </a:highlight>
              </a:rPr>
              <a:t>sa</a:t>
            </a:r>
            <a:r>
              <a:rPr lang="en-US" b="1" dirty="0">
                <a:highlight>
                  <a:srgbClr val="FFFF00"/>
                </a:highlight>
              </a:rPr>
              <a:t> faute</a:t>
            </a:r>
            <a:r>
              <a:rPr lang="en-US" b="1" dirty="0"/>
              <a:t> et </a:t>
            </a:r>
            <a:r>
              <a:rPr lang="en-US" b="1" dirty="0" err="1"/>
              <a:t>prononce</a:t>
            </a:r>
            <a:r>
              <a:rPr lang="en-US" b="1" dirty="0"/>
              <a:t> des voeux de religieuse. Quant à </a:t>
            </a:r>
            <a:r>
              <a:rPr lang="en-US" b="1" dirty="0" err="1"/>
              <a:t>lui</a:t>
            </a:r>
            <a:r>
              <a:rPr lang="en-US" b="1" dirty="0"/>
              <a:t>, il </a:t>
            </a:r>
            <a:r>
              <a:rPr lang="en-US" b="1" dirty="0" err="1"/>
              <a:t>prend</a:t>
            </a:r>
            <a:r>
              <a:rPr lang="en-US" b="1" dirty="0"/>
              <a:t> des</a:t>
            </a:r>
          </a:p>
          <a:p>
            <a:pPr marL="342900" indent="-342900"/>
            <a:r>
              <a:rPr lang="en-US" b="1" dirty="0"/>
              <a:t>                                             voeux à </a:t>
            </a:r>
            <a:r>
              <a:rPr lang="en-US" b="1" dirty="0" err="1"/>
              <a:t>l’Abbaye</a:t>
            </a:r>
            <a:r>
              <a:rPr lang="en-US" b="1" dirty="0"/>
              <a:t> de Saint Denis.  </a:t>
            </a:r>
          </a:p>
          <a:p>
            <a:pPr marL="342900" indent="-342900"/>
            <a:r>
              <a:rPr lang="en-US" b="1" dirty="0"/>
              <a:t>  </a:t>
            </a:r>
            <a:r>
              <a:rPr lang="en-US" b="1" dirty="0" err="1"/>
              <a:t>Jusqu’à</a:t>
            </a:r>
            <a:r>
              <a:rPr lang="en-US" b="1" dirty="0"/>
              <a:t> </a:t>
            </a:r>
            <a:r>
              <a:rPr lang="en-US" b="1" dirty="0" err="1"/>
              <a:t>ce</a:t>
            </a:r>
            <a:r>
              <a:rPr lang="en-US" b="1" dirty="0"/>
              <a:t> moment il </a:t>
            </a:r>
            <a:r>
              <a:rPr lang="en-US" b="1" dirty="0" err="1"/>
              <a:t>avait</a:t>
            </a:r>
            <a:r>
              <a:rPr lang="en-US" b="1" dirty="0"/>
              <a:t> </a:t>
            </a:r>
            <a:r>
              <a:rPr lang="en-US" b="1" dirty="0" err="1"/>
              <a:t>toujours</a:t>
            </a:r>
            <a:r>
              <a:rPr lang="en-US" b="1" dirty="0"/>
              <a:t> </a:t>
            </a:r>
            <a:r>
              <a:rPr lang="en-US" b="1" dirty="0" err="1"/>
              <a:t>pensé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termes</a:t>
            </a:r>
            <a:r>
              <a:rPr lang="en-US" b="1" dirty="0"/>
              <a:t> de “son avenir personnel” </a:t>
            </a:r>
            <a:r>
              <a:rPr lang="en-US" b="1" dirty="0" err="1"/>
              <a:t>ou</a:t>
            </a:r>
            <a:r>
              <a:rPr lang="en-US" b="1" dirty="0"/>
              <a:t> de “ </a:t>
            </a:r>
            <a:r>
              <a:rPr lang="en-US" b="1" dirty="0" err="1"/>
              <a:t>perte</a:t>
            </a:r>
            <a:r>
              <a:rPr lang="en-US" b="1" dirty="0"/>
              <a:t> de </a:t>
            </a:r>
            <a:r>
              <a:rPr lang="en-US" b="1" dirty="0" err="1"/>
              <a:t>mon</a:t>
            </a:r>
            <a:r>
              <a:rPr lang="en-US" b="1" dirty="0"/>
              <a:t> prestige” et </a:t>
            </a:r>
          </a:p>
          <a:p>
            <a:pPr marL="342900" indent="-342900"/>
            <a:r>
              <a:rPr lang="en-US" b="1" dirty="0"/>
              <a:t>     jamais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termes</a:t>
            </a:r>
            <a:r>
              <a:rPr lang="en-US" b="1" dirty="0"/>
              <a:t> de </a:t>
            </a:r>
            <a:r>
              <a:rPr lang="en-US" b="1" dirty="0" err="1"/>
              <a:t>perte</a:t>
            </a:r>
            <a:r>
              <a:rPr lang="en-US" b="1" dirty="0"/>
              <a:t> de </a:t>
            </a:r>
            <a:r>
              <a:rPr lang="en-US" b="1" dirty="0" err="1"/>
              <a:t>quelqu’un</a:t>
            </a:r>
            <a:r>
              <a:rPr lang="en-US" b="1" dirty="0"/>
              <a:t> </a:t>
            </a:r>
            <a:r>
              <a:rPr lang="en-US" b="1" dirty="0" err="1"/>
              <a:t>qu’il</a:t>
            </a:r>
            <a:r>
              <a:rPr lang="en-US" b="1" dirty="0"/>
              <a:t> </a:t>
            </a:r>
            <a:r>
              <a:rPr lang="en-US" b="1" dirty="0" err="1"/>
              <a:t>pourrait</a:t>
            </a:r>
            <a:r>
              <a:rPr lang="en-US" b="1" dirty="0"/>
              <a:t> aimer. Une longue </a:t>
            </a:r>
            <a:r>
              <a:rPr lang="en-US" b="1" dirty="0" err="1"/>
              <a:t>lettre</a:t>
            </a:r>
            <a:r>
              <a:rPr lang="en-US" b="1" dirty="0"/>
              <a:t> </a:t>
            </a:r>
            <a:r>
              <a:rPr lang="en-US" b="1" dirty="0" err="1"/>
              <a:t>d’Héloise</a:t>
            </a:r>
            <a:r>
              <a:rPr lang="en-US" b="1" dirty="0"/>
              <a:t> </a:t>
            </a:r>
            <a:r>
              <a:rPr lang="en-US" b="1" dirty="0" err="1"/>
              <a:t>va</a:t>
            </a:r>
            <a:r>
              <a:rPr lang="en-US" b="1" dirty="0"/>
              <a:t> </a:t>
            </a:r>
            <a:r>
              <a:rPr lang="en-US" b="1" dirty="0" err="1"/>
              <a:t>lui</a:t>
            </a:r>
            <a:r>
              <a:rPr lang="en-US" b="1" dirty="0"/>
              <a:t> </a:t>
            </a:r>
            <a:r>
              <a:rPr lang="en-US" b="1" dirty="0" err="1"/>
              <a:t>ouvrir</a:t>
            </a:r>
            <a:r>
              <a:rPr lang="en-US" b="1" dirty="0"/>
              <a:t> les </a:t>
            </a:r>
            <a:r>
              <a:rPr lang="en-US" b="1" dirty="0" err="1"/>
              <a:t>yeux</a:t>
            </a:r>
            <a:r>
              <a:rPr lang="en-US" b="1" dirty="0"/>
              <a:t> …</a:t>
            </a:r>
          </a:p>
          <a:p>
            <a:pPr marL="342900" indent="-342900"/>
            <a:r>
              <a:rPr lang="en-US" b="1" dirty="0"/>
              <a:t>          </a:t>
            </a:r>
          </a:p>
          <a:p>
            <a:pPr marL="342900" indent="-342900"/>
            <a:r>
              <a:rPr lang="en-US" b="1" dirty="0"/>
              <a:t>    </a:t>
            </a:r>
            <a:r>
              <a:rPr lang="en-US" b="1" dirty="0" err="1"/>
              <a:t>Héloise</a:t>
            </a:r>
            <a:r>
              <a:rPr lang="en-US" b="1" dirty="0"/>
              <a:t> </a:t>
            </a:r>
            <a:r>
              <a:rPr lang="en-US" b="1" dirty="0" err="1"/>
              <a:t>décrit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detail </a:t>
            </a:r>
            <a:r>
              <a:rPr lang="en-US" b="1" dirty="0" err="1"/>
              <a:t>l’amour</a:t>
            </a:r>
            <a:r>
              <a:rPr lang="en-US" b="1" dirty="0"/>
              <a:t> </a:t>
            </a:r>
            <a:r>
              <a:rPr lang="en-US" b="1" dirty="0" err="1"/>
              <a:t>qu’elle</a:t>
            </a:r>
            <a:r>
              <a:rPr lang="en-US" b="1" dirty="0"/>
              <a:t> </a:t>
            </a:r>
            <a:r>
              <a:rPr lang="en-US" b="1" dirty="0" err="1"/>
              <a:t>avait</a:t>
            </a:r>
            <a:r>
              <a:rPr lang="en-US" b="1" dirty="0"/>
              <a:t> pour </a:t>
            </a:r>
            <a:r>
              <a:rPr lang="en-US" b="1" dirty="0" err="1"/>
              <a:t>lui</a:t>
            </a:r>
            <a:r>
              <a:rPr lang="en-US" b="1" dirty="0"/>
              <a:t> et les </a:t>
            </a:r>
            <a:r>
              <a:rPr lang="en-US" b="1" dirty="0" err="1"/>
              <a:t>années</a:t>
            </a:r>
            <a:r>
              <a:rPr lang="en-US" b="1" dirty="0"/>
              <a:t> de </a:t>
            </a:r>
            <a:r>
              <a:rPr lang="en-US" b="1" dirty="0" err="1"/>
              <a:t>souffrance</a:t>
            </a:r>
            <a:r>
              <a:rPr lang="en-US" b="1" dirty="0"/>
              <a:t> </a:t>
            </a:r>
            <a:r>
              <a:rPr lang="en-US" b="1" dirty="0" err="1"/>
              <a:t>émotionnelle</a:t>
            </a:r>
            <a:r>
              <a:rPr lang="en-US" b="1" dirty="0"/>
              <a:t> </a:t>
            </a:r>
            <a:r>
              <a:rPr lang="en-US" b="1" dirty="0" err="1"/>
              <a:t>cela</a:t>
            </a:r>
            <a:r>
              <a:rPr lang="en-US" b="1" dirty="0"/>
              <a:t> </a:t>
            </a:r>
            <a:r>
              <a:rPr lang="en-US" b="1" dirty="0" err="1"/>
              <a:t>lui</a:t>
            </a:r>
            <a:r>
              <a:rPr lang="en-US" b="1" dirty="0"/>
              <a:t> a </a:t>
            </a:r>
            <a:r>
              <a:rPr lang="en-US" b="1" dirty="0" err="1"/>
              <a:t>coûtée</a:t>
            </a:r>
            <a:r>
              <a:rPr lang="en-US" b="1" dirty="0"/>
              <a:t>. </a:t>
            </a:r>
          </a:p>
          <a:p>
            <a:pPr marL="342900" indent="-342900"/>
            <a:r>
              <a:rPr lang="en-US" b="1" dirty="0"/>
              <a:t>  Il </a:t>
            </a:r>
            <a:r>
              <a:rPr lang="en-US" b="1" dirty="0" err="1"/>
              <a:t>répond</a:t>
            </a:r>
            <a:r>
              <a:rPr lang="en-US" b="1" dirty="0"/>
              <a:t> </a:t>
            </a:r>
            <a:r>
              <a:rPr lang="en-US" b="1" dirty="0" err="1"/>
              <a:t>qu’il</a:t>
            </a:r>
            <a:r>
              <a:rPr lang="en-US" b="1" dirty="0"/>
              <a:t> </a:t>
            </a:r>
            <a:r>
              <a:rPr lang="en-US" b="1" dirty="0" err="1"/>
              <a:t>pensait</a:t>
            </a:r>
            <a:r>
              <a:rPr lang="en-US" b="1" dirty="0"/>
              <a:t> </a:t>
            </a:r>
            <a:r>
              <a:rPr lang="en-US" b="1" dirty="0" err="1"/>
              <a:t>qu’elle</a:t>
            </a:r>
            <a:r>
              <a:rPr lang="en-US" b="1" dirty="0"/>
              <a:t> </a:t>
            </a:r>
            <a:r>
              <a:rPr lang="en-US" b="1" dirty="0" err="1"/>
              <a:t>avait</a:t>
            </a:r>
            <a:r>
              <a:rPr lang="en-US" b="1" dirty="0"/>
              <a:t> la </a:t>
            </a:r>
            <a:r>
              <a:rPr lang="en-US" b="1" dirty="0" err="1"/>
              <a:t>sagesse</a:t>
            </a:r>
            <a:r>
              <a:rPr lang="en-US" b="1" dirty="0"/>
              <a:t> et </a:t>
            </a:r>
            <a:r>
              <a:rPr lang="en-US" b="1" dirty="0" err="1"/>
              <a:t>toutes</a:t>
            </a:r>
            <a:r>
              <a:rPr lang="en-US" b="1" dirty="0"/>
              <a:t> les </a:t>
            </a:r>
            <a:r>
              <a:rPr lang="en-US" b="1" dirty="0" err="1"/>
              <a:t>facultés</a:t>
            </a:r>
            <a:r>
              <a:rPr lang="en-US" b="1" dirty="0"/>
              <a:t> pour </a:t>
            </a:r>
            <a:r>
              <a:rPr lang="en-US" b="1" dirty="0" err="1"/>
              <a:t>réussir</a:t>
            </a:r>
            <a:r>
              <a:rPr lang="en-US" b="1" dirty="0"/>
              <a:t> </a:t>
            </a:r>
            <a:r>
              <a:rPr lang="en-US" b="1" dirty="0" err="1"/>
              <a:t>sa</a:t>
            </a:r>
            <a:r>
              <a:rPr lang="en-US" b="1" dirty="0"/>
              <a:t> vie </a:t>
            </a:r>
            <a:r>
              <a:rPr lang="en-US" b="1" dirty="0">
                <a:highlight>
                  <a:srgbClr val="FFFF00"/>
                </a:highlight>
              </a:rPr>
              <a:t>par </a:t>
            </a:r>
            <a:r>
              <a:rPr lang="en-US" b="1" dirty="0" err="1">
                <a:highlight>
                  <a:srgbClr val="FFFF00"/>
                </a:highlight>
              </a:rPr>
              <a:t>elle-même</a:t>
            </a:r>
            <a:r>
              <a:rPr lang="en-US" b="1" dirty="0"/>
              <a:t>.  Sa reaction </a:t>
            </a:r>
            <a:r>
              <a:rPr lang="en-US" b="1" dirty="0" err="1"/>
              <a:t>est</a:t>
            </a:r>
            <a:endParaRPr lang="en-US" b="1" dirty="0"/>
          </a:p>
          <a:p>
            <a:pPr marL="342900" indent="-342900"/>
            <a:r>
              <a:rPr lang="en-US" b="1" dirty="0"/>
              <a:t>  </a:t>
            </a:r>
            <a:r>
              <a:rPr lang="en-US" b="1" dirty="0" err="1"/>
              <a:t>celle</a:t>
            </a:r>
            <a:r>
              <a:rPr lang="en-US" b="1" dirty="0"/>
              <a:t> de beaucoup </a:t>
            </a:r>
            <a:r>
              <a:rPr lang="en-US" b="1" dirty="0" err="1"/>
              <a:t>d’hommes</a:t>
            </a:r>
            <a:r>
              <a:rPr lang="en-US" b="1" dirty="0"/>
              <a:t> </a:t>
            </a:r>
            <a:r>
              <a:rPr lang="en-US" b="1" dirty="0" err="1"/>
              <a:t>quand</a:t>
            </a:r>
            <a:r>
              <a:rPr lang="en-US" b="1" dirty="0"/>
              <a:t> </a:t>
            </a:r>
            <a:r>
              <a:rPr lang="en-US" b="1" dirty="0" err="1"/>
              <a:t>ils</a:t>
            </a:r>
            <a:r>
              <a:rPr lang="en-US" b="1" dirty="0"/>
              <a:t> se </a:t>
            </a:r>
            <a:r>
              <a:rPr lang="en-US" b="1" dirty="0" err="1"/>
              <a:t>séparent</a:t>
            </a:r>
            <a:r>
              <a:rPr lang="en-US" b="1" dirty="0"/>
              <a:t> </a:t>
            </a:r>
            <a:r>
              <a:rPr lang="en-US" b="1" dirty="0" err="1"/>
              <a:t>d’une</a:t>
            </a:r>
            <a:r>
              <a:rPr lang="en-US" b="1" dirty="0"/>
              <a:t> femme. Il </a:t>
            </a:r>
            <a:r>
              <a:rPr lang="en-US" b="1" dirty="0" err="1"/>
              <a:t>lui</a:t>
            </a:r>
            <a:r>
              <a:rPr lang="en-US" b="1" dirty="0"/>
              <a:t> </a:t>
            </a:r>
            <a:r>
              <a:rPr lang="en-US" b="1" dirty="0" err="1"/>
              <a:t>dit</a:t>
            </a:r>
            <a:r>
              <a:rPr lang="en-US" b="1" dirty="0"/>
              <a:t> que </a:t>
            </a:r>
            <a:r>
              <a:rPr lang="en-US" b="1" dirty="0" err="1"/>
              <a:t>l’amour</a:t>
            </a:r>
            <a:r>
              <a:rPr lang="en-US" b="1" dirty="0"/>
              <a:t> du Christ pour </a:t>
            </a:r>
            <a:r>
              <a:rPr lang="en-US" b="1" dirty="0" err="1"/>
              <a:t>elle</a:t>
            </a:r>
            <a:r>
              <a:rPr lang="en-US" b="1" dirty="0"/>
              <a:t> </a:t>
            </a:r>
            <a:r>
              <a:rPr lang="en-US" b="1" dirty="0" err="1"/>
              <a:t>était</a:t>
            </a:r>
            <a:r>
              <a:rPr lang="en-US" b="1" dirty="0"/>
              <a:t> plus </a:t>
            </a:r>
          </a:p>
          <a:p>
            <a:pPr marL="342900" indent="-342900"/>
            <a:r>
              <a:rPr lang="en-US" b="1" dirty="0"/>
              <a:t>    important que son amour pour </a:t>
            </a:r>
            <a:r>
              <a:rPr lang="en-US" b="1" dirty="0" err="1"/>
              <a:t>elle</a:t>
            </a:r>
            <a:r>
              <a:rPr lang="en-US" b="1" dirty="0"/>
              <a:t>. Il </a:t>
            </a:r>
            <a:r>
              <a:rPr lang="en-US" b="1" dirty="0" err="1"/>
              <a:t>écrit</a:t>
            </a:r>
            <a:r>
              <a:rPr lang="en-US" b="1" dirty="0"/>
              <a:t>, “</a:t>
            </a:r>
            <a:r>
              <a:rPr lang="en-US" b="1" dirty="0" err="1"/>
              <a:t>mon</a:t>
            </a:r>
            <a:r>
              <a:rPr lang="en-US" b="1" dirty="0"/>
              <a:t> amour </a:t>
            </a:r>
            <a:r>
              <a:rPr lang="en-US" b="1" dirty="0" err="1"/>
              <a:t>était</a:t>
            </a:r>
            <a:r>
              <a:rPr lang="en-US" b="1" dirty="0"/>
              <a:t> concupiscence de la chair, et non pas amour”. </a:t>
            </a:r>
          </a:p>
          <a:p>
            <a:r>
              <a:rPr lang="fr-FR" b="1" dirty="0">
                <a:latin typeface="Calibri" pitchFamily="34" charset="0"/>
              </a:rPr>
              <a:t>         </a:t>
            </a:r>
            <a:endParaRPr lang="en-US" b="1" dirty="0">
              <a:latin typeface="Calibri" pitchFamily="34" charset="0"/>
            </a:endParaRPr>
          </a:p>
          <a:p>
            <a:r>
              <a:rPr lang="en-US" sz="2000" b="1" dirty="0">
                <a:latin typeface="Calibri" pitchFamily="34" charset="0"/>
              </a:rPr>
              <a:t>  </a:t>
            </a:r>
            <a:r>
              <a:rPr lang="en-US" b="1" dirty="0">
                <a:latin typeface="Calibri" pitchFamily="34" charset="0"/>
              </a:rPr>
              <a:t>Il </a:t>
            </a:r>
            <a:r>
              <a:rPr lang="en-US" b="1" dirty="0" err="1">
                <a:latin typeface="Calibri" pitchFamily="34" charset="0"/>
              </a:rPr>
              <a:t>donne</a:t>
            </a:r>
            <a:r>
              <a:rPr lang="en-US" b="1" dirty="0">
                <a:latin typeface="Calibri" pitchFamily="34" charset="0"/>
              </a:rPr>
              <a:t> à </a:t>
            </a:r>
            <a:r>
              <a:rPr lang="en-US" b="1" dirty="0" err="1">
                <a:latin typeface="Calibri" pitchFamily="34" charset="0"/>
              </a:rPr>
              <a:t>Héloise</a:t>
            </a:r>
            <a:r>
              <a:rPr lang="en-US" b="1" dirty="0">
                <a:latin typeface="Calibri" pitchFamily="34" charset="0"/>
              </a:rPr>
              <a:t> et </a:t>
            </a:r>
            <a:r>
              <a:rPr lang="en-US" b="1" dirty="0" err="1">
                <a:latin typeface="Calibri" pitchFamily="34" charset="0"/>
              </a:rPr>
              <a:t>sa</a:t>
            </a:r>
            <a:r>
              <a:rPr lang="en-US" b="1" dirty="0">
                <a:latin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</a:rPr>
              <a:t>communaité</a:t>
            </a:r>
            <a:r>
              <a:rPr lang="en-US" b="1" dirty="0">
                <a:latin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</a:rPr>
              <a:t>une</a:t>
            </a:r>
            <a:r>
              <a:rPr lang="en-US" b="1" dirty="0">
                <a:latin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</a:rPr>
              <a:t>propriété</a:t>
            </a:r>
            <a:r>
              <a:rPr lang="en-US" b="1" dirty="0">
                <a:latin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</a:rPr>
              <a:t>qu’il</a:t>
            </a:r>
            <a:r>
              <a:rPr lang="en-US" b="1" dirty="0">
                <a:latin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</a:rPr>
              <a:t>avait</a:t>
            </a:r>
            <a:r>
              <a:rPr lang="en-US" b="1" dirty="0">
                <a:latin typeface="Calibri" pitchFamily="34" charset="0"/>
              </a:rPr>
              <a:t> reçue du Comte de Champagne, </a:t>
            </a:r>
            <a:r>
              <a:rPr lang="en-US" b="1" dirty="0" err="1">
                <a:latin typeface="Calibri" pitchFamily="34" charset="0"/>
              </a:rPr>
              <a:t>appelée</a:t>
            </a:r>
            <a:r>
              <a:rPr lang="en-US" b="1" dirty="0">
                <a:latin typeface="Calibri" pitchFamily="34" charset="0"/>
              </a:rPr>
              <a:t> “le </a:t>
            </a:r>
            <a:r>
              <a:rPr lang="en-US" b="1" dirty="0" err="1">
                <a:latin typeface="Calibri" pitchFamily="34" charset="0"/>
              </a:rPr>
              <a:t>Paraclet</a:t>
            </a:r>
            <a:r>
              <a:rPr lang="en-US" b="1" dirty="0">
                <a:latin typeface="Calibri" pitchFamily="34" charset="0"/>
              </a:rPr>
              <a:t>”</a:t>
            </a:r>
          </a:p>
          <a:p>
            <a:r>
              <a:rPr lang="en-US" b="1" dirty="0">
                <a:latin typeface="Calibri" pitchFamily="34" charset="0"/>
              </a:rPr>
              <a:t>                 et il </a:t>
            </a:r>
            <a:r>
              <a:rPr lang="en-US" b="1" dirty="0" err="1">
                <a:highlight>
                  <a:srgbClr val="FFFF00"/>
                </a:highlight>
                <a:latin typeface="Calibri" pitchFamily="34" charset="0"/>
              </a:rPr>
              <a:t>écrit</a:t>
            </a:r>
            <a:r>
              <a:rPr lang="en-US" b="1" dirty="0">
                <a:highlight>
                  <a:srgbClr val="FFFF00"/>
                </a:highlight>
                <a:latin typeface="Calibri" pitchFamily="34" charset="0"/>
              </a:rPr>
              <a:t> </a:t>
            </a:r>
            <a:r>
              <a:rPr lang="en-US" b="1" dirty="0" err="1">
                <a:highlight>
                  <a:srgbClr val="FFFF00"/>
                </a:highlight>
                <a:latin typeface="Calibri" pitchFamily="34" charset="0"/>
              </a:rPr>
              <a:t>une</a:t>
            </a:r>
            <a:r>
              <a:rPr lang="en-US" b="1" dirty="0">
                <a:highlight>
                  <a:srgbClr val="FFFF00"/>
                </a:highlight>
                <a:latin typeface="Calibri" pitchFamily="34" charset="0"/>
              </a:rPr>
              <a:t> </a:t>
            </a:r>
            <a:r>
              <a:rPr lang="en-US" b="1" dirty="0" err="1">
                <a:highlight>
                  <a:srgbClr val="FFFF00"/>
                </a:highlight>
                <a:latin typeface="Calibri" pitchFamily="34" charset="0"/>
              </a:rPr>
              <a:t>règle</a:t>
            </a:r>
            <a:r>
              <a:rPr lang="en-US" b="1" dirty="0">
                <a:highlight>
                  <a:srgbClr val="FFFF00"/>
                </a:highlight>
                <a:latin typeface="Calibri" pitchFamily="34" charset="0"/>
              </a:rPr>
              <a:t> </a:t>
            </a:r>
            <a:r>
              <a:rPr lang="en-US" b="1" dirty="0" err="1">
                <a:highlight>
                  <a:srgbClr val="FFFF00"/>
                </a:highlight>
                <a:latin typeface="Calibri" pitchFamily="34" charset="0"/>
              </a:rPr>
              <a:t>monastique</a:t>
            </a:r>
            <a:r>
              <a:rPr lang="en-US" b="1" dirty="0">
                <a:highlight>
                  <a:srgbClr val="FFFF00"/>
                </a:highlight>
                <a:latin typeface="Calibri" pitchFamily="34" charset="0"/>
              </a:rPr>
              <a:t> </a:t>
            </a:r>
            <a:r>
              <a:rPr lang="en-US" b="1" dirty="0">
                <a:latin typeface="Calibri" pitchFamily="34" charset="0"/>
              </a:rPr>
              <a:t>pour </a:t>
            </a:r>
            <a:r>
              <a:rPr lang="en-US" b="1" dirty="0" err="1">
                <a:latin typeface="Calibri" pitchFamily="34" charset="0"/>
              </a:rPr>
              <a:t>elle</a:t>
            </a:r>
            <a:r>
              <a:rPr lang="en-US" b="1" dirty="0">
                <a:latin typeface="Calibri" pitchFamily="34" charset="0"/>
              </a:rPr>
              <a:t> et </a:t>
            </a:r>
            <a:r>
              <a:rPr lang="en-US" b="1" dirty="0" err="1">
                <a:latin typeface="Calibri" pitchFamily="34" charset="0"/>
              </a:rPr>
              <a:t>sa</a:t>
            </a:r>
            <a:r>
              <a:rPr lang="en-US" b="1" dirty="0">
                <a:latin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</a:rPr>
              <a:t>communauté</a:t>
            </a:r>
            <a:r>
              <a:rPr lang="en-US" b="1" dirty="0">
                <a:latin typeface="Calibri" pitchFamily="34" charset="0"/>
              </a:rPr>
              <a:t>, sur la base de </a:t>
            </a:r>
            <a:r>
              <a:rPr lang="en-US" b="1" dirty="0" err="1">
                <a:highlight>
                  <a:srgbClr val="FFFF00"/>
                </a:highlight>
                <a:latin typeface="Calibri" pitchFamily="34" charset="0"/>
              </a:rPr>
              <a:t>celle</a:t>
            </a:r>
            <a:r>
              <a:rPr lang="en-US" b="1" dirty="0">
                <a:highlight>
                  <a:srgbClr val="FFFF00"/>
                </a:highlight>
                <a:latin typeface="Calibri" pitchFamily="34" charset="0"/>
              </a:rPr>
              <a:t> de St. Benoît</a:t>
            </a:r>
            <a:r>
              <a:rPr lang="en-US" b="1" dirty="0">
                <a:latin typeface="Calibri" pitchFamily="34" charset="0"/>
              </a:rPr>
              <a:t>. </a:t>
            </a:r>
            <a:r>
              <a:rPr lang="en-US" sz="2000" b="1" dirty="0">
                <a:latin typeface="Calibri" pitchFamily="34" charset="0"/>
              </a:rPr>
              <a:t>       </a:t>
            </a:r>
            <a:endParaRPr lang="fr-FR" sz="2000" b="1" dirty="0">
              <a:latin typeface="Calibri" pitchFamily="34" charset="0"/>
            </a:endParaRPr>
          </a:p>
          <a:p>
            <a:r>
              <a:rPr lang="fr-FR" sz="2000" b="1" dirty="0">
                <a:latin typeface="Calibri" pitchFamily="34" charset="0"/>
              </a:rPr>
              <a:t>    </a:t>
            </a:r>
            <a:r>
              <a:rPr lang="fr-FR" b="1" dirty="0">
                <a:latin typeface="Calibri" pitchFamily="34" charset="0"/>
              </a:rPr>
              <a:t>Abélard réussit de décrocher un emploi de professeur, et il entre en luttes ouvertes avec le conservative Bernard de Clairvaux, qui était une figure de proue dans la</a:t>
            </a:r>
            <a:r>
              <a:rPr lang="en-US" b="1" dirty="0"/>
              <a:t> </a:t>
            </a:r>
            <a:r>
              <a:rPr lang="en-US" b="1" dirty="0" err="1"/>
              <a:t>révitalisation</a:t>
            </a:r>
            <a:r>
              <a:rPr lang="en-US" b="1" dirty="0"/>
              <a:t> du </a:t>
            </a:r>
            <a:r>
              <a:rPr lang="en-US" b="1" dirty="0" err="1"/>
              <a:t>monachisme</a:t>
            </a:r>
            <a:r>
              <a:rPr lang="en-US" b="1" dirty="0"/>
              <a:t> </a:t>
            </a:r>
            <a:r>
              <a:rPr lang="en-US" b="1" dirty="0" err="1"/>
              <a:t>bénédictin</a:t>
            </a:r>
            <a:r>
              <a:rPr lang="en-US" b="1" dirty="0"/>
              <a:t> avec la naissance de </a:t>
            </a:r>
            <a:r>
              <a:rPr lang="en-US" b="1" dirty="0" err="1"/>
              <a:t>l’Ordre</a:t>
            </a:r>
            <a:r>
              <a:rPr lang="en-US" b="1" dirty="0"/>
              <a:t> des</a:t>
            </a:r>
          </a:p>
          <a:p>
            <a:r>
              <a:rPr lang="en-US" b="1" dirty="0" err="1"/>
              <a:t>Cisterciens</a:t>
            </a:r>
            <a:r>
              <a:rPr lang="en-US" b="1" dirty="0"/>
              <a:t>.</a:t>
            </a:r>
            <a:r>
              <a:rPr lang="fr-FR" b="1" dirty="0">
                <a:latin typeface="Calibri" pitchFamily="34" charset="0"/>
              </a:rPr>
              <a:t> Bernard fait condamner les écrits d’Abélard par le pape et </a:t>
            </a:r>
            <a:r>
              <a:rPr lang="fr-FR" b="1" dirty="0" err="1">
                <a:latin typeface="Calibri" pitchFamily="34" charset="0"/>
              </a:rPr>
              <a:t>Abelard</a:t>
            </a:r>
            <a:r>
              <a:rPr lang="fr-FR" b="1" dirty="0">
                <a:latin typeface="Calibri" pitchFamily="34" charset="0"/>
              </a:rPr>
              <a:t> part pour Rome en défense de sa cause. </a:t>
            </a:r>
          </a:p>
          <a:p>
            <a:r>
              <a:rPr lang="fr-FR" b="1" dirty="0">
                <a:latin typeface="Calibri" pitchFamily="34" charset="0"/>
              </a:rPr>
              <a:t>                    </a:t>
            </a:r>
          </a:p>
          <a:p>
            <a:r>
              <a:rPr lang="fr-FR" b="1" dirty="0">
                <a:latin typeface="Calibri" pitchFamily="34" charset="0"/>
              </a:rPr>
              <a:t>                      Il fait halte à l’</a:t>
            </a:r>
            <a:r>
              <a:rPr lang="fr-FR" b="1" dirty="0" err="1">
                <a:latin typeface="Calibri" pitchFamily="34" charset="0"/>
              </a:rPr>
              <a:t>Abbeye</a:t>
            </a:r>
            <a:r>
              <a:rPr lang="fr-FR" b="1" dirty="0">
                <a:latin typeface="Calibri" pitchFamily="34" charset="0"/>
              </a:rPr>
              <a:t> de Cluny où Pierre le Vénérable, grand diplomate</a:t>
            </a:r>
            <a:r>
              <a:rPr lang="en-US" b="1" dirty="0"/>
              <a:t>, </a:t>
            </a:r>
            <a:r>
              <a:rPr lang="en-US" b="1" dirty="0" err="1"/>
              <a:t>parvient</a:t>
            </a:r>
            <a:r>
              <a:rPr lang="en-US" b="1" dirty="0"/>
              <a:t> à les reconciler.  </a:t>
            </a:r>
          </a:p>
          <a:p>
            <a:r>
              <a:rPr lang="en-US" b="1" dirty="0"/>
              <a:t>Mais </a:t>
            </a:r>
            <a:r>
              <a:rPr lang="fr-FR" b="1" dirty="0">
                <a:latin typeface="Calibri" pitchFamily="34" charset="0"/>
              </a:rPr>
              <a:t>les livres d’Abélard étaient brûlés à Rome et il reçut l’ordre de se retirer dans un monastère. Il devient moine à l’Abbaye de Cluny où il meurt. Pierre le Vénérable conduit sa dépouille au monastère du Paraclet selon la volonté d’Abélard. </a:t>
            </a:r>
          </a:p>
          <a:p>
            <a:r>
              <a:rPr lang="fr-FR" b="1" dirty="0">
                <a:latin typeface="Calibri" pitchFamily="34" charset="0"/>
              </a:rPr>
              <a:t>     </a:t>
            </a:r>
            <a:r>
              <a:rPr lang="fr-FR" b="1" dirty="0" err="1">
                <a:latin typeface="Calibri" pitchFamily="34" charset="0"/>
              </a:rPr>
              <a:t>Héloise</a:t>
            </a:r>
            <a:r>
              <a:rPr lang="fr-FR" b="1" dirty="0">
                <a:latin typeface="Calibri" pitchFamily="34" charset="0"/>
              </a:rPr>
              <a:t> sera enterrée à côté de lui après sa mort et il aura contribué à la fondation de l’Université Paris-Sorbonne.</a:t>
            </a:r>
          </a:p>
          <a:p>
            <a:endParaRPr lang="fr-FR" b="1" dirty="0">
              <a:latin typeface="Calibri" pitchFamily="34" charset="0"/>
            </a:endParaRPr>
          </a:p>
          <a:p>
            <a:r>
              <a:rPr lang="fr-FR" b="1" dirty="0">
                <a:latin typeface="Calibri" pitchFamily="34" charset="0"/>
              </a:rPr>
              <a:t>                         </a:t>
            </a:r>
          </a:p>
          <a:p>
            <a:endParaRPr lang="fr-FR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8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9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9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9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9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9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9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9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9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9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89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89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89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89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89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89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89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89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89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89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89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89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89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389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891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3891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" y="0"/>
            <a:ext cx="12191999" cy="8433078"/>
          </a:xfrm>
          <a:prstGeom prst="rect">
            <a:avLst/>
          </a:prstGeom>
          <a:gradFill flip="none" rotWithShape="1">
            <a:gsLst>
              <a:gs pos="47000">
                <a:srgbClr val="FCFDD3"/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endParaRPr lang="fr-FR" dirty="0"/>
          </a:p>
          <a:p>
            <a:r>
              <a:rPr lang="fr-FR" dirty="0">
                <a:latin typeface="Lucida Handwriting" panose="03010101010101010101" pitchFamily="66" charset="0"/>
              </a:rPr>
              <a:t>                                             </a:t>
            </a:r>
            <a:endParaRPr lang="fr-FR" sz="2000" b="1" dirty="0">
              <a:solidFill>
                <a:srgbClr val="002060"/>
              </a:solidFill>
            </a:endParaRPr>
          </a:p>
          <a:p>
            <a:r>
              <a:rPr lang="fr-FR" sz="2000" b="1" dirty="0">
                <a:solidFill>
                  <a:srgbClr val="002060"/>
                </a:solidFill>
              </a:rPr>
              <a:t>           </a:t>
            </a:r>
            <a:r>
              <a:rPr lang="fr-FR" sz="2000" b="1" dirty="0"/>
              <a:t>2. Christine de </a:t>
            </a:r>
            <a:r>
              <a:rPr lang="fr-FR" sz="2000" b="1" dirty="0" err="1"/>
              <a:t>Pizan</a:t>
            </a:r>
            <a:r>
              <a:rPr lang="fr-FR" sz="2000" b="1" dirty="0"/>
              <a:t>  (1364-1430)  - la première écrivaine féministe du monde occidental!</a:t>
            </a:r>
          </a:p>
          <a:p>
            <a:r>
              <a:rPr lang="fr-FR" sz="2000" b="1" dirty="0"/>
              <a:t>     Son père est médecin et astrologue à la Cour de Charles V. Mariée à l’âge de 15 ans et veuve à 25 avec trois</a:t>
            </a:r>
          </a:p>
          <a:p>
            <a:r>
              <a:rPr lang="fr-FR" sz="2000" b="1" dirty="0"/>
              <a:t>    enfants. Elle doit subvenir à  la survie de sa famille et devient écrivaine!  A la Cour de </a:t>
            </a:r>
          </a:p>
          <a:p>
            <a:r>
              <a:rPr lang="fr-FR" sz="2000" b="1" dirty="0"/>
              <a:t>     France elle trouve des investisseurs fortunés et lance sa </a:t>
            </a:r>
          </a:p>
          <a:p>
            <a:r>
              <a:rPr lang="fr-FR" sz="2000" b="1" dirty="0"/>
              <a:t> «carrière» en prenant part à un débat littéraire </a:t>
            </a:r>
            <a:r>
              <a:rPr lang="en-US" sz="2000" b="1" dirty="0"/>
              <a:t>(1401-1402). </a:t>
            </a:r>
          </a:p>
          <a:p>
            <a:endParaRPr lang="fr-FR" sz="2000" b="1" dirty="0">
              <a:solidFill>
                <a:srgbClr val="002060"/>
              </a:solidFill>
            </a:endParaRPr>
          </a:p>
          <a:p>
            <a:r>
              <a:rPr lang="fr-FR" sz="2000" b="1" dirty="0">
                <a:solidFill>
                  <a:srgbClr val="002060"/>
                </a:solidFill>
              </a:rPr>
              <a:t> </a:t>
            </a:r>
            <a:r>
              <a:rPr lang="en-US" sz="2000" b="1" dirty="0"/>
              <a:t>Simone de Beauvoir </a:t>
            </a:r>
            <a:r>
              <a:rPr lang="en-US" sz="2000" b="1" dirty="0" err="1"/>
              <a:t>écrit</a:t>
            </a:r>
            <a:r>
              <a:rPr lang="en-US" sz="2000" b="1" dirty="0"/>
              <a:t>, </a:t>
            </a:r>
            <a:r>
              <a:rPr lang="en-US" sz="2000" dirty="0"/>
              <a:t>“pour la première </a:t>
            </a:r>
            <a:r>
              <a:rPr lang="en-US" sz="2000" dirty="0" err="1"/>
              <a:t>fois</a:t>
            </a:r>
            <a:r>
              <a:rPr lang="en-US" sz="2000" dirty="0"/>
              <a:t> nous </a:t>
            </a:r>
            <a:r>
              <a:rPr lang="en-US" sz="2000" dirty="0" err="1"/>
              <a:t>voyons</a:t>
            </a:r>
            <a:endParaRPr lang="en-US" sz="2000" dirty="0"/>
          </a:p>
          <a:p>
            <a:r>
              <a:rPr lang="en-US" sz="2000" dirty="0"/>
              <a:t> </a:t>
            </a:r>
            <a:r>
              <a:rPr lang="en-US" sz="2000" dirty="0" err="1"/>
              <a:t>une</a:t>
            </a:r>
            <a:r>
              <a:rPr lang="en-US" sz="2000" dirty="0"/>
              <a:t> femme </a:t>
            </a:r>
            <a:r>
              <a:rPr lang="en-US" sz="2000" dirty="0" err="1"/>
              <a:t>pendre</a:t>
            </a:r>
            <a:r>
              <a:rPr lang="en-US" sz="2000" dirty="0"/>
              <a:t> la plume pour </a:t>
            </a:r>
            <a:r>
              <a:rPr lang="en-US" sz="2000" dirty="0" err="1"/>
              <a:t>defendre</a:t>
            </a:r>
            <a:r>
              <a:rPr lang="en-US" sz="2000" dirty="0"/>
              <a:t> son </a:t>
            </a:r>
            <a:r>
              <a:rPr lang="en-US" sz="2000" dirty="0" err="1"/>
              <a:t>sexe</a:t>
            </a:r>
            <a:r>
              <a:rPr lang="en-US" sz="2000" dirty="0"/>
              <a:t>”. </a:t>
            </a:r>
          </a:p>
          <a:p>
            <a:r>
              <a:rPr lang="en-US" sz="2000" dirty="0"/>
              <a:t>  </a:t>
            </a:r>
            <a:r>
              <a:rPr lang="en-US" sz="2000" b="1" dirty="0"/>
              <a:t>Christine </a:t>
            </a:r>
            <a:r>
              <a:rPr lang="en-US" sz="2000" b="1" dirty="0" err="1"/>
              <a:t>écrit</a:t>
            </a:r>
            <a:r>
              <a:rPr lang="en-US" sz="2000" b="1" dirty="0"/>
              <a:t> plus de sept livres </a:t>
            </a:r>
            <a:r>
              <a:rPr lang="en-US" sz="2000" b="1" dirty="0" err="1"/>
              <a:t>dont</a:t>
            </a:r>
            <a:r>
              <a:rPr lang="en-US" sz="2000" b="1" dirty="0"/>
              <a:t> </a:t>
            </a:r>
            <a:r>
              <a:rPr lang="en-US" sz="2000" b="1" i="1" dirty="0"/>
              <a:t>La Cité des Dames</a:t>
            </a:r>
          </a:p>
          <a:p>
            <a:r>
              <a:rPr lang="en-US" sz="2000" b="1" i="1" dirty="0"/>
              <a:t>  </a:t>
            </a:r>
            <a:r>
              <a:rPr lang="en-US" sz="2000" b="1" dirty="0"/>
              <a:t>et</a:t>
            </a:r>
            <a:r>
              <a:rPr lang="en-US" sz="2000" b="1" i="1" dirty="0"/>
              <a:t> Le </a:t>
            </a:r>
            <a:r>
              <a:rPr lang="en-US" sz="2000" b="1" i="1" dirty="0" err="1"/>
              <a:t>Trésor</a:t>
            </a:r>
            <a:r>
              <a:rPr lang="en-US" sz="2000" b="1" i="1" dirty="0"/>
              <a:t> de la Cité des Dames. </a:t>
            </a:r>
            <a:r>
              <a:rPr lang="fr-FR" sz="2000" b="1" dirty="0"/>
              <a:t>Elle écrit </a:t>
            </a:r>
            <a:r>
              <a:rPr lang="en-US" sz="2000" b="1" i="1" dirty="0"/>
              <a:t>La Cité des Dames </a:t>
            </a:r>
          </a:p>
          <a:p>
            <a:r>
              <a:rPr lang="en-US" sz="2000" b="1" i="1" dirty="0"/>
              <a:t> </a:t>
            </a:r>
            <a:r>
              <a:rPr lang="fr-FR" sz="2000" b="1" dirty="0"/>
              <a:t>en 1405 en réponse au portrait sévère donné de la nature</a:t>
            </a:r>
          </a:p>
          <a:p>
            <a:r>
              <a:rPr lang="fr-FR" sz="2000" b="1" dirty="0"/>
              <a:t>                       immorale et inconstante des femmes.</a:t>
            </a:r>
          </a:p>
          <a:p>
            <a:r>
              <a:rPr lang="fr-FR" sz="2000" b="1" dirty="0">
                <a:solidFill>
                  <a:srgbClr val="002060"/>
                </a:solidFill>
              </a:rPr>
              <a:t>     </a:t>
            </a:r>
          </a:p>
          <a:p>
            <a:r>
              <a:rPr lang="fr-FR" sz="2000" b="1" dirty="0">
                <a:solidFill>
                  <a:srgbClr val="002060"/>
                </a:solidFill>
              </a:rPr>
              <a:t>  </a:t>
            </a:r>
            <a:r>
              <a:rPr lang="fr-FR" sz="2000" b="1" dirty="0"/>
              <a:t>Comme femme elle doit se justifier d’écrire. Elle n’est ni</a:t>
            </a:r>
          </a:p>
          <a:p>
            <a:r>
              <a:rPr lang="fr-FR" sz="2000" b="1" dirty="0"/>
              <a:t>  religieuse, ni théologienne.  C’est pourquoi elle dérive son</a:t>
            </a:r>
          </a:p>
          <a:p>
            <a:r>
              <a:rPr lang="fr-FR" sz="2000" b="1" dirty="0"/>
              <a:t>           autorité d’une </a:t>
            </a:r>
            <a:r>
              <a:rPr lang="fr-FR" sz="2000" b="1" dirty="0">
                <a:highlight>
                  <a:srgbClr val="FFFF00"/>
                </a:highlight>
              </a:rPr>
              <a:t> </a:t>
            </a:r>
            <a:r>
              <a:rPr lang="fr-FR" sz="2000" b="1" u="sng" dirty="0">
                <a:highlight>
                  <a:srgbClr val="FFFF00"/>
                </a:highlight>
              </a:rPr>
              <a:t>vision</a:t>
            </a:r>
            <a:r>
              <a:rPr lang="fr-FR" sz="2000" b="1" dirty="0">
                <a:highlight>
                  <a:srgbClr val="FFFF00"/>
                </a:highlight>
              </a:rPr>
              <a:t> </a:t>
            </a:r>
            <a:r>
              <a:rPr lang="fr-FR" sz="2000" b="1" dirty="0"/>
              <a:t>… où elle est en dialogue avec Dame Raison, Dame Droiture, et Dame Justice. </a:t>
            </a:r>
            <a:endParaRPr lang="fr-FR" sz="2000" b="1" dirty="0">
              <a:solidFill>
                <a:srgbClr val="002060"/>
              </a:solidFill>
            </a:endParaRPr>
          </a:p>
          <a:p>
            <a:r>
              <a:rPr lang="fr-FR" sz="2000" b="1" dirty="0">
                <a:solidFill>
                  <a:srgbClr val="002060"/>
                </a:solidFill>
              </a:rPr>
              <a:t>  </a:t>
            </a:r>
            <a:r>
              <a:rPr lang="fr-FR" sz="2000" b="1" dirty="0"/>
              <a:t>Les trois Dames la chargent de </a:t>
            </a:r>
            <a:r>
              <a:rPr lang="fr-FR" sz="2000" b="1" dirty="0">
                <a:highlight>
                  <a:srgbClr val="FFFF00"/>
                </a:highlight>
              </a:rPr>
              <a:t>construire la cité des dames </a:t>
            </a:r>
            <a:r>
              <a:rPr lang="fr-FR" sz="2000" b="1" dirty="0"/>
              <a:t>et de la peupler avec les </a:t>
            </a:r>
            <a:r>
              <a:rPr lang="en-US" sz="2000" b="1" dirty="0"/>
              <a:t>plus nobles et plus </a:t>
            </a:r>
          </a:p>
          <a:p>
            <a:r>
              <a:rPr lang="en-US" sz="2000" b="1" dirty="0"/>
              <a:t>  </a:t>
            </a:r>
            <a:r>
              <a:rPr lang="en-US" sz="2000" b="1" dirty="0" err="1"/>
              <a:t>parfaites</a:t>
            </a:r>
            <a:r>
              <a:rPr lang="en-US" sz="2000" b="1" dirty="0"/>
              <a:t> femmes </a:t>
            </a:r>
            <a:r>
              <a:rPr lang="en-US" sz="2000" b="1" dirty="0" err="1"/>
              <a:t>connues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ce</a:t>
            </a:r>
            <a:r>
              <a:rPr lang="en-US" sz="2000" b="1" dirty="0"/>
              <a:t> monde. La </a:t>
            </a:r>
            <a:r>
              <a:rPr lang="en-US" sz="2000" b="1" dirty="0" err="1"/>
              <a:t>cité</a:t>
            </a:r>
            <a:r>
              <a:rPr lang="en-US" sz="2000" b="1" dirty="0"/>
              <a:t> doit </a:t>
            </a:r>
            <a:r>
              <a:rPr lang="en-US" sz="2000" b="1" dirty="0" err="1"/>
              <a:t>être</a:t>
            </a:r>
            <a:r>
              <a:rPr lang="en-US" sz="2000" b="1" dirty="0"/>
              <a:t> un </a:t>
            </a:r>
            <a:r>
              <a:rPr lang="en-US" sz="2000" b="1" dirty="0">
                <a:highlight>
                  <a:srgbClr val="FFFF00"/>
                </a:highlight>
              </a:rPr>
              <a:t>rampart </a:t>
            </a:r>
            <a:r>
              <a:rPr lang="en-US" sz="2000" b="1" dirty="0" err="1">
                <a:highlight>
                  <a:srgbClr val="FFFF00"/>
                </a:highlight>
              </a:rPr>
              <a:t>contre</a:t>
            </a:r>
            <a:r>
              <a:rPr lang="en-US" sz="2000" b="1" dirty="0">
                <a:highlight>
                  <a:srgbClr val="FFFF00"/>
                </a:highlight>
              </a:rPr>
              <a:t> les accusations</a:t>
            </a:r>
          </a:p>
          <a:p>
            <a:r>
              <a:rPr lang="en-US" sz="2000" b="1" dirty="0"/>
              <a:t>            </a:t>
            </a:r>
            <a:r>
              <a:rPr lang="en-US" sz="2000" b="1" dirty="0" err="1"/>
              <a:t>brutales</a:t>
            </a:r>
            <a:r>
              <a:rPr lang="en-US" sz="2000" b="1" dirty="0"/>
              <a:t> de la part des hommes et un </a:t>
            </a:r>
            <a:r>
              <a:rPr lang="en-US" sz="2000" b="1" dirty="0" err="1"/>
              <a:t>mémorial</a:t>
            </a:r>
            <a:r>
              <a:rPr lang="en-US" sz="2000" b="1" dirty="0"/>
              <a:t> de la veritable et </a:t>
            </a:r>
            <a:r>
              <a:rPr lang="en-US" sz="2000" b="1" dirty="0" err="1"/>
              <a:t>louable</a:t>
            </a:r>
            <a:r>
              <a:rPr lang="en-US" sz="2000" b="1" dirty="0"/>
              <a:t> nature des femmes</a:t>
            </a:r>
            <a:r>
              <a:rPr lang="en-US" sz="2000" b="1" dirty="0">
                <a:solidFill>
                  <a:srgbClr val="002060"/>
                </a:solidFill>
              </a:rPr>
              <a:t>.  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1026" name="Picture 2" descr="By Dr. Lauren Kilroy-Ewbank (article) | Khan Academy">
            <a:extLst>
              <a:ext uri="{FF2B5EF4-FFF2-40B4-BE49-F238E27FC236}">
                <a16:creationId xmlns:a16="http://schemas.microsoft.com/office/drawing/2014/main" id="{40F4B549-E4EC-4955-85E5-232FA49E3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291" y="1546609"/>
            <a:ext cx="5199528" cy="3239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9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5"/>
          <p:cNvSpPr txBox="1">
            <a:spLocks noChangeArrowheads="1"/>
          </p:cNvSpPr>
          <p:nvPr/>
        </p:nvSpPr>
        <p:spPr bwMode="auto">
          <a:xfrm>
            <a:off x="1" y="1"/>
            <a:ext cx="12192000" cy="7694414"/>
          </a:xfrm>
          <a:prstGeom prst="rect">
            <a:avLst/>
          </a:prstGeom>
          <a:gradFill rotWithShape="1">
            <a:gsLst>
              <a:gs pos="0">
                <a:srgbClr val="F2FDB1"/>
              </a:gs>
              <a:gs pos="100000">
                <a:srgbClr val="FFFF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hlink"/>
                </a:solidFill>
              </a:rPr>
              <a:t>    </a:t>
            </a:r>
          </a:p>
          <a:p>
            <a:r>
              <a:rPr lang="en-US" b="1" dirty="0">
                <a:solidFill>
                  <a:schemeClr val="hlink"/>
                </a:solidFill>
                <a:latin typeface="Lucida Handwriting" panose="03010101010101010101" pitchFamily="66" charset="0"/>
              </a:rPr>
              <a:t>  </a:t>
            </a:r>
            <a:r>
              <a:rPr lang="fr-FR" sz="2000" b="1" dirty="0"/>
              <a:t>Le terme « cité » rappelle l’œuvre de </a:t>
            </a:r>
            <a:r>
              <a:rPr lang="fr-FR" sz="2000" b="1" i="1" dirty="0"/>
              <a:t>La Cité de Dieu </a:t>
            </a:r>
            <a:r>
              <a:rPr lang="fr-FR" sz="2000" b="1" dirty="0"/>
              <a:t>de St. Augustin, qui évite une polarisation pure et dure</a:t>
            </a:r>
          </a:p>
          <a:p>
            <a:r>
              <a:rPr lang="fr-FR" sz="2000" b="1" dirty="0"/>
              <a:t>     entre une vision chrétienne et païenne. Augustin reconnaît la valeur de femmes chrétiennes et citoyennes   </a:t>
            </a:r>
          </a:p>
          <a:p>
            <a:r>
              <a:rPr lang="fr-FR" sz="2000" b="1" dirty="0"/>
              <a:t>                romaines semblables à ses lectrices, des femmes vivant dans le monde.  </a:t>
            </a:r>
          </a:p>
          <a:p>
            <a:r>
              <a:rPr lang="fr-FR" sz="2000" b="1" dirty="0"/>
              <a:t> Christine envisage une </a:t>
            </a:r>
            <a:r>
              <a:rPr lang="fr-FR" sz="2000" b="1" dirty="0">
                <a:highlight>
                  <a:srgbClr val="FFFF00"/>
                </a:highlight>
              </a:rPr>
              <a:t>hiérarchie de femmes</a:t>
            </a:r>
            <a:r>
              <a:rPr lang="fr-FR" sz="2000" b="1" dirty="0"/>
              <a:t>: en bas les « guerrière et inventrices », fondation de la Cité -</a:t>
            </a:r>
          </a:p>
          <a:p>
            <a:r>
              <a:rPr lang="fr-FR" sz="2000" b="1" dirty="0"/>
              <a:t>       les femmes BONNES au milieu – et les saintes femmes en haut de la Cité: toutes ces femmes assurent par leurs interactions des unes avec les autres, un  </a:t>
            </a:r>
            <a:r>
              <a:rPr lang="fr-FR" sz="2000" b="1" dirty="0">
                <a:highlight>
                  <a:srgbClr val="FFFF00"/>
                </a:highlight>
              </a:rPr>
              <a:t>dépassement</a:t>
            </a:r>
            <a:r>
              <a:rPr lang="fr-FR" sz="2000" b="1" dirty="0"/>
              <a:t> du </a:t>
            </a:r>
            <a:r>
              <a:rPr lang="fr-FR" sz="2000" b="1" dirty="0">
                <a:highlight>
                  <a:srgbClr val="FFFF00"/>
                </a:highlight>
              </a:rPr>
              <a:t>cycle de l’ascension et de la chute propre</a:t>
            </a:r>
          </a:p>
          <a:p>
            <a:r>
              <a:rPr lang="fr-FR" sz="2000" b="1" dirty="0"/>
              <a:t>                                               à toutes les civilisations humaines. </a:t>
            </a:r>
          </a:p>
          <a:p>
            <a:endParaRPr lang="fr-FR" sz="2000" b="1" dirty="0">
              <a:solidFill>
                <a:srgbClr val="002060"/>
              </a:solidFill>
            </a:endParaRPr>
          </a:p>
          <a:p>
            <a:r>
              <a:rPr lang="fr-FR" sz="2000" b="1" dirty="0">
                <a:solidFill>
                  <a:srgbClr val="002060"/>
                </a:solidFill>
              </a:rPr>
              <a:t> </a:t>
            </a:r>
            <a:r>
              <a:rPr lang="fr-FR" sz="2000" b="1" dirty="0"/>
              <a:t>Christine assimile la misogynie à une </a:t>
            </a:r>
            <a:r>
              <a:rPr lang="fr-FR" sz="2000" b="1" dirty="0">
                <a:highlight>
                  <a:srgbClr val="FFFF00"/>
                </a:highlight>
              </a:rPr>
              <a:t>doctrine</a:t>
            </a:r>
            <a:r>
              <a:rPr lang="fr-FR" sz="2000" b="1" dirty="0"/>
              <a:t> extrêmement persuasive, qui est une </a:t>
            </a:r>
            <a:r>
              <a:rPr lang="fr-FR" sz="2000" b="1" dirty="0">
                <a:highlight>
                  <a:srgbClr val="FFFF00"/>
                </a:highlight>
              </a:rPr>
              <a:t>hérésie</a:t>
            </a:r>
            <a:r>
              <a:rPr lang="fr-FR" sz="2000" b="1" dirty="0"/>
              <a:t>. Elle transgresse</a:t>
            </a:r>
          </a:p>
          <a:p>
            <a:r>
              <a:rPr lang="fr-FR" sz="2000" b="1" dirty="0"/>
              <a:t>   les lois de Dieu, car attaquer les femmes, c’est attaquer la raison, la nature, la société. Ceux qui suivent </a:t>
            </a:r>
          </a:p>
          <a:p>
            <a:r>
              <a:rPr lang="fr-FR" sz="2000" b="1" dirty="0"/>
              <a:t>                                         cette doctrine font du mal à eux-mêmes (ils s’intoxiquent). </a:t>
            </a:r>
          </a:p>
          <a:p>
            <a:r>
              <a:rPr lang="fr-FR" sz="2000" b="1" dirty="0"/>
              <a:t>   </a:t>
            </a:r>
          </a:p>
          <a:p>
            <a:r>
              <a:rPr lang="fr-FR" sz="2000" b="1" dirty="0"/>
              <a:t>Elle justifie ce qu’elle dit en établissant une comparaison entre Marie au moment de l’Annonciation             </a:t>
            </a:r>
          </a:p>
          <a:p>
            <a:r>
              <a:rPr lang="fr-FR" sz="2000" b="1" dirty="0"/>
              <a:t> (</a:t>
            </a:r>
            <a:r>
              <a:rPr lang="fr-FR" sz="2000" b="1" dirty="0" err="1"/>
              <a:t>Lc</a:t>
            </a:r>
            <a:r>
              <a:rPr lang="fr-FR" sz="2000" b="1" dirty="0"/>
              <a:t> 1, 26-32) et elle-même! Toutes les deux reçoivent le message d’un accomplissement prophétique – </a:t>
            </a:r>
          </a:p>
          <a:p>
            <a:r>
              <a:rPr lang="fr-FR" sz="2000" b="1" dirty="0"/>
              <a:t>                                elles reçoivent une mission – et le fruit de leur mission sera immortel.  </a:t>
            </a:r>
          </a:p>
          <a:p>
            <a:r>
              <a:rPr lang="fr-FR" sz="2000" b="1" dirty="0"/>
              <a:t>                    Christine s’approprie l’autorité de Marie, une prophétesse </a:t>
            </a:r>
            <a:r>
              <a:rPr lang="fr-FR" sz="2000" b="1" dirty="0">
                <a:highlight>
                  <a:srgbClr val="FFFF00"/>
                </a:highlight>
              </a:rPr>
              <a:t>envoyée par Dieu</a:t>
            </a:r>
            <a:r>
              <a:rPr lang="fr-FR" sz="2000" b="1" dirty="0"/>
              <a:t>! </a:t>
            </a:r>
          </a:p>
          <a:p>
            <a:r>
              <a:rPr lang="fr-FR" sz="2000" b="1" dirty="0"/>
              <a:t>Son interprétation du terme « image de Dieu en </a:t>
            </a:r>
            <a:r>
              <a:rPr lang="fr-FR" sz="2000" b="1" dirty="0" err="1"/>
              <a:t>Gen</a:t>
            </a:r>
            <a:r>
              <a:rPr lang="fr-FR" sz="2000" b="1" dirty="0"/>
              <a:t> 1-2 = les femmes sont aussi intellectuelles que les</a:t>
            </a:r>
          </a:p>
          <a:p>
            <a:r>
              <a:rPr lang="fr-FR" sz="2000" b="1" dirty="0"/>
              <a:t> hommes; Eve est née à l’intérieur du paradis (une meilleure place). Adam a été pris de la terre dehors alors </a:t>
            </a:r>
          </a:p>
          <a:p>
            <a:r>
              <a:rPr lang="fr-FR" sz="2000" b="1" dirty="0"/>
              <a:t>qu’Eve provient de sa côte. Elle est sa compagne et non pas son esclave. Elle argumente contre la formule </a:t>
            </a:r>
          </a:p>
          <a:p>
            <a:r>
              <a:rPr lang="fr-FR" sz="2000" b="1" dirty="0"/>
              <a:t>    d’Aristote et de Thomas d’Aquin  : « la femme est déficient et accidentel  = </a:t>
            </a:r>
            <a:r>
              <a:rPr lang="fr-FR" sz="2000" b="1" dirty="0">
                <a:highlight>
                  <a:srgbClr val="FFFF00"/>
                </a:highlight>
              </a:rPr>
              <a:t>la création de Dieu est </a:t>
            </a:r>
          </a:p>
          <a:p>
            <a:r>
              <a:rPr lang="fr-FR" sz="2000" b="1" dirty="0"/>
              <a:t>                                                                </a:t>
            </a:r>
            <a:r>
              <a:rPr lang="fr-FR" sz="2000" b="1" dirty="0">
                <a:highlight>
                  <a:srgbClr val="FFFF00"/>
                </a:highlight>
              </a:rPr>
              <a:t>incompatible avec quelque chose d’exécrable</a:t>
            </a:r>
            <a:r>
              <a:rPr lang="fr-FR" sz="2000" b="1" dirty="0"/>
              <a:t>.</a:t>
            </a:r>
            <a:endParaRPr lang="en-US" sz="2000" b="1" dirty="0"/>
          </a:p>
          <a:p>
            <a:pPr>
              <a:spcBef>
                <a:spcPct val="0"/>
              </a:spcBef>
            </a:pPr>
            <a:r>
              <a:rPr lang="en-US" sz="2000" b="1" dirty="0"/>
              <a:t>       </a:t>
            </a:r>
          </a:p>
          <a:p>
            <a:endParaRPr lang="en-US" b="1" dirty="0">
              <a:solidFill>
                <a:schemeClr val="hlink"/>
              </a:solidFill>
            </a:endParaRPr>
          </a:p>
          <a:p>
            <a:endParaRPr lang="en-US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70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3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5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5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5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5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55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55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55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55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55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55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55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355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55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55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55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355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55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55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355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355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355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355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355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355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55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55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355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355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12192000" cy="7078861"/>
          </a:xfrm>
          <a:prstGeom prst="rect">
            <a:avLst/>
          </a:prstGeom>
          <a:gradFill flip="none" rotWithShape="1">
            <a:gsLst>
              <a:gs pos="65000">
                <a:srgbClr val="FFF5FB"/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135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 </a:t>
            </a:r>
          </a:p>
          <a:p>
            <a:r>
              <a:rPr lang="fr-FR" b="1" dirty="0">
                <a:solidFill>
                  <a:srgbClr val="002060"/>
                </a:solidFill>
              </a:rPr>
              <a:t>  </a:t>
            </a:r>
            <a:r>
              <a:rPr lang="fr-FR" sz="2000" b="1" dirty="0"/>
              <a:t>Quand les femmes adoptent des points des vue </a:t>
            </a:r>
            <a:r>
              <a:rPr lang="fr-FR" sz="2000" b="1" dirty="0" err="1"/>
              <a:t>anti-féministes</a:t>
            </a:r>
            <a:r>
              <a:rPr lang="fr-FR" sz="2000" b="1" dirty="0"/>
              <a:t>, elles développent une haine de soi-même</a:t>
            </a:r>
          </a:p>
          <a:p>
            <a:r>
              <a:rPr lang="fr-FR" sz="2000" b="1" dirty="0"/>
              <a:t>        et elles doutent d’elles-mêmes. Elles doivent donc apprendre </a:t>
            </a:r>
            <a:r>
              <a:rPr lang="fr-FR" sz="2000" b="1" dirty="0">
                <a:highlight>
                  <a:srgbClr val="FFFF00"/>
                </a:highlight>
              </a:rPr>
              <a:t>comment répondre </a:t>
            </a:r>
            <a:r>
              <a:rPr lang="fr-FR" sz="2000" b="1" dirty="0"/>
              <a:t>aux opinions misogynes.    </a:t>
            </a:r>
          </a:p>
          <a:p>
            <a:r>
              <a:rPr lang="fr-FR" sz="2000" b="1" dirty="0">
                <a:solidFill>
                  <a:srgbClr val="002060"/>
                </a:solidFill>
              </a:rPr>
              <a:t>     </a:t>
            </a:r>
            <a:r>
              <a:rPr lang="fr-FR" sz="2000" b="1" dirty="0"/>
              <a:t>1. l’</a:t>
            </a:r>
            <a:r>
              <a:rPr lang="fr-FR" sz="2000" b="1" i="1" dirty="0" err="1"/>
              <a:t>anamnesis</a:t>
            </a:r>
            <a:r>
              <a:rPr lang="fr-FR" sz="2000" b="1" dirty="0"/>
              <a:t>=il faut faire mémoire d’une connaissance oubliée et effacée de la femme comme BONNE  </a:t>
            </a:r>
          </a:p>
          <a:p>
            <a:r>
              <a:rPr lang="fr-FR" sz="2000" b="1" dirty="0"/>
              <a:t>         et faire la différence entre attitudes et langage favorables et défavorables aux femmes;</a:t>
            </a:r>
          </a:p>
          <a:p>
            <a:endParaRPr lang="fr-FR" sz="2000" b="1" dirty="0">
              <a:solidFill>
                <a:srgbClr val="002060"/>
              </a:solidFill>
            </a:endParaRPr>
          </a:p>
          <a:p>
            <a:r>
              <a:rPr lang="fr-FR" sz="2000" b="1" dirty="0">
                <a:solidFill>
                  <a:srgbClr val="002060"/>
                </a:solidFill>
              </a:rPr>
              <a:t>      </a:t>
            </a:r>
            <a:r>
              <a:rPr lang="fr-FR" sz="2000" b="1" dirty="0"/>
              <a:t>2.  l’ingratitude des hommes fait empirer la condition humaine. Pourquoi auraient-ils de la gratitude </a:t>
            </a:r>
          </a:p>
          <a:p>
            <a:r>
              <a:rPr lang="fr-FR" sz="2000" b="1" dirty="0"/>
              <a:t>             car ils sont supérieurs de toute façon. Cette ingratitude compromet les relations entre hommes et</a:t>
            </a:r>
          </a:p>
          <a:p>
            <a:r>
              <a:rPr lang="fr-FR" sz="2000" b="1" dirty="0"/>
              <a:t>              femmes et dans la société. Hommes et femmes doivent se souvenir que c’est par une femme (Marie) </a:t>
            </a:r>
          </a:p>
          <a:p>
            <a:r>
              <a:rPr lang="fr-FR" sz="2000" b="1" dirty="0"/>
              <a:t>              que la porte du paradis a été réouverte!</a:t>
            </a:r>
          </a:p>
          <a:p>
            <a:endParaRPr lang="fr-FR" sz="2000" b="1" dirty="0">
              <a:solidFill>
                <a:srgbClr val="002060"/>
              </a:solidFill>
            </a:endParaRPr>
          </a:p>
          <a:p>
            <a:r>
              <a:rPr lang="fr-FR" sz="2000" b="1" dirty="0">
                <a:solidFill>
                  <a:srgbClr val="002060"/>
                </a:solidFill>
              </a:rPr>
              <a:t>      </a:t>
            </a:r>
            <a:r>
              <a:rPr lang="fr-FR" sz="2000" b="1" dirty="0"/>
              <a:t>3.  puiser son inspiration des femmes qui construisent la cité et non pas des femmes qui agissent </a:t>
            </a:r>
          </a:p>
          <a:p>
            <a:r>
              <a:rPr lang="fr-FR" sz="2000" b="1" dirty="0"/>
              <a:t>             en hommes; </a:t>
            </a:r>
          </a:p>
          <a:p>
            <a:endParaRPr lang="fr-FR" sz="2000" b="1" dirty="0">
              <a:solidFill>
                <a:srgbClr val="002060"/>
              </a:solidFill>
            </a:endParaRPr>
          </a:p>
          <a:p>
            <a:r>
              <a:rPr lang="fr-FR" sz="2000" b="1" dirty="0"/>
              <a:t>4. </a:t>
            </a:r>
            <a:r>
              <a:rPr lang="en-US" sz="2000" dirty="0"/>
              <a:t>“le </a:t>
            </a:r>
            <a:r>
              <a:rPr lang="en-US" sz="2000" dirty="0" err="1"/>
              <a:t>discours</a:t>
            </a:r>
            <a:r>
              <a:rPr lang="en-US" sz="2000" dirty="0"/>
              <a:t> habile </a:t>
            </a:r>
            <a:r>
              <a:rPr lang="en-US" sz="2000" dirty="0" err="1"/>
              <a:t>devrait</a:t>
            </a:r>
            <a:r>
              <a:rPr lang="en-US" sz="2000" dirty="0"/>
              <a:t> faire </a:t>
            </a:r>
            <a:r>
              <a:rPr lang="en-US" sz="2000" dirty="0" err="1"/>
              <a:t>partie</a:t>
            </a:r>
            <a:r>
              <a:rPr lang="en-US" sz="2000" dirty="0"/>
              <a:t> du </a:t>
            </a:r>
            <a:r>
              <a:rPr lang="en-US" sz="2000" dirty="0" err="1"/>
              <a:t>répertoire</a:t>
            </a:r>
            <a:r>
              <a:rPr lang="en-US" sz="2000" dirty="0"/>
              <a:t> morale de toute femme”. </a:t>
            </a:r>
          </a:p>
          <a:p>
            <a:r>
              <a:rPr lang="en-US" sz="2000" b="1" dirty="0">
                <a:latin typeface="Calibri" pitchFamily="34" charset="0"/>
              </a:rPr>
              <a:t>       Christine </a:t>
            </a:r>
            <a:r>
              <a:rPr lang="en-US" sz="2000" b="1" dirty="0" err="1">
                <a:latin typeface="Calibri" pitchFamily="34" charset="0"/>
              </a:rPr>
              <a:t>fustige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l’utilisation</a:t>
            </a:r>
            <a:r>
              <a:rPr lang="en-US" sz="2000" b="1" dirty="0">
                <a:latin typeface="Calibri" pitchFamily="34" charset="0"/>
              </a:rPr>
              <a:t> de </a:t>
            </a:r>
            <a:r>
              <a:rPr lang="en-US" sz="2000" b="1" dirty="0" err="1">
                <a:latin typeface="Calibri" pitchFamily="34" charset="0"/>
              </a:rPr>
              <a:t>termes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vulgaires</a:t>
            </a:r>
            <a:r>
              <a:rPr lang="en-US" sz="2000" b="1" dirty="0">
                <a:latin typeface="Calibri" pitchFamily="34" charset="0"/>
              </a:rPr>
              <a:t>; la </a:t>
            </a:r>
            <a:r>
              <a:rPr lang="en-US" sz="2000" b="1" dirty="0" err="1">
                <a:latin typeface="Calibri" pitchFamily="34" charset="0"/>
              </a:rPr>
              <a:t>diffamation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injuste</a:t>
            </a:r>
            <a:r>
              <a:rPr lang="en-US" sz="2000" b="1" dirty="0">
                <a:latin typeface="Calibri" pitchFamily="34" charset="0"/>
              </a:rPr>
              <a:t> des femmes dans des </a:t>
            </a:r>
            <a:r>
              <a:rPr lang="en-US" sz="2000" b="1" dirty="0" err="1">
                <a:latin typeface="Calibri" pitchFamily="34" charset="0"/>
              </a:rPr>
              <a:t>textes</a:t>
            </a:r>
            <a:r>
              <a:rPr lang="en-US" sz="2000" b="1" dirty="0">
                <a:latin typeface="Calibri" pitchFamily="34" charset="0"/>
              </a:rPr>
              <a:t> </a:t>
            </a:r>
          </a:p>
          <a:p>
            <a:r>
              <a:rPr lang="en-US" sz="2000" b="1" dirty="0">
                <a:latin typeface="Calibri" pitchFamily="34" charset="0"/>
              </a:rPr>
              <a:t>       </a:t>
            </a:r>
            <a:r>
              <a:rPr lang="en-US" sz="2000" b="1" dirty="0" err="1">
                <a:latin typeface="Calibri" pitchFamily="34" charset="0"/>
              </a:rPr>
              <a:t>littéraires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est</a:t>
            </a:r>
            <a:r>
              <a:rPr lang="en-US" sz="2000" b="1" dirty="0">
                <a:latin typeface="Calibri" pitchFamily="34" charset="0"/>
              </a:rPr>
              <a:t> à </a:t>
            </a:r>
            <a:r>
              <a:rPr lang="en-US" sz="2000" b="1" dirty="0" err="1">
                <a:latin typeface="Calibri" pitchFamily="34" charset="0"/>
              </a:rPr>
              <a:t>prohiber</a:t>
            </a:r>
            <a:r>
              <a:rPr lang="en-US" sz="2000" b="1" dirty="0">
                <a:latin typeface="Calibri" pitchFamily="34" charset="0"/>
              </a:rPr>
              <a:t>. Elle </a:t>
            </a:r>
            <a:r>
              <a:rPr lang="en-US" sz="2000" b="1" dirty="0" err="1">
                <a:latin typeface="Calibri" pitchFamily="34" charset="0"/>
              </a:rPr>
              <a:t>argumente</a:t>
            </a:r>
            <a:r>
              <a:rPr lang="en-US" sz="2000" b="1" dirty="0">
                <a:latin typeface="Calibri" pitchFamily="34" charset="0"/>
              </a:rPr>
              <a:t> que les femmes, </a:t>
            </a:r>
            <a:r>
              <a:rPr lang="en-US" sz="2000" b="1" dirty="0" err="1">
                <a:latin typeface="Calibri" pitchFamily="34" charset="0"/>
              </a:rPr>
              <a:t>qu’elles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soient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païennes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ou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chrétiennes</a:t>
            </a:r>
            <a:r>
              <a:rPr lang="en-US" sz="2000" b="1" dirty="0">
                <a:latin typeface="Calibri" pitchFamily="34" charset="0"/>
              </a:rPr>
              <a:t>, </a:t>
            </a:r>
            <a:r>
              <a:rPr lang="en-US" sz="2000" b="1" dirty="0" err="1">
                <a:latin typeface="Calibri" pitchFamily="34" charset="0"/>
              </a:rPr>
              <a:t>ont</a:t>
            </a:r>
            <a:endParaRPr lang="en-US" sz="2000" b="1" dirty="0">
              <a:latin typeface="Calibri" pitchFamily="34" charset="0"/>
            </a:endParaRPr>
          </a:p>
          <a:p>
            <a:r>
              <a:rPr lang="en-US" sz="2000" b="1" dirty="0">
                <a:latin typeface="Calibri" pitchFamily="34" charset="0"/>
              </a:rPr>
              <a:t>       </a:t>
            </a:r>
            <a:r>
              <a:rPr lang="en-US" sz="2000" b="1" dirty="0" err="1">
                <a:latin typeface="Calibri" pitchFamily="34" charset="0"/>
              </a:rPr>
              <a:t>usé</a:t>
            </a:r>
            <a:r>
              <a:rPr lang="en-US" sz="2000" b="1" dirty="0">
                <a:latin typeface="Calibri" pitchFamily="34" charset="0"/>
              </a:rPr>
              <a:t> un </a:t>
            </a:r>
            <a:r>
              <a:rPr lang="en-US" sz="2000" b="1" dirty="0" err="1">
                <a:latin typeface="Calibri" pitchFamily="34" charset="0"/>
              </a:rPr>
              <a:t>langage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en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faveur</a:t>
            </a:r>
            <a:r>
              <a:rPr lang="en-US" sz="2000" b="1" dirty="0">
                <a:latin typeface="Calibri" pitchFamily="34" charset="0"/>
              </a:rPr>
              <a:t> de </a:t>
            </a:r>
            <a:r>
              <a:rPr lang="en-US" sz="2000" b="1" dirty="0" err="1">
                <a:latin typeface="Calibri" pitchFamily="34" charset="0"/>
              </a:rPr>
              <a:t>propos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positifs</a:t>
            </a:r>
            <a:r>
              <a:rPr lang="en-US" sz="2000" b="1" dirty="0">
                <a:latin typeface="Calibri" pitchFamily="34" charset="0"/>
              </a:rPr>
              <a:t>. Les </a:t>
            </a:r>
            <a:r>
              <a:rPr lang="en-US" sz="2000" b="1" dirty="0" err="1">
                <a:latin typeface="Calibri" pitchFamily="34" charset="0"/>
              </a:rPr>
              <a:t>propos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misogynes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sont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toujours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négatives</a:t>
            </a:r>
            <a:r>
              <a:rPr lang="en-US" sz="2000" b="1" dirty="0">
                <a:latin typeface="Calibri" pitchFamily="34" charset="0"/>
              </a:rPr>
              <a:t>.  </a:t>
            </a:r>
            <a:endParaRPr lang="en-US" sz="2000" b="1" dirty="0"/>
          </a:p>
          <a:p>
            <a:r>
              <a:rPr lang="en-US" sz="2000" b="1" dirty="0"/>
              <a:t>      </a:t>
            </a:r>
          </a:p>
          <a:p>
            <a:r>
              <a:rPr lang="en-US" sz="2000" b="1" dirty="0">
                <a:solidFill>
                  <a:srgbClr val="002060"/>
                </a:solidFill>
              </a:rPr>
              <a:t>  </a:t>
            </a:r>
            <a:r>
              <a:rPr lang="en-US" sz="2000" b="1" dirty="0"/>
              <a:t>5. le corps des femmes </a:t>
            </a:r>
            <a:r>
              <a:rPr lang="en-US" sz="2000" b="1" dirty="0" err="1"/>
              <a:t>est</a:t>
            </a:r>
            <a:r>
              <a:rPr lang="en-US" sz="2000" b="1" dirty="0"/>
              <a:t> un lieu de vertu </a:t>
            </a:r>
            <a:r>
              <a:rPr lang="en-US" sz="2000" b="1" dirty="0" err="1"/>
              <a:t>plutôt</a:t>
            </a:r>
            <a:r>
              <a:rPr lang="en-US" sz="2000" b="1" dirty="0"/>
              <a:t> que de vice – </a:t>
            </a:r>
            <a:r>
              <a:rPr lang="en-US" sz="2000" b="1" dirty="0" err="1"/>
              <a:t>ils</a:t>
            </a:r>
            <a:r>
              <a:rPr lang="en-US" sz="2000" b="1" dirty="0"/>
              <a:t> </a:t>
            </a:r>
            <a:r>
              <a:rPr lang="en-US" sz="2000" b="1" dirty="0" err="1"/>
              <a:t>convient</a:t>
            </a:r>
            <a:r>
              <a:rPr lang="en-US" sz="2000" b="1" dirty="0"/>
              <a:t> de </a:t>
            </a:r>
            <a:r>
              <a:rPr lang="en-US" sz="2000" b="1" dirty="0" err="1"/>
              <a:t>dé-érotiser</a:t>
            </a:r>
            <a:r>
              <a:rPr lang="en-US" sz="2000" b="1" dirty="0"/>
              <a:t> attitudes et </a:t>
            </a:r>
          </a:p>
          <a:p>
            <a:r>
              <a:rPr lang="en-US" sz="2000" b="1" dirty="0"/>
              <a:t>       </a:t>
            </a:r>
            <a:r>
              <a:rPr lang="en-US" sz="2000" b="1" dirty="0" err="1"/>
              <a:t>langage</a:t>
            </a:r>
            <a:r>
              <a:rPr lang="en-US" sz="2000" b="1" dirty="0"/>
              <a:t> pour le bien de </a:t>
            </a:r>
            <a:r>
              <a:rPr lang="en-US" sz="2000" b="1" dirty="0" err="1"/>
              <a:t>l’Etat</a:t>
            </a:r>
            <a:r>
              <a:rPr lang="en-US" sz="2000" b="1" dirty="0"/>
              <a:t>.      </a:t>
            </a:r>
            <a:endParaRPr lang="fr-FR" sz="2000" b="1" dirty="0"/>
          </a:p>
          <a:p>
            <a:endParaRPr lang="fr-FR" b="1" dirty="0">
              <a:solidFill>
                <a:srgbClr val="002060"/>
              </a:solidFill>
            </a:endParaRPr>
          </a:p>
          <a:p>
            <a:r>
              <a:rPr lang="fr-FR" b="1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393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5"/>
          <p:cNvSpPr txBox="1">
            <a:spLocks noChangeArrowheads="1"/>
          </p:cNvSpPr>
          <p:nvPr/>
        </p:nvSpPr>
        <p:spPr bwMode="auto">
          <a:xfrm>
            <a:off x="0" y="0"/>
            <a:ext cx="12192000" cy="11572399"/>
          </a:xfrm>
          <a:prstGeom prst="rect">
            <a:avLst/>
          </a:prstGeom>
          <a:gradFill rotWithShape="1">
            <a:gsLst>
              <a:gs pos="0">
                <a:srgbClr val="F2FDB1"/>
              </a:gs>
              <a:gs pos="100000">
                <a:srgbClr val="FFFF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hlink"/>
                </a:solidFill>
              </a:rPr>
              <a:t>    </a:t>
            </a:r>
            <a:endParaRPr lang="en-US" sz="2000" b="1" dirty="0">
              <a:solidFill>
                <a:srgbClr val="002060"/>
              </a:solidFill>
            </a:endParaRPr>
          </a:p>
          <a:p>
            <a:r>
              <a:rPr lang="en-US" sz="2000" b="1" dirty="0">
                <a:solidFill>
                  <a:srgbClr val="002060"/>
                </a:solidFill>
              </a:rPr>
              <a:t>                                          </a:t>
            </a:r>
            <a:r>
              <a:rPr lang="en-US" sz="2000" b="1" dirty="0" err="1"/>
              <a:t>Quelques</a:t>
            </a:r>
            <a:r>
              <a:rPr lang="en-US" sz="2000" b="1" dirty="0"/>
              <a:t> </a:t>
            </a:r>
            <a:r>
              <a:rPr lang="en-US" sz="2000" b="1" dirty="0" err="1"/>
              <a:t>limites</a:t>
            </a:r>
            <a:r>
              <a:rPr lang="en-US" sz="2000" b="1" dirty="0"/>
              <a:t> dans la </a:t>
            </a:r>
            <a:r>
              <a:rPr lang="en-US" sz="2000" b="1" dirty="0" err="1"/>
              <a:t>littérature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rgbClr val="002060"/>
                </a:solidFill>
              </a:rPr>
              <a:t>de </a:t>
            </a:r>
            <a:r>
              <a:rPr lang="en-US" sz="2000" b="1" dirty="0"/>
              <a:t>Christine de </a:t>
            </a:r>
            <a:r>
              <a:rPr lang="en-US" sz="2000" b="1" dirty="0" err="1"/>
              <a:t>Pizan</a:t>
            </a:r>
            <a:endParaRPr lang="en-US" sz="2000" b="1" dirty="0"/>
          </a:p>
          <a:p>
            <a:endParaRPr lang="en-US" sz="2000" b="1" dirty="0">
              <a:solidFill>
                <a:srgbClr val="002060"/>
              </a:solidFill>
            </a:endParaRPr>
          </a:p>
          <a:p>
            <a:r>
              <a:rPr lang="en-US" sz="2000" b="1" dirty="0">
                <a:solidFill>
                  <a:srgbClr val="002060"/>
                </a:solidFill>
              </a:rPr>
              <a:t>   </a:t>
            </a:r>
            <a:r>
              <a:rPr lang="en-US" sz="2000" b="1" dirty="0"/>
              <a:t>Les </a:t>
            </a:r>
            <a:r>
              <a:rPr lang="en-US" sz="2000" b="1" dirty="0" err="1"/>
              <a:t>différents</a:t>
            </a:r>
            <a:r>
              <a:rPr lang="en-US" sz="2000" b="1" dirty="0"/>
              <a:t> </a:t>
            </a:r>
            <a:r>
              <a:rPr lang="en-US" sz="2000" b="1" dirty="0" err="1"/>
              <a:t>rôles</a:t>
            </a:r>
            <a:r>
              <a:rPr lang="en-US" sz="2000" b="1" dirty="0"/>
              <a:t> </a:t>
            </a:r>
            <a:r>
              <a:rPr lang="en-US" sz="2000" b="1" dirty="0" err="1"/>
              <a:t>basés</a:t>
            </a:r>
            <a:r>
              <a:rPr lang="en-US" sz="2000" b="1" dirty="0"/>
              <a:t> sur </a:t>
            </a:r>
            <a:r>
              <a:rPr lang="en-US" sz="2000" b="1" dirty="0" err="1"/>
              <a:t>une</a:t>
            </a:r>
            <a:r>
              <a:rPr lang="en-US" sz="2000" b="1" dirty="0"/>
              <a:t> </a:t>
            </a:r>
            <a:r>
              <a:rPr lang="en-US" sz="2000" b="1" dirty="0">
                <a:highlight>
                  <a:srgbClr val="FFFF00"/>
                </a:highlight>
              </a:rPr>
              <a:t>division</a:t>
            </a:r>
            <a:r>
              <a:rPr lang="en-US" sz="2000" b="1" dirty="0"/>
              <a:t> des sexes pour assurer un bon </a:t>
            </a:r>
            <a:r>
              <a:rPr lang="en-US" sz="2000" b="1" dirty="0" err="1"/>
              <a:t>fonctionnement</a:t>
            </a:r>
            <a:r>
              <a:rPr lang="en-US" sz="2000" b="1" dirty="0"/>
              <a:t> de la société. </a:t>
            </a:r>
          </a:p>
          <a:p>
            <a:r>
              <a:rPr lang="en-US" sz="2000" b="1" dirty="0"/>
              <a:t>      Elle ne </a:t>
            </a:r>
            <a:r>
              <a:rPr lang="en-US" sz="2000" b="1" dirty="0" err="1"/>
              <a:t>voit</a:t>
            </a:r>
            <a:r>
              <a:rPr lang="en-US" sz="2000" b="1" dirty="0"/>
              <a:t> pas comment quelque chose </a:t>
            </a:r>
            <a:r>
              <a:rPr lang="en-US" sz="2000" b="1" dirty="0" err="1"/>
              <a:t>peut</a:t>
            </a:r>
            <a:r>
              <a:rPr lang="en-US" sz="2000" b="1" dirty="0"/>
              <a:t> </a:t>
            </a:r>
            <a:r>
              <a:rPr lang="en-US" sz="2000" b="1" dirty="0" err="1"/>
              <a:t>être</a:t>
            </a:r>
            <a:r>
              <a:rPr lang="en-US" sz="2000" b="1" dirty="0"/>
              <a:t> BON et </a:t>
            </a:r>
            <a:r>
              <a:rPr lang="en-US" sz="2000" b="1" dirty="0" err="1">
                <a:highlight>
                  <a:srgbClr val="FFFF00"/>
                </a:highlight>
              </a:rPr>
              <a:t>diviser</a:t>
            </a:r>
            <a:r>
              <a:rPr lang="en-US" sz="2000" b="1" dirty="0">
                <a:highlight>
                  <a:srgbClr val="FFFF00"/>
                </a:highlight>
              </a:rPr>
              <a:t> </a:t>
            </a:r>
            <a:r>
              <a:rPr lang="en-US" sz="2000" b="1" dirty="0" err="1">
                <a:highlight>
                  <a:srgbClr val="FFFF00"/>
                </a:highlight>
              </a:rPr>
              <a:t>en</a:t>
            </a:r>
            <a:r>
              <a:rPr lang="en-US" sz="2000" b="1" dirty="0">
                <a:highlight>
                  <a:srgbClr val="FFFF00"/>
                </a:highlight>
              </a:rPr>
              <a:t> </a:t>
            </a:r>
            <a:r>
              <a:rPr lang="en-US" sz="2000" b="1" dirty="0" err="1">
                <a:highlight>
                  <a:srgbClr val="FFFF00"/>
                </a:highlight>
              </a:rPr>
              <a:t>même</a:t>
            </a:r>
            <a:r>
              <a:rPr lang="en-US" sz="2000" b="1" dirty="0">
                <a:highlight>
                  <a:srgbClr val="FFFF00"/>
                </a:highlight>
              </a:rPr>
              <a:t> temps</a:t>
            </a:r>
            <a:r>
              <a:rPr lang="en-US" sz="2000" b="1" dirty="0"/>
              <a:t>! </a:t>
            </a:r>
          </a:p>
          <a:p>
            <a:r>
              <a:rPr lang="en-US" sz="2000" b="1" dirty="0"/>
              <a:t>         Elle </a:t>
            </a:r>
            <a:r>
              <a:rPr lang="en-US" sz="2000" b="1" dirty="0" err="1"/>
              <a:t>tente</a:t>
            </a:r>
            <a:r>
              <a:rPr lang="en-US" sz="2000" b="1" dirty="0"/>
              <a:t> de </a:t>
            </a:r>
            <a:r>
              <a:rPr lang="en-US" sz="2000" b="1" dirty="0">
                <a:highlight>
                  <a:srgbClr val="FFFF00"/>
                </a:highlight>
              </a:rPr>
              <a:t>persuader</a:t>
            </a:r>
            <a:r>
              <a:rPr lang="en-US" sz="2000" b="1" dirty="0"/>
              <a:t> les </a:t>
            </a:r>
            <a:r>
              <a:rPr lang="en-US" sz="2000" b="1" dirty="0" err="1"/>
              <a:t>misogynes</a:t>
            </a:r>
            <a:r>
              <a:rPr lang="en-US" sz="2000" b="1" dirty="0"/>
              <a:t> du </a:t>
            </a:r>
            <a:r>
              <a:rPr lang="en-US" sz="2000" b="1" dirty="0" err="1"/>
              <a:t>potentiel</a:t>
            </a:r>
            <a:r>
              <a:rPr lang="en-US" sz="2000" b="1" dirty="0"/>
              <a:t> </a:t>
            </a:r>
            <a:r>
              <a:rPr lang="en-US" sz="2000" b="1" dirty="0" err="1"/>
              <a:t>intellectuel</a:t>
            </a:r>
            <a:r>
              <a:rPr lang="en-US" sz="2000" b="1" dirty="0"/>
              <a:t> et moral des femmes </a:t>
            </a:r>
            <a:r>
              <a:rPr lang="en-US" sz="2000" b="1" dirty="0" err="1"/>
              <a:t>plutôt</a:t>
            </a:r>
            <a:r>
              <a:rPr lang="en-US" sz="2000" b="1" dirty="0"/>
              <a:t> que </a:t>
            </a:r>
          </a:p>
          <a:p>
            <a:r>
              <a:rPr lang="en-US" sz="2000" b="1" dirty="0"/>
              <a:t>      </a:t>
            </a:r>
            <a:r>
              <a:rPr lang="en-US" sz="2000" b="1" dirty="0" err="1"/>
              <a:t>d’agir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faveur</a:t>
            </a:r>
            <a:r>
              <a:rPr lang="en-US" sz="2000" b="1" dirty="0"/>
              <a:t> </a:t>
            </a:r>
            <a:r>
              <a:rPr lang="en-US" sz="2000" b="1" dirty="0" err="1"/>
              <a:t>d’une</a:t>
            </a:r>
            <a:r>
              <a:rPr lang="en-US" sz="2000" b="1" dirty="0"/>
              <a:t> </a:t>
            </a:r>
            <a:r>
              <a:rPr lang="en-US" sz="2000" b="1" dirty="0" err="1"/>
              <a:t>réforme</a:t>
            </a:r>
            <a:r>
              <a:rPr lang="en-US" sz="2000" b="1" dirty="0"/>
              <a:t> de la société pour que les femmes </a:t>
            </a:r>
            <a:r>
              <a:rPr lang="en-US" sz="2000" b="1" dirty="0" err="1"/>
              <a:t>puissent</a:t>
            </a:r>
            <a:r>
              <a:rPr lang="en-US" sz="2000" b="1" dirty="0"/>
              <a:t> </a:t>
            </a:r>
            <a:r>
              <a:rPr lang="en-US" sz="2000" b="1" dirty="0" err="1"/>
              <a:t>accéder</a:t>
            </a:r>
            <a:r>
              <a:rPr lang="en-US" sz="2000" b="1" dirty="0"/>
              <a:t> à </a:t>
            </a:r>
            <a:r>
              <a:rPr lang="en-US" sz="2000" b="1" dirty="0" err="1"/>
              <a:t>tous</a:t>
            </a:r>
            <a:r>
              <a:rPr lang="en-US" sz="2000" b="1" dirty="0"/>
              <a:t> les </a:t>
            </a:r>
            <a:r>
              <a:rPr lang="en-US" sz="2000" b="1" dirty="0" err="1"/>
              <a:t>rôles</a:t>
            </a:r>
            <a:r>
              <a:rPr lang="en-US" sz="2000" b="1" dirty="0"/>
              <a:t> </a:t>
            </a:r>
            <a:r>
              <a:rPr lang="en-US" sz="2000" b="1" dirty="0" err="1"/>
              <a:t>sociaux</a:t>
            </a:r>
            <a:r>
              <a:rPr lang="en-US" sz="2000" b="1" dirty="0"/>
              <a:t>. </a:t>
            </a:r>
          </a:p>
          <a:p>
            <a:r>
              <a:rPr lang="en-US" sz="2000" b="1" dirty="0"/>
              <a:t>       Elle place les </a:t>
            </a:r>
            <a:r>
              <a:rPr lang="en-US" sz="2000" b="1" dirty="0" err="1"/>
              <a:t>épouses</a:t>
            </a:r>
            <a:r>
              <a:rPr lang="en-US" sz="2000" b="1" dirty="0"/>
              <a:t> et mères au-dessus des </a:t>
            </a:r>
            <a:r>
              <a:rPr lang="en-US" sz="2000" b="1" dirty="0" err="1"/>
              <a:t>guerrires</a:t>
            </a:r>
            <a:r>
              <a:rPr lang="en-US" sz="2000" b="1" dirty="0"/>
              <a:t> et </a:t>
            </a:r>
            <a:r>
              <a:rPr lang="en-US" sz="2000" b="1" dirty="0" err="1"/>
              <a:t>inventrices</a:t>
            </a:r>
            <a:r>
              <a:rPr lang="en-US" sz="2000" b="1" dirty="0"/>
              <a:t> </a:t>
            </a:r>
            <a:r>
              <a:rPr lang="en-US" sz="2000" b="1" dirty="0" err="1"/>
              <a:t>probablement</a:t>
            </a:r>
            <a:r>
              <a:rPr lang="en-US" sz="2000" b="1" dirty="0"/>
              <a:t> </a:t>
            </a:r>
            <a:r>
              <a:rPr lang="en-US" sz="2000" b="1" dirty="0" err="1"/>
              <a:t>parce</a:t>
            </a:r>
            <a:r>
              <a:rPr lang="en-US" sz="2000" b="1" dirty="0"/>
              <a:t> que </a:t>
            </a:r>
            <a:r>
              <a:rPr lang="en-US" sz="2000" b="1" dirty="0" err="1"/>
              <a:t>sa</a:t>
            </a:r>
            <a:r>
              <a:rPr lang="en-US" sz="2000" b="1" dirty="0"/>
              <a:t> société</a:t>
            </a:r>
          </a:p>
          <a:p>
            <a:r>
              <a:rPr lang="en-US" sz="2000" b="1" dirty="0"/>
              <a:t>                                 </a:t>
            </a:r>
            <a:r>
              <a:rPr lang="en-US" sz="2000" b="1" dirty="0" err="1"/>
              <a:t>attendait</a:t>
            </a:r>
            <a:r>
              <a:rPr lang="en-US" sz="2000" b="1" dirty="0"/>
              <a:t> de </a:t>
            </a:r>
            <a:r>
              <a:rPr lang="en-US" sz="2000" b="1" dirty="0" err="1"/>
              <a:t>ses</a:t>
            </a:r>
            <a:r>
              <a:rPr lang="en-US" sz="2000" b="1" dirty="0"/>
              <a:t> lectrices de </a:t>
            </a:r>
            <a:r>
              <a:rPr lang="en-US" sz="2000" b="1" dirty="0" err="1"/>
              <a:t>remplir</a:t>
            </a:r>
            <a:r>
              <a:rPr lang="en-US" sz="2000" b="1" dirty="0"/>
              <a:t> le </a:t>
            </a:r>
            <a:r>
              <a:rPr lang="en-US" sz="2000" b="1" dirty="0" err="1"/>
              <a:t>rôle</a:t>
            </a:r>
            <a:r>
              <a:rPr lang="en-US" sz="2000" b="1" dirty="0"/>
              <a:t> </a:t>
            </a:r>
            <a:r>
              <a:rPr lang="en-US" sz="2000" b="1" dirty="0" err="1"/>
              <a:t>d’épouse</a:t>
            </a:r>
            <a:r>
              <a:rPr lang="en-US" sz="2000" b="1" dirty="0"/>
              <a:t> et mère </a:t>
            </a:r>
            <a:r>
              <a:rPr lang="en-US" sz="2000" b="1" dirty="0" err="1"/>
              <a:t>d’abord</a:t>
            </a:r>
            <a:r>
              <a:rPr lang="en-US" sz="2000" b="1" dirty="0"/>
              <a:t>.  </a:t>
            </a:r>
          </a:p>
          <a:p>
            <a:r>
              <a:rPr lang="en-US" sz="2000" b="1" dirty="0"/>
              <a:t>             </a:t>
            </a:r>
          </a:p>
          <a:p>
            <a:r>
              <a:rPr lang="en-US" sz="2000" b="1" dirty="0"/>
              <a:t>       Elle </a:t>
            </a:r>
            <a:r>
              <a:rPr lang="en-US" sz="2000" b="1" dirty="0" err="1"/>
              <a:t>veut</a:t>
            </a:r>
            <a:r>
              <a:rPr lang="en-US" sz="2000" b="1" dirty="0"/>
              <a:t> encourager les </a:t>
            </a:r>
            <a:r>
              <a:rPr lang="en-US" sz="2000" b="1" dirty="0" err="1"/>
              <a:t>qualités</a:t>
            </a:r>
            <a:r>
              <a:rPr lang="en-US" sz="2000" b="1" dirty="0"/>
              <a:t> </a:t>
            </a:r>
            <a:r>
              <a:rPr lang="en-US" sz="2000" b="1" dirty="0" err="1"/>
              <a:t>exceptionnelles</a:t>
            </a:r>
            <a:r>
              <a:rPr lang="en-US" sz="2000" b="1" dirty="0"/>
              <a:t> des femmes </a:t>
            </a:r>
            <a:r>
              <a:rPr lang="en-US" sz="2000" b="1" dirty="0">
                <a:highlight>
                  <a:srgbClr val="FFFF00"/>
                </a:highlight>
              </a:rPr>
              <a:t>dans </a:t>
            </a:r>
            <a:r>
              <a:rPr lang="en-US" sz="2000" b="1" dirty="0" err="1">
                <a:highlight>
                  <a:srgbClr val="FFFF00"/>
                </a:highlight>
              </a:rPr>
              <a:t>leur</a:t>
            </a:r>
            <a:r>
              <a:rPr lang="en-US" sz="2000" b="1" dirty="0">
                <a:highlight>
                  <a:srgbClr val="FFFF00"/>
                </a:highlight>
              </a:rPr>
              <a:t> condition </a:t>
            </a:r>
            <a:r>
              <a:rPr lang="en-US" sz="2000" b="1" dirty="0" err="1">
                <a:highlight>
                  <a:srgbClr val="FFFF00"/>
                </a:highlight>
              </a:rPr>
              <a:t>sociale</a:t>
            </a:r>
            <a:r>
              <a:rPr lang="en-US" sz="2000" b="1" dirty="0">
                <a:highlight>
                  <a:srgbClr val="FFFF00"/>
                </a:highlight>
              </a:rPr>
              <a:t> </a:t>
            </a:r>
            <a:r>
              <a:rPr lang="en-US" sz="2000" b="1" dirty="0" err="1">
                <a:highlight>
                  <a:srgbClr val="FFFF00"/>
                </a:highlight>
              </a:rPr>
              <a:t>existente</a:t>
            </a:r>
            <a:r>
              <a:rPr lang="en-US" sz="2000" b="1" dirty="0"/>
              <a:t>, </a:t>
            </a:r>
          </a:p>
          <a:p>
            <a:r>
              <a:rPr lang="en-US" sz="2000" b="1" dirty="0"/>
              <a:t>                                            et non </a:t>
            </a:r>
            <a:r>
              <a:rPr lang="en-US" sz="2000" b="1" dirty="0">
                <a:highlight>
                  <a:srgbClr val="FFFF00"/>
                </a:highlight>
              </a:rPr>
              <a:t>pas les changer</a:t>
            </a:r>
            <a:r>
              <a:rPr lang="en-US" sz="2000" b="1" dirty="0"/>
              <a:t>. </a:t>
            </a:r>
          </a:p>
          <a:p>
            <a:r>
              <a:rPr lang="fr-FR" sz="2000" b="1" dirty="0">
                <a:solidFill>
                  <a:srgbClr val="002060"/>
                </a:solidFill>
              </a:rPr>
              <a:t>       </a:t>
            </a:r>
            <a:r>
              <a:rPr lang="fr-FR" sz="2000" b="1" dirty="0"/>
              <a:t>Elle veut </a:t>
            </a:r>
            <a:r>
              <a:rPr lang="fr-FR" sz="2000" b="1" dirty="0">
                <a:highlight>
                  <a:srgbClr val="FFFF00"/>
                </a:highlight>
              </a:rPr>
              <a:t>inspirer</a:t>
            </a:r>
            <a:r>
              <a:rPr lang="fr-FR" sz="2000" b="1" dirty="0"/>
              <a:t> ses lecteurs/lectrices plutôt que </a:t>
            </a:r>
            <a:r>
              <a:rPr lang="fr-FR" sz="2000" b="1" dirty="0">
                <a:highlight>
                  <a:srgbClr val="FFFF00"/>
                </a:highlight>
              </a:rPr>
              <a:t>critiquer</a:t>
            </a:r>
            <a:r>
              <a:rPr lang="fr-FR" sz="2000" b="1" dirty="0"/>
              <a:t> ses contemporains et offrir un modèle </a:t>
            </a:r>
          </a:p>
          <a:p>
            <a:r>
              <a:rPr lang="fr-FR" sz="2000" b="1" dirty="0"/>
              <a:t>               de femme dans lequel TOUTES les femmes médiévales peuvent se reconnaître.  </a:t>
            </a:r>
            <a:endParaRPr lang="fr-FR" sz="2000" b="1" dirty="0">
              <a:latin typeface="Calibri" pitchFamily="34" charset="0"/>
            </a:endParaRPr>
          </a:p>
          <a:p>
            <a:r>
              <a:rPr lang="fr-FR" sz="2000" b="1" dirty="0">
                <a:latin typeface="Calibri" pitchFamily="34" charset="0"/>
              </a:rPr>
              <a:t> </a:t>
            </a:r>
          </a:p>
          <a:p>
            <a:r>
              <a:rPr lang="fr-FR" sz="2000" b="1" dirty="0">
                <a:latin typeface="Calibri" pitchFamily="34" charset="0"/>
              </a:rPr>
              <a:t>   Sa prise de distance par rapport à une image d’Eve qui corrompt l’homme et son l’insistance sur des</a:t>
            </a:r>
          </a:p>
          <a:p>
            <a:r>
              <a:rPr lang="fr-FR" sz="2000" b="1" dirty="0">
                <a:latin typeface="Calibri" pitchFamily="34" charset="0"/>
              </a:rPr>
              <a:t> attitudes vertueuses des femmes sont des sujets adoptés par des écrivains masculins et pro-féministes (voir:</a:t>
            </a:r>
          </a:p>
          <a:p>
            <a:r>
              <a:rPr lang="fr-FR" sz="2000" b="1" dirty="0">
                <a:latin typeface="Calibri" pitchFamily="34" charset="0"/>
              </a:rPr>
              <a:t>    Alvaro de Luna, </a:t>
            </a:r>
            <a:r>
              <a:rPr lang="fr-FR" sz="2000" b="1" i="1" dirty="0">
                <a:latin typeface="Calibri" pitchFamily="34" charset="0"/>
              </a:rPr>
              <a:t>Libro de las </a:t>
            </a:r>
            <a:r>
              <a:rPr lang="fr-FR" sz="2000" b="1" i="1" dirty="0" err="1">
                <a:latin typeface="Calibri" pitchFamily="34" charset="0"/>
              </a:rPr>
              <a:t>virtuosas</a:t>
            </a:r>
            <a:r>
              <a:rPr lang="fr-FR" sz="2000" b="1" i="1" dirty="0">
                <a:latin typeface="Calibri" pitchFamily="34" charset="0"/>
              </a:rPr>
              <a:t> y </a:t>
            </a:r>
            <a:r>
              <a:rPr lang="fr-FR" sz="2000" b="1" i="1" dirty="0" err="1">
                <a:latin typeface="Calibri" pitchFamily="34" charset="0"/>
              </a:rPr>
              <a:t>claras</a:t>
            </a:r>
            <a:r>
              <a:rPr lang="fr-FR" sz="2000" b="1" i="1" dirty="0">
                <a:latin typeface="Calibri" pitchFamily="34" charset="0"/>
              </a:rPr>
              <a:t> </a:t>
            </a:r>
            <a:r>
              <a:rPr lang="fr-FR" sz="2000" b="1" i="1" dirty="0" err="1">
                <a:latin typeface="Calibri" pitchFamily="34" charset="0"/>
              </a:rPr>
              <a:t>mugeres</a:t>
            </a:r>
            <a:r>
              <a:rPr lang="fr-FR" sz="2000" b="1" i="1" dirty="0">
                <a:latin typeface="Calibri" pitchFamily="34" charset="0"/>
              </a:rPr>
              <a:t>,</a:t>
            </a:r>
            <a:r>
              <a:rPr lang="fr-FR" sz="2000" b="1" dirty="0">
                <a:latin typeface="Calibri" pitchFamily="34" charset="0"/>
              </a:rPr>
              <a:t> 1446), car cela plaît aux femmes </a:t>
            </a:r>
            <a:r>
              <a:rPr lang="fr-FR" sz="2000" b="1" dirty="0">
                <a:highlight>
                  <a:srgbClr val="FFFF00"/>
                </a:highlight>
                <a:latin typeface="Calibri" pitchFamily="34" charset="0"/>
              </a:rPr>
              <a:t>sans rien changer</a:t>
            </a:r>
            <a:r>
              <a:rPr lang="fr-FR" sz="2000" b="1" dirty="0">
                <a:latin typeface="Calibri" pitchFamily="34" charset="0"/>
              </a:rPr>
              <a:t> </a:t>
            </a:r>
          </a:p>
          <a:p>
            <a:r>
              <a:rPr lang="fr-FR" sz="2000" b="1" dirty="0">
                <a:latin typeface="Calibri" pitchFamily="34" charset="0"/>
              </a:rPr>
              <a:t>  pour les hommes. Elle reverse l’image des femmes comme faibles et pêcheresses, mais elle ne dit </a:t>
            </a:r>
          </a:p>
          <a:p>
            <a:r>
              <a:rPr lang="fr-FR" sz="2000" b="1" dirty="0">
                <a:latin typeface="Calibri" pitchFamily="34" charset="0"/>
              </a:rPr>
              <a:t>                       presque rien sur la manière dont cela pourrait affecter les rôles sociaux des femmes. </a:t>
            </a:r>
          </a:p>
          <a:p>
            <a:endParaRPr lang="fr-FR" sz="2000" b="1" dirty="0">
              <a:solidFill>
                <a:srgbClr val="C00000"/>
              </a:solidFill>
            </a:endParaRPr>
          </a:p>
          <a:p>
            <a:r>
              <a:rPr lang="fr-FR" sz="2000" b="1" dirty="0">
                <a:solidFill>
                  <a:srgbClr val="C00000"/>
                </a:solidFill>
              </a:rPr>
              <a:t>   </a:t>
            </a:r>
            <a:endParaRPr lang="en-US" b="1" dirty="0">
              <a:solidFill>
                <a:srgbClr val="006600"/>
              </a:solidFill>
            </a:endParaRPr>
          </a:p>
          <a:p>
            <a:endParaRPr lang="en-US" b="1" dirty="0">
              <a:solidFill>
                <a:srgbClr val="006600"/>
              </a:solidFill>
            </a:endParaRPr>
          </a:p>
          <a:p>
            <a:endParaRPr lang="en-US" b="1" dirty="0">
              <a:solidFill>
                <a:srgbClr val="006600"/>
              </a:solidFill>
            </a:endParaRPr>
          </a:p>
          <a:p>
            <a:endParaRPr lang="en-US" b="1" dirty="0">
              <a:solidFill>
                <a:srgbClr val="006600"/>
              </a:solidFill>
            </a:endParaRPr>
          </a:p>
          <a:p>
            <a:endParaRPr lang="en-US" b="1" dirty="0">
              <a:solidFill>
                <a:srgbClr val="006600"/>
              </a:solidFill>
            </a:endParaRPr>
          </a:p>
          <a:p>
            <a:endParaRPr lang="en-US" b="1" dirty="0">
              <a:solidFill>
                <a:srgbClr val="006600"/>
              </a:solidFill>
            </a:endParaRPr>
          </a:p>
          <a:p>
            <a:endParaRPr lang="en-US" b="1" dirty="0">
              <a:solidFill>
                <a:srgbClr val="006600"/>
              </a:solidFill>
            </a:endParaRPr>
          </a:p>
          <a:p>
            <a:endParaRPr lang="en-US" b="1" dirty="0">
              <a:solidFill>
                <a:srgbClr val="006600"/>
              </a:solidFill>
            </a:endParaRPr>
          </a:p>
          <a:p>
            <a:endParaRPr lang="en-US" b="1" dirty="0">
              <a:solidFill>
                <a:srgbClr val="006600"/>
              </a:solidFill>
            </a:endParaRPr>
          </a:p>
          <a:p>
            <a:r>
              <a:rPr lang="en-US" b="1" dirty="0">
                <a:solidFill>
                  <a:srgbClr val="006600"/>
                </a:solidFill>
              </a:rPr>
              <a:t> </a:t>
            </a:r>
            <a:endParaRPr lang="fr-FR" b="1" dirty="0">
              <a:solidFill>
                <a:srgbClr val="006600"/>
              </a:solidFill>
            </a:endParaRPr>
          </a:p>
          <a:p>
            <a:endParaRPr lang="fr-FR" b="1" dirty="0">
              <a:solidFill>
                <a:srgbClr val="006600"/>
              </a:solidFill>
            </a:endParaRPr>
          </a:p>
          <a:p>
            <a:endParaRPr lang="fr-FR" b="1" dirty="0">
              <a:solidFill>
                <a:srgbClr val="006600"/>
              </a:solidFill>
            </a:endParaRPr>
          </a:p>
          <a:p>
            <a:endParaRPr lang="fr-FR" b="1" dirty="0">
              <a:solidFill>
                <a:srgbClr val="006600"/>
              </a:solidFill>
            </a:endParaRPr>
          </a:p>
          <a:p>
            <a:endParaRPr lang="en-US" b="1" dirty="0">
              <a:solidFill>
                <a:srgbClr val="006600"/>
              </a:solidFill>
            </a:endParaRPr>
          </a:p>
          <a:p>
            <a:endParaRPr lang="en-US" b="1" dirty="0">
              <a:solidFill>
                <a:schemeClr val="hlink"/>
              </a:solidFill>
            </a:endParaRPr>
          </a:p>
          <a:p>
            <a:endParaRPr lang="en-US" b="1" dirty="0">
              <a:solidFill>
                <a:schemeClr val="hlink"/>
              </a:solidFill>
            </a:endParaRPr>
          </a:p>
          <a:p>
            <a:endParaRPr lang="fr-FR" b="1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99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3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35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35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35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355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55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55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55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355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55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355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55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355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355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355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55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355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355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355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55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355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355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355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355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355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7417415"/>
          </a:xfrm>
          <a:prstGeom prst="rect">
            <a:avLst/>
          </a:prstGeom>
          <a:gradFill rotWithShape="1">
            <a:gsLst>
              <a:gs pos="0">
                <a:srgbClr val="F4EBAA"/>
              </a:gs>
              <a:gs pos="100000">
                <a:srgbClr val="CCFF33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hlink"/>
                </a:solidFill>
              </a:rPr>
              <a:t>                                         </a:t>
            </a:r>
            <a:endParaRPr lang="fr-FR" b="1" dirty="0">
              <a:solidFill>
                <a:schemeClr val="accent2"/>
              </a:solidFill>
            </a:endParaRPr>
          </a:p>
          <a:p>
            <a:pPr>
              <a:defRPr/>
            </a:pPr>
            <a:r>
              <a:rPr lang="fr-FR" sz="2400" b="1" dirty="0">
                <a:solidFill>
                  <a:srgbClr val="002060"/>
                </a:solidFill>
              </a:rPr>
              <a:t>                 </a:t>
            </a:r>
            <a:r>
              <a:rPr lang="fr-FR" sz="2000" b="1" dirty="0"/>
              <a:t>Isabelle de Castille, Isabelle la Catholique et Reine Guerrière (1451-1504) –</a:t>
            </a:r>
          </a:p>
          <a:p>
            <a:pPr>
              <a:defRPr/>
            </a:pPr>
            <a:endParaRPr lang="fr-FR" sz="2000" b="1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fr-FR" sz="2000" b="1" dirty="0"/>
              <a:t>       Isabelle a dû guerroyer pour conquérir le trône contre un demi-frère </a:t>
            </a:r>
          </a:p>
          <a:p>
            <a:pPr>
              <a:defRPr/>
            </a:pPr>
            <a:r>
              <a:rPr lang="fr-FR" sz="2000" b="1" dirty="0"/>
              <a:t>  et s’attribue l’usage hautement symbolique de l’épée; elle rejette la vision</a:t>
            </a:r>
          </a:p>
          <a:p>
            <a:pPr>
              <a:defRPr/>
            </a:pPr>
            <a:r>
              <a:rPr lang="fr-FR" sz="2000" b="1" dirty="0"/>
              <a:t>   hommes-femmes sur le modèle mari = roi, père, juge, épée </a:t>
            </a:r>
          </a:p>
          <a:p>
            <a:pPr>
              <a:defRPr/>
            </a:pPr>
            <a:r>
              <a:rPr lang="fr-FR" sz="2000" b="1" dirty="0"/>
              <a:t>                            et épouse = reine/consort, mère, avocate, bouclier! </a:t>
            </a:r>
          </a:p>
          <a:p>
            <a:pPr>
              <a:defRPr/>
            </a:pPr>
            <a:r>
              <a:rPr lang="fr-FR" sz="2000" b="1" dirty="0"/>
              <a:t>   C’est elle qui choisit  son époux (Ferdinand d’Aragon); elle lui impose un </a:t>
            </a:r>
          </a:p>
          <a:p>
            <a:pPr>
              <a:defRPr/>
            </a:pPr>
            <a:r>
              <a:rPr lang="fr-FR" sz="2000" b="1" dirty="0"/>
              <a:t>contrat de mariage qui lui permet d’exercer ses droits de </a:t>
            </a:r>
            <a:r>
              <a:rPr lang="fr-FR" sz="2000" b="1" dirty="0">
                <a:highlight>
                  <a:srgbClr val="FFFF00"/>
                </a:highlight>
              </a:rPr>
              <a:t>reine </a:t>
            </a:r>
            <a:r>
              <a:rPr lang="fr-FR" sz="2000" b="1" dirty="0" err="1">
                <a:highlight>
                  <a:srgbClr val="FFFF00"/>
                </a:highlight>
              </a:rPr>
              <a:t>reignante</a:t>
            </a:r>
            <a:r>
              <a:rPr lang="fr-FR" sz="2000" b="1" dirty="0"/>
              <a:t>.</a:t>
            </a:r>
          </a:p>
          <a:p>
            <a:pPr>
              <a:defRPr/>
            </a:pPr>
            <a:r>
              <a:rPr lang="fr-FR" sz="2000" b="1" dirty="0"/>
              <a:t>     </a:t>
            </a:r>
            <a:r>
              <a:rPr lang="fr-FR" sz="2000" b="1" dirty="0">
                <a:solidFill>
                  <a:srgbClr val="002060"/>
                </a:solidFill>
              </a:rPr>
              <a:t>      </a:t>
            </a:r>
          </a:p>
          <a:p>
            <a:pPr>
              <a:defRPr/>
            </a:pPr>
            <a:r>
              <a:rPr lang="fr-FR" sz="2000" b="1" dirty="0">
                <a:solidFill>
                  <a:srgbClr val="002060"/>
                </a:solidFill>
              </a:rPr>
              <a:t>   </a:t>
            </a:r>
            <a:r>
              <a:rPr lang="fr-FR" sz="2000" b="1" dirty="0"/>
              <a:t>Elle achève la reconquête sur les musulmans et harangue ses troupes </a:t>
            </a:r>
          </a:p>
          <a:p>
            <a:pPr>
              <a:defRPr/>
            </a:pPr>
            <a:r>
              <a:rPr lang="fr-FR" sz="2000" b="1" dirty="0"/>
              <a:t>    de la même manière Elizabeth I d’Angleterre le fera à Tilbury en 1588 </a:t>
            </a:r>
          </a:p>
          <a:p>
            <a:pPr>
              <a:defRPr/>
            </a:pPr>
            <a:r>
              <a:rPr lang="fr-FR" sz="2000" b="1" dirty="0"/>
              <a:t>                          avant la défaite de l’Armada espagnole. </a:t>
            </a:r>
          </a:p>
          <a:p>
            <a:pPr>
              <a:defRPr/>
            </a:pPr>
            <a:r>
              <a:rPr lang="fr-FR" sz="2000" b="1" dirty="0"/>
              <a:t> </a:t>
            </a:r>
          </a:p>
          <a:p>
            <a:pPr>
              <a:defRPr/>
            </a:pPr>
            <a:r>
              <a:rPr lang="fr-FR" sz="2000" b="1" dirty="0"/>
              <a:t>Pour faire accepter son image de reine guerrière elle soigne son image publique et se présente comme une </a:t>
            </a:r>
          </a:p>
          <a:p>
            <a:pPr>
              <a:defRPr/>
            </a:pPr>
            <a:r>
              <a:rPr lang="fr-FR" sz="2000" b="1" dirty="0"/>
              <a:t>                                    « nouvelle vierge Marie » qui apporte le salut à l’Espagne;</a:t>
            </a:r>
          </a:p>
          <a:p>
            <a:pPr>
              <a:defRPr/>
            </a:pPr>
            <a:r>
              <a:rPr lang="fr-FR" sz="2000" b="1" dirty="0"/>
              <a:t>                    comme une mère idéale  qui donne naissance à un fils, l’héritier légitime du trône;  </a:t>
            </a:r>
          </a:p>
          <a:p>
            <a:pPr>
              <a:defRPr/>
            </a:pPr>
            <a:r>
              <a:rPr lang="fr-FR" sz="2000" b="1" dirty="0"/>
              <a:t>     elle négocie avec succès sa position de pouvoir dans une société hautement patriarchale. </a:t>
            </a:r>
          </a:p>
          <a:p>
            <a:pPr>
              <a:defRPr/>
            </a:pPr>
            <a:r>
              <a:rPr lang="fr-FR" sz="2000" b="1" dirty="0"/>
              <a:t>    ELLE finance l’expédition de </a:t>
            </a:r>
            <a:r>
              <a:rPr lang="fr-FR" sz="2000" b="1" dirty="0">
                <a:highlight>
                  <a:srgbClr val="FFFF00"/>
                </a:highlight>
              </a:rPr>
              <a:t>Christophe Colomb </a:t>
            </a:r>
            <a:r>
              <a:rPr lang="fr-FR" sz="2000" b="1" dirty="0"/>
              <a:t>et elle fonde l’Inquisition (1478) pour maintenir la </a:t>
            </a:r>
            <a:r>
              <a:rPr lang="en-US" sz="2000" b="1" i="1" dirty="0" err="1"/>
              <a:t>limpieza</a:t>
            </a:r>
            <a:r>
              <a:rPr lang="en-US" sz="2000" b="1" i="1" dirty="0"/>
              <a:t> de </a:t>
            </a:r>
            <a:r>
              <a:rPr lang="en-US" sz="2000" b="1" i="1" dirty="0" err="1"/>
              <a:t>sangre</a:t>
            </a:r>
            <a:r>
              <a:rPr lang="en-US" sz="2000" b="1" i="1" dirty="0"/>
              <a:t> = </a:t>
            </a:r>
            <a:r>
              <a:rPr lang="en-US" sz="2000" b="1" dirty="0"/>
              <a:t>des </a:t>
            </a:r>
            <a:r>
              <a:rPr lang="en-US" sz="2000" b="1" dirty="0" err="1"/>
              <a:t>arbres</a:t>
            </a:r>
            <a:r>
              <a:rPr lang="en-US" sz="2000" b="1" dirty="0"/>
              <a:t> </a:t>
            </a:r>
            <a:r>
              <a:rPr lang="en-US" sz="2000" b="1" dirty="0" err="1"/>
              <a:t>généalogiques</a:t>
            </a:r>
            <a:r>
              <a:rPr lang="en-US" sz="2000" b="1" dirty="0"/>
              <a:t> </a:t>
            </a:r>
            <a:r>
              <a:rPr lang="en-US" sz="2000" b="1" dirty="0" err="1"/>
              <a:t>purs</a:t>
            </a:r>
            <a:r>
              <a:rPr lang="en-US" sz="2000" b="1" dirty="0"/>
              <a:t> de toute trace </a:t>
            </a:r>
            <a:r>
              <a:rPr lang="en-US" sz="2000" b="1" dirty="0" err="1"/>
              <a:t>juive</a:t>
            </a:r>
            <a:r>
              <a:rPr lang="en-US" sz="2000" b="1" dirty="0"/>
              <a:t> et </a:t>
            </a:r>
            <a:r>
              <a:rPr lang="en-US" sz="2000" b="1" dirty="0" err="1"/>
              <a:t>musulmane</a:t>
            </a:r>
            <a:r>
              <a:rPr lang="en-US" sz="2000" b="1" dirty="0"/>
              <a:t>! De </a:t>
            </a:r>
            <a:r>
              <a:rPr lang="en-US" sz="2000" b="1" dirty="0" err="1"/>
              <a:t>cette</a:t>
            </a:r>
            <a:r>
              <a:rPr lang="en-US" sz="2000" b="1" dirty="0"/>
              <a:t> manière </a:t>
            </a:r>
            <a:r>
              <a:rPr lang="en-US" sz="2000" b="1" dirty="0" err="1"/>
              <a:t>elle</a:t>
            </a:r>
            <a:r>
              <a:rPr lang="en-US" sz="2000" b="1" dirty="0"/>
              <a:t> assure son</a:t>
            </a:r>
          </a:p>
          <a:p>
            <a:pPr>
              <a:defRPr/>
            </a:pPr>
            <a:r>
              <a:rPr lang="en-US" sz="2000" b="1" dirty="0"/>
              <a:t>        LONG </a:t>
            </a:r>
            <a:r>
              <a:rPr lang="en-US" sz="2000" b="1" dirty="0" err="1"/>
              <a:t>règne</a:t>
            </a:r>
            <a:r>
              <a:rPr lang="en-US" sz="2000" b="1" dirty="0"/>
              <a:t> (1474-1504)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imposant</a:t>
            </a:r>
            <a:r>
              <a:rPr lang="en-US" sz="2000" b="1" dirty="0"/>
              <a:t> un </a:t>
            </a:r>
            <a:r>
              <a:rPr lang="en-US" sz="2000" b="1" dirty="0" err="1">
                <a:highlight>
                  <a:srgbClr val="FFFF00"/>
                </a:highlight>
              </a:rPr>
              <a:t>Catholicisme</a:t>
            </a:r>
            <a:r>
              <a:rPr lang="en-US" sz="2000" b="1" dirty="0">
                <a:highlight>
                  <a:srgbClr val="FFFF00"/>
                </a:highlight>
              </a:rPr>
              <a:t> triumphant </a:t>
            </a:r>
            <a:r>
              <a:rPr lang="en-US" sz="2000" b="1" dirty="0"/>
              <a:t>et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développant</a:t>
            </a:r>
            <a:r>
              <a:rPr lang="en-US" sz="2000" b="1" dirty="0"/>
              <a:t> </a:t>
            </a:r>
            <a:r>
              <a:rPr lang="en-US" sz="2000" b="1" dirty="0" err="1">
                <a:highlight>
                  <a:srgbClr val="FFFF00"/>
                </a:highlight>
              </a:rPr>
              <a:t>l’Empire</a:t>
            </a:r>
            <a:r>
              <a:rPr lang="en-US" sz="2000" b="1" dirty="0">
                <a:highlight>
                  <a:srgbClr val="FFFF00"/>
                </a:highlight>
              </a:rPr>
              <a:t> </a:t>
            </a:r>
            <a:r>
              <a:rPr lang="en-US" sz="2000" b="1" dirty="0" err="1">
                <a:highlight>
                  <a:srgbClr val="FFFF00"/>
                </a:highlight>
              </a:rPr>
              <a:t>Espagnol</a:t>
            </a:r>
            <a:r>
              <a:rPr lang="en-US" sz="2000" b="1" dirty="0">
                <a:highlight>
                  <a:srgbClr val="FFFF00"/>
                </a:highlight>
              </a:rPr>
              <a:t> </a:t>
            </a:r>
            <a:r>
              <a:rPr lang="en-US" sz="2000" b="1" dirty="0"/>
              <a:t>.</a:t>
            </a:r>
          </a:p>
          <a:p>
            <a:pPr>
              <a:defRPr/>
            </a:pPr>
            <a:r>
              <a:rPr lang="fr-FR" b="1" dirty="0">
                <a:solidFill>
                  <a:srgbClr val="002060"/>
                </a:solidFill>
              </a:rPr>
              <a:t>    </a:t>
            </a:r>
          </a:p>
          <a:p>
            <a:pPr>
              <a:defRPr/>
            </a:pPr>
            <a:r>
              <a:rPr lang="fr-FR" b="1" dirty="0">
                <a:solidFill>
                  <a:srgbClr val="002060"/>
                </a:solidFill>
              </a:rPr>
              <a:t>       </a:t>
            </a:r>
          </a:p>
          <a:p>
            <a:endParaRPr lang="fr-FR" b="1" dirty="0">
              <a:solidFill>
                <a:srgbClr val="002060"/>
              </a:solidFill>
            </a:endParaRPr>
          </a:p>
        </p:txBody>
      </p:sp>
      <p:pic>
        <p:nvPicPr>
          <p:cNvPr id="4" name="Picture 4" descr="http://farm1.static.flickr.com/150/375648033_b1d2a7b73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3106" y="733722"/>
            <a:ext cx="3426523" cy="2446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6789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1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1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1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1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1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1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1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1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1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1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17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17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17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17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17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17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17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17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17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17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17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17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0" y="1"/>
            <a:ext cx="12192000" cy="7171194"/>
          </a:xfrm>
          <a:prstGeom prst="rect">
            <a:avLst/>
          </a:prstGeom>
          <a:gradFill rotWithShape="1">
            <a:gsLst>
              <a:gs pos="0">
                <a:srgbClr val="CDE9EB"/>
              </a:gs>
              <a:gs pos="50000">
                <a:srgbClr val="FFFFCC"/>
              </a:gs>
              <a:gs pos="100000">
                <a:srgbClr val="CDE9EB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CC0000"/>
                </a:solidFill>
                <a:latin typeface="Lucida Handwriting" pitchFamily="66" charset="0"/>
              </a:rPr>
              <a:t> 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2000" b="1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fr-FR" sz="2000" b="1" dirty="0"/>
              <a:t>Le règne d’Isabelle crée des conditions très favorables aux femmes pour accéder à une vie publique. Les </a:t>
            </a:r>
          </a:p>
          <a:p>
            <a:pPr>
              <a:defRPr/>
            </a:pPr>
            <a:r>
              <a:rPr lang="fr-FR" sz="2000" b="1" dirty="0"/>
              <a:t>couvents féminins espagnols deviennent des places incontournables où se prennent des décisions politiques</a:t>
            </a:r>
          </a:p>
          <a:p>
            <a:pPr>
              <a:defRPr/>
            </a:pPr>
            <a:r>
              <a:rPr lang="fr-FR" sz="2000" b="1" dirty="0"/>
              <a:t> et économiques. Des femmes laïques (</a:t>
            </a:r>
            <a:r>
              <a:rPr lang="fr-FR" sz="2000" b="1" i="1" dirty="0" err="1"/>
              <a:t>beatas</a:t>
            </a:r>
            <a:r>
              <a:rPr lang="fr-FR" sz="2000" b="1" dirty="0"/>
              <a:t>) développent leur propre vie spirituelle, et échappent au contrôle des prêtres, maris, et autres « protecteurs », tels des pères ou  beaux-pères décidés à leur imposer des maris. </a:t>
            </a:r>
          </a:p>
          <a:p>
            <a:pPr>
              <a:defRPr/>
            </a:pPr>
            <a:r>
              <a:rPr lang="fr-FR" sz="2000" b="1" dirty="0"/>
              <a:t>   </a:t>
            </a:r>
          </a:p>
          <a:p>
            <a:pPr>
              <a:defRPr/>
            </a:pPr>
            <a:r>
              <a:rPr lang="fr-FR" sz="2000" b="1" dirty="0"/>
              <a:t>La fondation de l’Empire espagnol fait que beaucoup </a:t>
            </a:r>
          </a:p>
          <a:p>
            <a:pPr>
              <a:defRPr/>
            </a:pPr>
            <a:r>
              <a:rPr lang="fr-FR" sz="2000" b="1" dirty="0"/>
              <a:t>d’hommes émigrent sur le continent américain du </a:t>
            </a:r>
          </a:p>
          <a:p>
            <a:pPr>
              <a:defRPr/>
            </a:pPr>
            <a:r>
              <a:rPr lang="fr-FR" sz="2000" b="1" dirty="0"/>
              <a:t>Sud et du Nord ou rejoignent l’armée espagnole</a:t>
            </a:r>
          </a:p>
          <a:p>
            <a:pPr>
              <a:defRPr/>
            </a:pPr>
            <a:r>
              <a:rPr lang="fr-FR" sz="2000" b="1" dirty="0"/>
              <a:t> … pendant que les femmes prennent en main</a:t>
            </a:r>
          </a:p>
          <a:p>
            <a:pPr>
              <a:defRPr/>
            </a:pPr>
            <a:r>
              <a:rPr lang="fr-FR" sz="2000" b="1" dirty="0"/>
              <a:t> le commerce et mettent en place un système </a:t>
            </a:r>
          </a:p>
          <a:p>
            <a:pPr>
              <a:defRPr/>
            </a:pPr>
            <a:r>
              <a:rPr lang="fr-FR" sz="2000" b="1" dirty="0"/>
              <a:t>              judiciaire en leur faveur. </a:t>
            </a:r>
          </a:p>
          <a:p>
            <a:pPr>
              <a:defRPr/>
            </a:pPr>
            <a:r>
              <a:rPr lang="fr-FR" sz="2000" b="1" dirty="0"/>
              <a:t>   </a:t>
            </a:r>
          </a:p>
          <a:p>
            <a:pPr>
              <a:defRPr/>
            </a:pPr>
            <a:r>
              <a:rPr lang="fr-FR" sz="2000" b="1" dirty="0"/>
              <a:t> Mais le pouvoir fulgurant des femmes fait </a:t>
            </a:r>
          </a:p>
          <a:p>
            <a:pPr>
              <a:defRPr/>
            </a:pPr>
            <a:r>
              <a:rPr lang="fr-FR" sz="2000" b="1" dirty="0"/>
              <a:t>  aussi naître une ANXIETE de plus en plus </a:t>
            </a:r>
          </a:p>
          <a:p>
            <a:pPr>
              <a:defRPr/>
            </a:pPr>
            <a:r>
              <a:rPr lang="fr-FR" sz="2000" b="1" dirty="0"/>
              <a:t> grande en particulier de la part du clergé! – </a:t>
            </a:r>
          </a:p>
          <a:p>
            <a:pPr>
              <a:defRPr/>
            </a:pPr>
            <a:r>
              <a:rPr lang="fr-FR" sz="2000" b="1" dirty="0"/>
              <a:t>       Les hommes  CRAIGNENT des femmes </a:t>
            </a:r>
          </a:p>
          <a:p>
            <a:pPr>
              <a:defRPr/>
            </a:pPr>
            <a:r>
              <a:rPr lang="fr-FR" sz="2000" b="1" dirty="0"/>
              <a:t>insoumises! Le problème est habilement mis en</a:t>
            </a:r>
          </a:p>
          <a:p>
            <a:pPr>
              <a:defRPr/>
            </a:pPr>
            <a:r>
              <a:rPr lang="fr-FR" sz="2000" b="1" dirty="0"/>
              <a:t> scène dans des pièces de théâtre. Voir: La Mégère apprivoisée de Shakespeare. </a:t>
            </a:r>
            <a:endParaRPr lang="en-GB" sz="2400" b="1" dirty="0">
              <a:latin typeface="Lucida Handwriting" pitchFamily="66" charset="0"/>
            </a:endParaRPr>
          </a:p>
          <a:p>
            <a:pPr>
              <a:defRPr/>
            </a:pPr>
            <a:endParaRPr lang="en-GB" sz="2400" b="1" dirty="0">
              <a:solidFill>
                <a:srgbClr val="CC0000"/>
              </a:solidFill>
              <a:latin typeface="Lucida Handwriting" pitchFamily="66" charset="0"/>
            </a:endParaRPr>
          </a:p>
          <a:p>
            <a:pPr>
              <a:defRPr/>
            </a:pPr>
            <a:endParaRPr lang="en-GB" sz="2400" b="1" dirty="0">
              <a:solidFill>
                <a:srgbClr val="CC0000"/>
              </a:solidFill>
              <a:latin typeface="Lucida Handwriting" pitchFamily="66" charset="0"/>
            </a:endParaRPr>
          </a:p>
          <a:p>
            <a:pPr>
              <a:defRPr/>
            </a:pPr>
            <a:endParaRPr lang="fr-FR" sz="2000" b="1" dirty="0">
              <a:solidFill>
                <a:srgbClr val="002060"/>
              </a:solidFill>
            </a:endParaRPr>
          </a:p>
        </p:txBody>
      </p:sp>
      <p:pic>
        <p:nvPicPr>
          <p:cNvPr id="3" name="Picture 2" descr="https://upload.wikimedia.org/wikipedia/commons/thumb/9/90/Spanish_Empire_Anachronous_0.PNG/1280px-Spanish_Empire_Anachronous_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420" y="1891541"/>
            <a:ext cx="7066059" cy="3588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048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0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0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0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0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0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0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0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5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5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5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5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5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05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05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05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Box 1"/>
          <p:cNvSpPr txBox="1">
            <a:spLocks noChangeArrowheads="1"/>
          </p:cNvSpPr>
          <p:nvPr/>
        </p:nvSpPr>
        <p:spPr bwMode="auto">
          <a:xfrm>
            <a:off x="0" y="0"/>
            <a:ext cx="12192000" cy="7386638"/>
          </a:xfrm>
          <a:prstGeom prst="rect">
            <a:avLst/>
          </a:prstGeom>
          <a:gradFill rotWithShape="1">
            <a:gsLst>
              <a:gs pos="0">
                <a:srgbClr val="FFFFCC">
                  <a:alpha val="82001"/>
                </a:srgb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 </a:t>
            </a:r>
            <a:r>
              <a:rPr lang="fr-FR" sz="2000" b="1" dirty="0">
                <a:latin typeface="Calibri" pitchFamily="34" charset="0"/>
              </a:rPr>
              <a:t>                  </a:t>
            </a:r>
          </a:p>
          <a:p>
            <a:r>
              <a:rPr lang="fr-FR" sz="2000" b="1" dirty="0">
                <a:latin typeface="Calibri" pitchFamily="34" charset="0"/>
              </a:rPr>
              <a:t>       </a:t>
            </a:r>
          </a:p>
          <a:p>
            <a:endParaRPr lang="fr-FR" sz="2000" b="1" dirty="0">
              <a:latin typeface="Calibri" pitchFamily="34" charset="0"/>
            </a:endParaRPr>
          </a:p>
          <a:p>
            <a:r>
              <a:rPr lang="fr-FR" sz="2000" b="1" dirty="0"/>
              <a:t>La fille d’Isabelle la Catholique, Catherine d’Aragon, femme de Henry VIII </a:t>
            </a:r>
          </a:p>
          <a:p>
            <a:r>
              <a:rPr lang="fr-FR" sz="2000" b="1" dirty="0"/>
              <a:t> d’Angleterre a moins de succès à marcher dans les pas de sa mère. Elle</a:t>
            </a:r>
          </a:p>
          <a:p>
            <a:r>
              <a:rPr lang="fr-FR" sz="2000" b="1" dirty="0"/>
              <a:t> transmet à sa fille Mary Tudor un message ambitieux au sujet de la condition</a:t>
            </a:r>
          </a:p>
          <a:p>
            <a:r>
              <a:rPr lang="fr-FR" sz="2000" b="1" dirty="0"/>
              <a:t>féminine. Marie la Sanglante, reine </a:t>
            </a:r>
            <a:r>
              <a:rPr lang="fr-FR" sz="2000" b="1" dirty="0" err="1"/>
              <a:t>reignante</a:t>
            </a:r>
            <a:r>
              <a:rPr lang="fr-FR" sz="2000" b="1" dirty="0"/>
              <a:t> d’Angleterre, marchera</a:t>
            </a:r>
          </a:p>
          <a:p>
            <a:r>
              <a:rPr lang="fr-FR" sz="2000" b="1" dirty="0"/>
              <a:t> davantage dans les pas de sa grand-mère, Isabelle de Castille, Catholique </a:t>
            </a:r>
          </a:p>
          <a:p>
            <a:r>
              <a:rPr lang="fr-FR" sz="2000" b="1" dirty="0"/>
              <a:t>  intransigeante, mais elle est infertile et son règne sera de courte durée (1553-1558).</a:t>
            </a:r>
          </a:p>
          <a:p>
            <a:endParaRPr lang="fr-FR" sz="2000" b="1" dirty="0"/>
          </a:p>
          <a:p>
            <a:r>
              <a:rPr lang="fr-FR" sz="2000" b="1" dirty="0"/>
              <a:t>Catherine demande à </a:t>
            </a:r>
            <a:r>
              <a:rPr lang="fr-FR" sz="2000" b="1" dirty="0">
                <a:latin typeface="Calibri" pitchFamily="34" charset="0"/>
              </a:rPr>
              <a:t>Juan Luiz Vives (1492-1540), humaniste, philosophe, et </a:t>
            </a:r>
          </a:p>
          <a:p>
            <a:r>
              <a:rPr lang="fr-FR" sz="2000" b="1" dirty="0">
                <a:latin typeface="Calibri" pitchFamily="34" charset="0"/>
              </a:rPr>
              <a:t> pédagogue d’écrire pour sa fille Marie </a:t>
            </a:r>
            <a:r>
              <a:rPr lang="fr-FR" sz="2000" b="1" i="1" dirty="0">
                <a:latin typeface="Calibri" pitchFamily="34" charset="0"/>
              </a:rPr>
              <a:t>De </a:t>
            </a:r>
            <a:r>
              <a:rPr lang="fr-FR" sz="2000" b="1" i="1" dirty="0" err="1">
                <a:latin typeface="Calibri" pitchFamily="34" charset="0"/>
              </a:rPr>
              <a:t>Institutionae</a:t>
            </a:r>
            <a:r>
              <a:rPr lang="fr-FR" sz="2000" b="1" i="1" dirty="0">
                <a:latin typeface="Calibri" pitchFamily="34" charset="0"/>
              </a:rPr>
              <a:t> </a:t>
            </a:r>
            <a:r>
              <a:rPr lang="fr-FR" sz="2000" b="1" i="1" dirty="0" err="1">
                <a:latin typeface="Calibri" pitchFamily="34" charset="0"/>
              </a:rPr>
              <a:t>Feminae</a:t>
            </a:r>
            <a:r>
              <a:rPr lang="fr-FR" sz="2000" b="1" i="1" dirty="0">
                <a:latin typeface="Calibri" pitchFamily="34" charset="0"/>
              </a:rPr>
              <a:t> </a:t>
            </a:r>
            <a:r>
              <a:rPr lang="fr-FR" sz="2000" b="1" i="1" dirty="0" err="1">
                <a:latin typeface="Calibri" pitchFamily="34" charset="0"/>
              </a:rPr>
              <a:t>Christianae</a:t>
            </a:r>
            <a:r>
              <a:rPr lang="fr-FR" sz="2000" b="1" i="1" dirty="0">
                <a:latin typeface="Calibri" pitchFamily="34" charset="0"/>
              </a:rPr>
              <a:t>/ </a:t>
            </a:r>
          </a:p>
          <a:p>
            <a:r>
              <a:rPr lang="fr-FR" sz="2000" b="1" i="1" dirty="0">
                <a:latin typeface="Calibri" pitchFamily="34" charset="0"/>
              </a:rPr>
              <a:t>De l’Education des Femmes Chrétiennes (</a:t>
            </a:r>
            <a:r>
              <a:rPr lang="fr-FR" sz="2000" b="1" dirty="0">
                <a:latin typeface="Calibri" pitchFamily="34" charset="0"/>
              </a:rPr>
              <a:t>(1523).</a:t>
            </a:r>
            <a:r>
              <a:rPr lang="fr-FR" sz="2000" b="1" i="1" dirty="0">
                <a:latin typeface="Calibri" pitchFamily="34" charset="0"/>
              </a:rPr>
              <a:t> </a:t>
            </a:r>
            <a:r>
              <a:rPr lang="fr-FR" sz="2000" b="1" dirty="0">
                <a:latin typeface="Calibri" pitchFamily="34" charset="0"/>
              </a:rPr>
              <a:t>Il adopte un style ambivalent </a:t>
            </a:r>
          </a:p>
          <a:p>
            <a:r>
              <a:rPr lang="fr-FR" sz="2000" b="1" dirty="0">
                <a:latin typeface="Calibri" pitchFamily="34" charset="0"/>
              </a:rPr>
              <a:t>qui combine des positions à la fois féministes et </a:t>
            </a:r>
            <a:r>
              <a:rPr lang="fr-FR" sz="2000" b="1" dirty="0" err="1">
                <a:latin typeface="Calibri" pitchFamily="34" charset="0"/>
              </a:rPr>
              <a:t>anti-féministes</a:t>
            </a:r>
            <a:r>
              <a:rPr lang="fr-FR" sz="2000" b="1" dirty="0">
                <a:latin typeface="Calibri" pitchFamily="34" charset="0"/>
              </a:rPr>
              <a:t>, car il est en</a:t>
            </a:r>
          </a:p>
          <a:p>
            <a:r>
              <a:rPr lang="fr-FR" sz="2000" b="1" dirty="0">
                <a:latin typeface="Calibri" pitchFamily="34" charset="0"/>
              </a:rPr>
              <a:t> faveur de l’éducation des femmes, mais doute surtout de leurs capacités</a:t>
            </a:r>
          </a:p>
          <a:p>
            <a:r>
              <a:rPr lang="fr-FR" sz="2000" b="1" dirty="0">
                <a:latin typeface="Calibri" pitchFamily="34" charset="0"/>
              </a:rPr>
              <a:t>                        d’y parvenir. </a:t>
            </a:r>
          </a:p>
          <a:p>
            <a:r>
              <a:rPr lang="fr-FR" sz="2000" b="1" dirty="0">
                <a:latin typeface="Calibri" pitchFamily="34" charset="0"/>
              </a:rPr>
              <a:t>                             </a:t>
            </a:r>
          </a:p>
          <a:p>
            <a:r>
              <a:rPr lang="fr-FR" sz="2000" b="1" dirty="0">
                <a:latin typeface="Calibri" pitchFamily="34" charset="0"/>
              </a:rPr>
              <a:t>         Son livre </a:t>
            </a:r>
            <a:r>
              <a:rPr lang="fr-FR" sz="2000" b="1" i="1" dirty="0">
                <a:latin typeface="Calibri" pitchFamily="34" charset="0"/>
              </a:rPr>
              <a:t>Sur les Devoirs du Mari (De los </a:t>
            </a:r>
            <a:r>
              <a:rPr lang="fr-FR" sz="2000" b="1" i="1" dirty="0" err="1">
                <a:latin typeface="Calibri" pitchFamily="34" charset="0"/>
              </a:rPr>
              <a:t>Deberes</a:t>
            </a:r>
            <a:r>
              <a:rPr lang="fr-FR" sz="2000" b="1" i="1" dirty="0">
                <a:latin typeface="Calibri" pitchFamily="34" charset="0"/>
              </a:rPr>
              <a:t> </a:t>
            </a:r>
            <a:r>
              <a:rPr lang="fr-FR" sz="2000" b="1" i="1" dirty="0" err="1">
                <a:latin typeface="Calibri" pitchFamily="34" charset="0"/>
              </a:rPr>
              <a:t>del</a:t>
            </a:r>
            <a:r>
              <a:rPr lang="fr-FR" sz="2000" b="1" i="1" dirty="0">
                <a:latin typeface="Calibri" pitchFamily="34" charset="0"/>
              </a:rPr>
              <a:t> </a:t>
            </a:r>
            <a:r>
              <a:rPr lang="fr-FR" sz="2000" b="1" i="1" dirty="0" err="1">
                <a:latin typeface="Calibri" pitchFamily="34" charset="0"/>
              </a:rPr>
              <a:t>Marido</a:t>
            </a:r>
            <a:r>
              <a:rPr lang="fr-FR" sz="2000" b="1" i="1" dirty="0">
                <a:latin typeface="Calibri" pitchFamily="34" charset="0"/>
              </a:rPr>
              <a:t>) </a:t>
            </a:r>
            <a:r>
              <a:rPr lang="fr-FR" sz="2000" b="1" dirty="0">
                <a:latin typeface="Calibri" pitchFamily="34" charset="0"/>
              </a:rPr>
              <a:t>est centré sur la manière dont il </a:t>
            </a:r>
          </a:p>
          <a:p>
            <a:r>
              <a:rPr lang="fr-FR" sz="2000" b="1" dirty="0">
                <a:latin typeface="Calibri" pitchFamily="34" charset="0"/>
              </a:rPr>
              <a:t>   convient de </a:t>
            </a:r>
            <a:r>
              <a:rPr lang="fr-FR" sz="2000" b="1" dirty="0">
                <a:highlight>
                  <a:srgbClr val="FFFF00"/>
                </a:highlight>
                <a:latin typeface="Calibri" pitchFamily="34" charset="0"/>
              </a:rPr>
              <a:t>choisir et gouverner une épouse</a:t>
            </a:r>
            <a:r>
              <a:rPr lang="fr-FR" sz="2000" b="1" dirty="0">
                <a:latin typeface="Calibri" pitchFamily="34" charset="0"/>
              </a:rPr>
              <a:t>. L’ adultère est un </a:t>
            </a:r>
            <a:r>
              <a:rPr lang="fr-FR" sz="2000" b="1" dirty="0">
                <a:highlight>
                  <a:srgbClr val="FFFF00"/>
                </a:highlight>
                <a:latin typeface="Calibri" pitchFamily="34" charset="0"/>
              </a:rPr>
              <a:t>crime</a:t>
            </a:r>
            <a:r>
              <a:rPr lang="fr-FR" sz="2000" b="1" dirty="0">
                <a:latin typeface="Calibri" pitchFamily="34" charset="0"/>
              </a:rPr>
              <a:t> pour les femmes, mais pas pour </a:t>
            </a:r>
          </a:p>
          <a:p>
            <a:r>
              <a:rPr lang="fr-FR" sz="2000" b="1" dirty="0">
                <a:latin typeface="Calibri" pitchFamily="34" charset="0"/>
              </a:rPr>
              <a:t>                                   les hommes; un mari peut tuer sa femme sans être poursuivi. </a:t>
            </a:r>
          </a:p>
          <a:p>
            <a:endParaRPr lang="fr-FR" sz="2000" dirty="0">
              <a:latin typeface="Calibri" pitchFamily="34" charset="0"/>
            </a:endParaRPr>
          </a:p>
          <a:p>
            <a:endParaRPr lang="en-US" b="1" dirty="0">
              <a:solidFill>
                <a:schemeClr val="tx2"/>
              </a:solidFill>
              <a:latin typeface="Calibri" pitchFamily="34" charset="0"/>
            </a:endParaRPr>
          </a:p>
          <a:p>
            <a:r>
              <a:rPr lang="en-US" b="1" dirty="0">
                <a:solidFill>
                  <a:srgbClr val="002060"/>
                </a:solidFill>
              </a:rPr>
              <a:t>    </a:t>
            </a:r>
            <a:endParaRPr lang="en-US" dirty="0">
              <a:latin typeface="Calibri" pitchFamily="34" charset="0"/>
            </a:endParaRPr>
          </a:p>
          <a:p>
            <a:endParaRPr lang="fr-FR" dirty="0">
              <a:latin typeface="Calibri" pitchFamily="34" charset="0"/>
            </a:endParaRPr>
          </a:p>
        </p:txBody>
      </p:sp>
      <p:sp>
        <p:nvSpPr>
          <p:cNvPr id="3076" name="Rectangle 4">
            <a:hlinkClick r:id="rId2"/>
          </p:cNvPr>
          <p:cNvSpPr>
            <a:spLocks noChangeArrowheads="1"/>
          </p:cNvSpPr>
          <p:nvPr/>
        </p:nvSpPr>
        <p:spPr bwMode="auto">
          <a:xfrm>
            <a:off x="1524000" y="-184666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fr-FR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31CB75A-00CE-1C04-496A-F91ADD0A3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736" y="490331"/>
            <a:ext cx="2979035" cy="3712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117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3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3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3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3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33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3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3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3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3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3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3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3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3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3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3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3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3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3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3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3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3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3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3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3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3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3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3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3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3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2A373-89E8-08B8-DA81-FD21ADCC4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3">
            <a:extLst>
              <a:ext uri="{FF2B5EF4-FFF2-40B4-BE49-F238E27FC236}">
                <a16:creationId xmlns:a16="http://schemas.microsoft.com/office/drawing/2014/main" id="{C46FCCE8-A989-D5F8-18FD-A5E72CA195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"/>
            <a:ext cx="12192000" cy="7263527"/>
          </a:xfrm>
          <a:prstGeom prst="rect">
            <a:avLst/>
          </a:prstGeom>
          <a:solidFill>
            <a:srgbClr val="EEFDDB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Calibri" pitchFamily="34" charset="0"/>
              </a:rPr>
              <a:t>                                      </a:t>
            </a:r>
            <a:r>
              <a:rPr lang="en-US" sz="2400" b="1" dirty="0">
                <a:solidFill>
                  <a:srgbClr val="002060"/>
                </a:solidFill>
                <a:latin typeface="Calibri" pitchFamily="34" charset="0"/>
              </a:rPr>
              <a:t>               </a:t>
            </a:r>
            <a:r>
              <a:rPr lang="en-US" sz="2000" b="1" dirty="0">
                <a:solidFill>
                  <a:srgbClr val="002060"/>
                </a:solidFill>
              </a:rPr>
              <a:t>   </a:t>
            </a:r>
          </a:p>
          <a:p>
            <a:r>
              <a:rPr lang="fr-FR" sz="2000" b="1" dirty="0">
                <a:latin typeface="Calibri" pitchFamily="34" charset="0"/>
              </a:rPr>
              <a:t>Frère Luis de Léon (1528-1591), moine augustinien et professeur à l’Université de Salamanque,</a:t>
            </a:r>
          </a:p>
          <a:p>
            <a:r>
              <a:rPr lang="fr-FR" sz="2000" b="1" dirty="0">
                <a:latin typeface="Calibri" pitchFamily="34" charset="0"/>
              </a:rPr>
              <a:t>  écrit  </a:t>
            </a:r>
            <a:r>
              <a:rPr lang="fr-FR" sz="2000" b="1" i="1" dirty="0">
                <a:latin typeface="Calibri" pitchFamily="34" charset="0"/>
              </a:rPr>
              <a:t>La Femme de Maison Parfaite</a:t>
            </a:r>
            <a:r>
              <a:rPr lang="fr-FR" sz="2000" b="1" dirty="0">
                <a:latin typeface="Calibri" pitchFamily="34" charset="0"/>
              </a:rPr>
              <a:t>/</a:t>
            </a:r>
            <a:r>
              <a:rPr lang="fr-FR" sz="2000" b="1" i="1" dirty="0">
                <a:latin typeface="Calibri" pitchFamily="34" charset="0"/>
              </a:rPr>
              <a:t>La </a:t>
            </a:r>
            <a:r>
              <a:rPr lang="fr-FR" sz="2000" b="1" i="1" dirty="0" err="1">
                <a:latin typeface="Calibri" pitchFamily="34" charset="0"/>
              </a:rPr>
              <a:t>Perfecta</a:t>
            </a:r>
            <a:r>
              <a:rPr lang="fr-FR" sz="2000" b="1" i="1" dirty="0">
                <a:latin typeface="Calibri" pitchFamily="34" charset="0"/>
              </a:rPr>
              <a:t> </a:t>
            </a:r>
            <a:r>
              <a:rPr lang="fr-FR" sz="2000" b="1" i="1" dirty="0" err="1">
                <a:latin typeface="Calibri" pitchFamily="34" charset="0"/>
              </a:rPr>
              <a:t>Casada</a:t>
            </a:r>
            <a:r>
              <a:rPr lang="fr-FR" sz="2000" b="1" i="1" dirty="0">
                <a:latin typeface="Calibri" pitchFamily="34" charset="0"/>
              </a:rPr>
              <a:t> </a:t>
            </a:r>
            <a:r>
              <a:rPr lang="fr-FR" sz="2000" b="1" dirty="0">
                <a:latin typeface="Calibri" pitchFamily="34" charset="0"/>
              </a:rPr>
              <a:t>(1583) –</a:t>
            </a:r>
          </a:p>
          <a:p>
            <a:r>
              <a:rPr lang="fr-FR" sz="2000" b="1" dirty="0">
                <a:latin typeface="Calibri" pitchFamily="34" charset="0"/>
              </a:rPr>
              <a:t>    où il porte aux nues la femme qui reste à la maison et ne s’occupe que</a:t>
            </a:r>
          </a:p>
          <a:p>
            <a:r>
              <a:rPr lang="fr-FR" sz="2000" b="1" dirty="0">
                <a:latin typeface="Calibri" pitchFamily="34" charset="0"/>
              </a:rPr>
              <a:t>                             des affaires domestiques. </a:t>
            </a:r>
          </a:p>
          <a:p>
            <a:r>
              <a:rPr lang="fr-FR" sz="2000" b="1" dirty="0">
                <a:latin typeface="Calibri" pitchFamily="34" charset="0"/>
              </a:rPr>
              <a:t>Selon lui une « femme excellente » est une chose rare » ce qui devrait faire </a:t>
            </a:r>
          </a:p>
          <a:p>
            <a:r>
              <a:rPr lang="fr-FR" sz="2000" b="1" dirty="0">
                <a:latin typeface="Calibri" pitchFamily="34" charset="0"/>
              </a:rPr>
              <a:t>inciter toute jeune fille à vouloir être « rare ». Il est interdit aux femmes </a:t>
            </a:r>
          </a:p>
          <a:p>
            <a:r>
              <a:rPr lang="fr-FR" sz="2000" b="1" dirty="0">
                <a:latin typeface="Calibri" pitchFamily="34" charset="0"/>
              </a:rPr>
              <a:t>d’enseigner, car elles sont facilement corruptibles et susceptibles au péché. </a:t>
            </a:r>
          </a:p>
          <a:p>
            <a:r>
              <a:rPr lang="fr-FR" sz="2000" b="1" dirty="0">
                <a:latin typeface="Calibri" pitchFamily="34" charset="0"/>
              </a:rPr>
              <a:t>          </a:t>
            </a:r>
          </a:p>
          <a:p>
            <a:r>
              <a:rPr lang="fr-FR" sz="2000" b="1" dirty="0">
                <a:latin typeface="Calibri" pitchFamily="34" charset="0"/>
              </a:rPr>
              <a:t>Les hommes sont faits pour la vie publique, les femmes pour la clôture </a:t>
            </a:r>
          </a:p>
          <a:p>
            <a:r>
              <a:rPr lang="fr-FR" sz="2000" b="1" dirty="0">
                <a:latin typeface="Calibri" pitchFamily="34" charset="0"/>
              </a:rPr>
              <a:t>  </a:t>
            </a:r>
            <a:r>
              <a:rPr lang="fr-FR" sz="2000" b="1" dirty="0">
                <a:highlight>
                  <a:srgbClr val="FFFF00"/>
                </a:highlight>
                <a:latin typeface="Calibri" pitchFamily="34" charset="0"/>
              </a:rPr>
              <a:t>pour leur propre bien</a:t>
            </a:r>
            <a:r>
              <a:rPr lang="fr-FR" sz="2000" b="1" dirty="0">
                <a:latin typeface="Calibri" pitchFamily="34" charset="0"/>
              </a:rPr>
              <a:t>, mais cette disposition traduit l’obsession persistante </a:t>
            </a:r>
          </a:p>
          <a:p>
            <a:r>
              <a:rPr lang="fr-FR" sz="2000" b="1" dirty="0">
                <a:latin typeface="Calibri" pitchFamily="34" charset="0"/>
              </a:rPr>
              <a:t>de maintenir l’arbre généalogique familiale pure de toute tâche non-catholique</a:t>
            </a:r>
          </a:p>
          <a:p>
            <a:r>
              <a:rPr lang="fr-FR" sz="2000" b="1" dirty="0">
                <a:latin typeface="Calibri" pitchFamily="34" charset="0"/>
              </a:rPr>
              <a:t>      voulue par Isabelle, la Catholique, mais il est contre l’indépendance affichée</a:t>
            </a:r>
          </a:p>
          <a:p>
            <a:r>
              <a:rPr lang="fr-FR" sz="2000" b="1" dirty="0">
                <a:latin typeface="Calibri" pitchFamily="34" charset="0"/>
              </a:rPr>
              <a:t>        par Isabelle</a:t>
            </a:r>
            <a:r>
              <a:rPr lang="fr-FR" sz="2000" b="1">
                <a:latin typeface="Calibri" pitchFamily="34" charset="0"/>
              </a:rPr>
              <a:t>.  </a:t>
            </a:r>
          </a:p>
          <a:p>
            <a:endParaRPr lang="fr-FR" sz="2000" b="1" dirty="0">
              <a:latin typeface="Calibri" pitchFamily="34" charset="0"/>
            </a:endParaRPr>
          </a:p>
          <a:p>
            <a:r>
              <a:rPr lang="fr-FR" sz="2000" b="1" dirty="0">
                <a:latin typeface="Calibri" pitchFamily="34" charset="0"/>
              </a:rPr>
              <a:t> L’</a:t>
            </a:r>
            <a:r>
              <a:rPr lang="fr-FR" sz="2000" b="1" dirty="0">
                <a:highlight>
                  <a:srgbClr val="FFFF00"/>
                </a:highlight>
                <a:latin typeface="Calibri" pitchFamily="34" charset="0"/>
              </a:rPr>
              <a:t>obéissance</a:t>
            </a:r>
            <a:r>
              <a:rPr lang="fr-FR" sz="2000" b="1" dirty="0">
                <a:latin typeface="Calibri" pitchFamily="34" charset="0"/>
              </a:rPr>
              <a:t> d’une épouse et la </a:t>
            </a:r>
            <a:r>
              <a:rPr lang="fr-FR" sz="2000" b="1" dirty="0">
                <a:highlight>
                  <a:srgbClr val="FFFF00"/>
                </a:highlight>
                <a:latin typeface="Calibri" pitchFamily="34" charset="0"/>
              </a:rPr>
              <a:t>dédication</a:t>
            </a:r>
            <a:r>
              <a:rPr lang="fr-FR" sz="2000" b="1" dirty="0">
                <a:latin typeface="Calibri" pitchFamily="34" charset="0"/>
              </a:rPr>
              <a:t> à son mari déterminent </a:t>
            </a:r>
            <a:r>
              <a:rPr lang="fr-FR" sz="2000" b="1" dirty="0">
                <a:highlight>
                  <a:srgbClr val="FFFF00"/>
                </a:highlight>
                <a:latin typeface="Calibri" pitchFamily="34" charset="0"/>
              </a:rPr>
              <a:t>son </a:t>
            </a:r>
          </a:p>
          <a:p>
            <a:r>
              <a:rPr lang="fr-FR" sz="2000" b="1" dirty="0">
                <a:highlight>
                  <a:srgbClr val="FFFF00"/>
                </a:highlight>
                <a:latin typeface="Calibri" pitchFamily="34" charset="0"/>
              </a:rPr>
              <a:t>honneur</a:t>
            </a:r>
            <a:r>
              <a:rPr lang="fr-FR" sz="2000" b="1" dirty="0">
                <a:latin typeface="Calibri" pitchFamily="34" charset="0"/>
              </a:rPr>
              <a:t>.  </a:t>
            </a:r>
            <a:r>
              <a:rPr lang="fr-FR" sz="2000" b="1" dirty="0">
                <a:highlight>
                  <a:srgbClr val="FFFF00"/>
                </a:highlight>
                <a:latin typeface="Calibri" pitchFamily="34" charset="0"/>
              </a:rPr>
              <a:t>L’honneur du mari </a:t>
            </a:r>
            <a:r>
              <a:rPr lang="fr-FR" sz="2000" b="1" dirty="0">
                <a:latin typeface="Calibri" pitchFamily="34" charset="0"/>
              </a:rPr>
              <a:t>consiste dans son habileté de </a:t>
            </a:r>
            <a:r>
              <a:rPr lang="fr-FR" sz="2000" b="1" dirty="0">
                <a:highlight>
                  <a:srgbClr val="FFFF00"/>
                </a:highlight>
                <a:latin typeface="Calibri" pitchFamily="34" charset="0"/>
              </a:rPr>
              <a:t>contrôler</a:t>
            </a:r>
            <a:r>
              <a:rPr lang="fr-FR" sz="2000" b="1" dirty="0">
                <a:latin typeface="Calibri" pitchFamily="34" charset="0"/>
              </a:rPr>
              <a:t> sa</a:t>
            </a:r>
          </a:p>
          <a:p>
            <a:r>
              <a:rPr lang="fr-FR" sz="2000" b="1" dirty="0">
                <a:latin typeface="Calibri" pitchFamily="34" charset="0"/>
              </a:rPr>
              <a:t>                                   femme, ce qui inclut son </a:t>
            </a:r>
            <a:r>
              <a:rPr lang="fr-FR" sz="2000" b="1" dirty="0">
                <a:highlight>
                  <a:srgbClr val="FFFF00"/>
                </a:highlight>
                <a:latin typeface="Calibri" pitchFamily="34" charset="0"/>
              </a:rPr>
              <a:t>corps</a:t>
            </a:r>
            <a:r>
              <a:rPr lang="fr-FR" sz="2000" b="1" dirty="0">
                <a:latin typeface="Calibri" pitchFamily="34" charset="0"/>
              </a:rPr>
              <a:t> et sa </a:t>
            </a:r>
            <a:r>
              <a:rPr lang="fr-FR" sz="2000" b="1" dirty="0">
                <a:highlight>
                  <a:srgbClr val="FFFF00"/>
                </a:highlight>
                <a:latin typeface="Calibri" pitchFamily="34" charset="0"/>
              </a:rPr>
              <a:t>fertilité</a:t>
            </a:r>
            <a:r>
              <a:rPr lang="fr-FR" sz="2000" b="1" dirty="0">
                <a:latin typeface="Calibri" pitchFamily="34" charset="0"/>
              </a:rPr>
              <a:t>.</a:t>
            </a:r>
          </a:p>
          <a:p>
            <a:r>
              <a:rPr lang="fr-FR" sz="2000" b="1" dirty="0">
                <a:latin typeface="Calibri" pitchFamily="34" charset="0"/>
              </a:rPr>
              <a:t>Ces enseignements sont à l’origine d’un environnement extrêmement oppressive pour femmes mariées. </a:t>
            </a:r>
            <a:r>
              <a:rPr lang="en-US" sz="2400" b="1" dirty="0">
                <a:solidFill>
                  <a:srgbClr val="002060"/>
                </a:solidFill>
                <a:latin typeface="Calibri" pitchFamily="34" charset="0"/>
              </a:rPr>
              <a:t>     </a:t>
            </a:r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  </a:t>
            </a:r>
            <a:r>
              <a:rPr lang="en-US" sz="2000" b="1" dirty="0" err="1">
                <a:latin typeface="Calibri" pitchFamily="34" charset="0"/>
              </a:rPr>
              <a:t>Voir</a:t>
            </a:r>
            <a:r>
              <a:rPr lang="en-US" sz="2000" b="1" dirty="0">
                <a:latin typeface="Calibri" pitchFamily="34" charset="0"/>
              </a:rPr>
              <a:t> article </a:t>
            </a:r>
            <a:r>
              <a:rPr lang="en-US" sz="2000" b="1" dirty="0" err="1">
                <a:latin typeface="Calibri" pitchFamily="34" charset="0"/>
              </a:rPr>
              <a:t>associé</a:t>
            </a:r>
            <a:r>
              <a:rPr lang="en-US" sz="2000" b="1" dirty="0">
                <a:latin typeface="Calibri" pitchFamily="34" charset="0"/>
              </a:rPr>
              <a:t> à </a:t>
            </a:r>
            <a:r>
              <a:rPr lang="en-US" sz="2000" b="1" dirty="0" err="1">
                <a:latin typeface="Calibri" pitchFamily="34" charset="0"/>
              </a:rPr>
              <a:t>ce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sujet</a:t>
            </a:r>
            <a:r>
              <a:rPr lang="en-US" sz="2000" b="1" dirty="0">
                <a:latin typeface="Calibri" pitchFamily="34" charset="0"/>
              </a:rPr>
              <a:t>: Karin Heller, </a:t>
            </a:r>
            <a:r>
              <a:rPr lang="en-US" sz="2000" b="1" i="1" dirty="0">
                <a:latin typeface="Calibri" pitchFamily="34" charset="0"/>
              </a:rPr>
              <a:t>1515-2015: </a:t>
            </a:r>
            <a:r>
              <a:rPr lang="en-US" sz="2000" b="1" i="1" dirty="0" err="1">
                <a:latin typeface="Calibri" pitchFamily="34" charset="0"/>
              </a:rPr>
              <a:t>Térèse</a:t>
            </a:r>
            <a:r>
              <a:rPr lang="en-US" sz="2000" b="1" i="1" dirty="0">
                <a:latin typeface="Calibri" pitchFamily="34" charset="0"/>
              </a:rPr>
              <a:t> </a:t>
            </a:r>
            <a:r>
              <a:rPr lang="en-US" sz="2000" b="1" i="1" dirty="0" err="1">
                <a:latin typeface="Calibri" pitchFamily="34" charset="0"/>
              </a:rPr>
              <a:t>d’Avila</a:t>
            </a:r>
            <a:r>
              <a:rPr lang="en-US" sz="2000" b="1" i="1" dirty="0">
                <a:latin typeface="Calibri" pitchFamily="34" charset="0"/>
              </a:rPr>
              <a:t> entre </a:t>
            </a:r>
            <a:r>
              <a:rPr lang="en-US" sz="2000" b="1" i="1" dirty="0" err="1">
                <a:latin typeface="Calibri" pitchFamily="34" charset="0"/>
              </a:rPr>
              <a:t>Tir</a:t>
            </a:r>
            <a:r>
              <a:rPr lang="en-US" sz="2000" b="1" i="1" dirty="0">
                <a:latin typeface="Calibri" pitchFamily="34" charset="0"/>
              </a:rPr>
              <a:t> </a:t>
            </a:r>
            <a:r>
              <a:rPr lang="en-US" sz="2000" b="1" i="1" dirty="0" err="1">
                <a:latin typeface="Calibri" pitchFamily="34" charset="0"/>
              </a:rPr>
              <a:t>Croisé</a:t>
            </a:r>
            <a:r>
              <a:rPr lang="en-US" sz="2000" b="1" i="1" dirty="0">
                <a:latin typeface="Calibri" pitchFamily="34" charset="0"/>
              </a:rPr>
              <a:t> et Exaltation de</a:t>
            </a:r>
          </a:p>
          <a:p>
            <a:r>
              <a:rPr lang="en-US" sz="2000" b="1" i="1" dirty="0">
                <a:latin typeface="Calibri" pitchFamily="34" charset="0"/>
              </a:rPr>
              <a:t>                       </a:t>
            </a:r>
            <a:r>
              <a:rPr lang="en-US" sz="2000" b="1" i="1" dirty="0" err="1">
                <a:latin typeface="Calibri" pitchFamily="34" charset="0"/>
              </a:rPr>
              <a:t>l’Institution</a:t>
            </a:r>
            <a:r>
              <a:rPr lang="en-US" sz="2000" b="1" i="1" dirty="0">
                <a:latin typeface="Calibri" pitchFamily="34" charset="0"/>
              </a:rPr>
              <a:t> </a:t>
            </a:r>
            <a:r>
              <a:rPr lang="en-US" sz="2000" b="1" i="1" dirty="0" err="1">
                <a:latin typeface="Calibri" pitchFamily="34" charset="0"/>
              </a:rPr>
              <a:t>ecclésiastique</a:t>
            </a:r>
            <a:r>
              <a:rPr lang="en-US" sz="2000" b="1" dirty="0">
                <a:latin typeface="Calibri" pitchFamily="34" charset="0"/>
              </a:rPr>
              <a:t>  https://digitalcommons.whitworth.edu/theologyfaculty/3/</a:t>
            </a:r>
          </a:p>
          <a:p>
            <a:endParaRPr lang="en-US" sz="2000" b="1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</p:txBody>
      </p:sp>
      <p:pic>
        <p:nvPicPr>
          <p:cNvPr id="1028" name="Picture 4" descr="Fray Luis de León – LITERATURA">
            <a:extLst>
              <a:ext uri="{FF2B5EF4-FFF2-40B4-BE49-F238E27FC236}">
                <a16:creationId xmlns:a16="http://schemas.microsoft.com/office/drawing/2014/main" id="{9E960369-50E3-B2A5-651C-B8CF3969D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65" y="872985"/>
            <a:ext cx="3162508" cy="437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665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3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3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3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3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3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433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433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433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433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433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433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433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433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433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433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433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433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433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433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433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433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433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433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4745</TotalTime>
  <Words>3639</Words>
  <Application>Microsoft Office PowerPoint</Application>
  <PresentationFormat>Grand écran</PresentationFormat>
  <Paragraphs>338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Lucida Handwriting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Moi</dc:creator>
  <cp:lastModifiedBy>karin heller</cp:lastModifiedBy>
  <cp:revision>736</cp:revision>
  <dcterms:created xsi:type="dcterms:W3CDTF">2017-06-25T16:49:50Z</dcterms:created>
  <dcterms:modified xsi:type="dcterms:W3CDTF">2025-01-07T08:16:16Z</dcterms:modified>
</cp:coreProperties>
</file>