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7" r:id="rId2"/>
    <p:sldId id="266" r:id="rId3"/>
    <p:sldId id="279" r:id="rId4"/>
    <p:sldId id="258" r:id="rId5"/>
    <p:sldId id="278" r:id="rId6"/>
    <p:sldId id="302" r:id="rId7"/>
    <p:sldId id="280" r:id="rId8"/>
    <p:sldId id="303" r:id="rId9"/>
    <p:sldId id="294" r:id="rId10"/>
    <p:sldId id="295" r:id="rId11"/>
    <p:sldId id="271" r:id="rId12"/>
    <p:sldId id="272" r:id="rId13"/>
    <p:sldId id="259" r:id="rId14"/>
    <p:sldId id="268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0E51A-34DD-4763-ADDC-316976C5B7CD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12988-40B1-42AA-971B-E44C00057A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486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89F0B-93E6-4717-861A-82DEF4660F9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677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88AD55-BAA0-484B-9726-6662E9F6F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27A89BF-9618-4AED-B4F8-0F6F9D11F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449E57-8755-40B2-82CB-E35801491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9A7BC5-30A2-4179-8600-5D7CF516D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81BB4D-3D97-458B-98CC-618DF6979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49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E44A1-1A02-4DB9-8F71-422F8C61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47732B-B051-452F-A54E-C90750EB2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11C29E-DBB1-4D60-997E-01EA36F2E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F5DBA3-6158-43DA-AAA8-4F7AFC68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0D08E2-0740-49CF-87EA-57E8CD3F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76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7BBE80-3617-4138-A758-0A3F6E38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1548D0-402F-491F-8BB1-EBF388BF3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DD79AD-7114-449E-A72E-DDAA94C05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40296-5DDF-4209-8836-F9659DAAC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8C5FC0-7FA0-4701-ACD0-30F17EE5D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79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35887-58A6-42B3-BC99-AD9D39C44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0C18E0-B19A-4992-B398-B9D6250111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023764-7470-48DC-A3EC-6E2E4A7CA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15082C-65E1-4081-82D8-B0E2993E2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59D3CF-275D-4093-A5AC-090A83E4B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3AC869-8ABC-4401-A404-1D7D30CCC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171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F0FD20-76CA-4F17-8CA1-E109C5533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038684-F43A-41EE-98EC-3842D35C2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1DBEAE-FD88-4A30-836E-584838F7E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17177E-6D49-4A5A-B227-59E9E77EC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073A6E8-0764-4226-A978-4CF89AD47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9F5A7C8-82EA-48EA-84E5-B8B43E0D4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35CF0E8-114A-42EA-9B4B-19F0F466B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02C746-EE20-4645-B9E3-042E9FC2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1072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4DA1E-095C-452B-B3BF-D0F64E15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33C70D9-6105-457D-9787-541A0BC84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52084F9-8C14-4DFA-9AFD-2A1E3D43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624217-4FC7-40D1-9960-44AACBA90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730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BC35E2-0F72-449B-BCBD-46217ED7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A320644-71E3-4D1D-AD25-45164846F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B7132-569D-4AE9-A852-2CE440150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88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139C4B-9086-40D7-89DB-2BD789E7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856157-F607-4858-9AAD-BB23B9397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5448DE-EA43-4F90-BD51-916BC206A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EE29FA-75B8-4472-8BCA-83EF4EBE7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16B688-4D53-40F0-B5C2-015F37B9D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9E93A8-96F5-40A7-8F55-AB37FDA41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429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1703E4-B71E-4173-BE68-BA997DDCD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6B72D95-C4C2-4658-BD49-7E692679F2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141F3D-DFE7-475C-9792-88E9D9124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85B33C-0C1A-4F9F-AED3-AF9D68CB2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447DEA-A888-441D-BCB8-C0550EA9E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CB4E1A-88FF-4DE8-A430-EBBF2BC37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10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4E83C9-AC45-48B1-98FA-6B037F0E3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6F7D427-348B-461B-B842-683AC7A52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AC7C3F-83D7-4B00-B0A9-19F711DC5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660A0F-7164-445B-9954-DE11B07EC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8362EF-6124-4D12-97F9-FE438BCD7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341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358EB-AAEA-4724-9C39-9A183E80A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CB72EB2-C98C-4A58-8464-B4EA55773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E9B485-15C3-4A72-8563-37C66A0AC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0D8F13-3776-4E9E-B5CF-862F5BCFB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F273C8-4E24-46D1-B82E-DB473F36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820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3A3555-8DF0-4F72-BA9D-056A3A56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3332FE-0AED-4051-8CFF-8D769DDF2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431E82-2CDC-4CB9-B845-B5CAC03130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9D5FE-C40B-45FB-9827-109C2954A729}" type="datetimeFigureOut">
              <a:rPr lang="fr-FR" smtClean="0"/>
              <a:t>05/01/2025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C8BD3D-22BB-4B2D-A35D-134542C010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42E46B-6366-4E0B-A731-28F8BB3D6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3C668-ED92-49F2-81A4-51BFB9E81E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209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www.google.com/url?sa=i&amp;rct=j&amp;q=&amp;esrc=s&amp;source=images&amp;cd=&amp;ved=0ahUKEwiLwv3DxITQAhVQ92MKHYt3CfcQjRwIBw&amp;url=http://loveofscotland.blogspot.com/2012/09/iona-abbey.html&amp;psig=AFQjCNGqqso-p4v19zjPQnSrQZha34335Q&amp;ust=147798584161742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hyperlink" Target="https://www.google.com/url?sa=i&amp;rct=j&amp;q=&amp;esrc=s&amp;source=images&amp;cd=&amp;ved=0ahUKEwi8-a-9wITQAhVMxGMKHVS5BYwQjRwIBw&amp;url=https://brianl320.exposure.co/charlemagne&amp;psig=AFQjCNG7IwUQJJp0E1qmTa4pRw9x91U3rA&amp;ust=1477984769160749" TargetMode="External"/><Relationship Id="rId2" Type="http://schemas.openxmlformats.org/officeDocument/2006/relationships/hyperlink" Target="http://www.google.com/url?sa=i&amp;rct=j&amp;q=&amp;esrc=s&amp;source=images&amp;cd=&amp;ved=0ahUKEwjUkPrmv4TQAhVJ5WMKHeuaD54QjRwIBw&amp;url=http://slideplayer.com/slide/7965637/&amp;psig=AFQjCNG3PawXUj939Q_0B_13NFUb1MfBtQ&amp;ust=1477984591996216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hyperlink" Target="http://support.exposure.co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google.com/url?sa=i&amp;rct=j&amp;q=&amp;esrc=s&amp;source=images&amp;cd=&amp;cad=rja&amp;uact=8&amp;ved=0ahUKEwjV3MuT04TQAhVLw2MKHeeADIIQjRwIBw&amp;url=https://www.pinterest.com/pin/289637819756285468/&amp;bvm=bv.136811127,d.cGc&amp;psig=AFQjCNGvIftlGtM0mQuM5CnumSdc-IbjiA&amp;ust=147798977344244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70173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342900" indent="-342900"/>
            <a:r>
              <a:rPr lang="fr-FR" b="1" dirty="0">
                <a:solidFill>
                  <a:schemeClr val="hlink"/>
                </a:solidFill>
              </a:rPr>
              <a:t>              </a:t>
            </a:r>
          </a:p>
          <a:p>
            <a:pPr marL="342900" indent="-342900"/>
            <a:endParaRPr lang="fr-FR" b="1" dirty="0">
              <a:solidFill>
                <a:schemeClr val="hlink"/>
              </a:solidFill>
            </a:endParaRPr>
          </a:p>
          <a:p>
            <a:r>
              <a:rPr lang="fr-FR" sz="2800" b="1" dirty="0">
                <a:solidFill>
                  <a:srgbClr val="002060"/>
                </a:solidFill>
                <a:latin typeface="Lucida Handwriting" pitchFamily="66" charset="0"/>
              </a:rPr>
              <a:t>      </a:t>
            </a:r>
            <a:r>
              <a:rPr lang="fr-FR" sz="2400" b="1" dirty="0">
                <a:latin typeface="Lucida Handwriting" pitchFamily="66" charset="0"/>
              </a:rPr>
              <a:t>Université Ouverte de Besançon</a:t>
            </a:r>
          </a:p>
          <a:p>
            <a:r>
              <a:rPr lang="fr-FR" sz="2400" b="1" dirty="0">
                <a:latin typeface="Lucida Handwriting" pitchFamily="66" charset="0"/>
              </a:rPr>
              <a:t>         Cycle: </a:t>
            </a:r>
            <a:r>
              <a:rPr lang="fr-FR" sz="2400" b="1" dirty="0" err="1">
                <a:latin typeface="Lucida Handwriting" pitchFamily="66" charset="0"/>
              </a:rPr>
              <a:t>Feminisme</a:t>
            </a:r>
            <a:r>
              <a:rPr lang="fr-FR" sz="2400" b="1" dirty="0">
                <a:latin typeface="Lucida Handwriting" pitchFamily="66" charset="0"/>
              </a:rPr>
              <a:t> et Culture Européenne</a:t>
            </a:r>
          </a:p>
          <a:p>
            <a:r>
              <a:rPr lang="fr-FR" sz="2800" b="1" dirty="0">
                <a:solidFill>
                  <a:srgbClr val="002060"/>
                </a:solidFill>
                <a:latin typeface="Lucida Handwriting" pitchFamily="66" charset="0"/>
              </a:rPr>
              <a:t>         </a:t>
            </a:r>
            <a:r>
              <a:rPr lang="fr-FR" sz="2000" b="1" dirty="0">
                <a:solidFill>
                  <a:srgbClr val="002060"/>
                </a:solidFill>
                <a:latin typeface="Lucida Handwriting" pitchFamily="66" charset="0"/>
              </a:rPr>
              <a:t>1.</a:t>
            </a:r>
            <a:r>
              <a:rPr lang="fr-FR" sz="2800" b="1" dirty="0">
                <a:solidFill>
                  <a:srgbClr val="002060"/>
                </a:solidFill>
                <a:latin typeface="Lucida Handwriting" pitchFamily="66" charset="0"/>
              </a:rPr>
              <a:t> </a:t>
            </a:r>
            <a:r>
              <a:rPr lang="fr-FR" sz="2400" b="1" kern="1200" dirty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</a:rPr>
              <a:t>Le féminisme bénédictin : âge d’or du féminisme européen</a:t>
            </a:r>
            <a:r>
              <a:rPr lang="fr-FR" sz="2400" b="1" dirty="0">
                <a:solidFill>
                  <a:srgbClr val="002060"/>
                </a:solidFill>
                <a:latin typeface="Lucida Handwriting" panose="03010101010101010101" pitchFamily="66" charset="0"/>
              </a:rPr>
              <a:t> </a:t>
            </a:r>
          </a:p>
          <a:p>
            <a:endParaRPr lang="fr-FR" sz="2800" b="1" dirty="0">
              <a:solidFill>
                <a:srgbClr val="002060"/>
              </a:solidFill>
              <a:latin typeface="Lucida Handwriting" pitchFamily="66" charset="0"/>
            </a:endParaRPr>
          </a:p>
          <a:p>
            <a:endParaRPr lang="fr-FR" sz="2800" b="1" dirty="0">
              <a:solidFill>
                <a:srgbClr val="002060"/>
              </a:solidFill>
              <a:latin typeface="Lucida Handwriting" pitchFamily="66" charset="0"/>
            </a:endParaRPr>
          </a:p>
          <a:p>
            <a:endParaRPr lang="fr-FR" sz="2800" b="1" dirty="0">
              <a:solidFill>
                <a:srgbClr val="002060"/>
              </a:solidFill>
              <a:latin typeface="Lucida Handwriting" pitchFamily="66" charset="0"/>
            </a:endParaRPr>
          </a:p>
          <a:p>
            <a:endParaRPr lang="fr-FR" sz="2800" b="1" dirty="0">
              <a:solidFill>
                <a:srgbClr val="002060"/>
              </a:solidFill>
              <a:latin typeface="Lucida Handwriting" pitchFamily="66" charset="0"/>
            </a:endParaRPr>
          </a:p>
          <a:p>
            <a:r>
              <a:rPr lang="fr-FR" sz="2800" b="1" dirty="0">
                <a:solidFill>
                  <a:srgbClr val="002060"/>
                </a:solidFill>
                <a:latin typeface="Lucida Handwriting" pitchFamily="66" charset="0"/>
              </a:rPr>
              <a:t>               </a:t>
            </a:r>
          </a:p>
          <a:p>
            <a:endParaRPr lang="fr-FR" sz="2800" b="1" dirty="0">
              <a:solidFill>
                <a:srgbClr val="002060"/>
              </a:solidFill>
              <a:latin typeface="Lucida Handwriting" pitchFamily="66" charset="0"/>
            </a:endParaRPr>
          </a:p>
          <a:p>
            <a:endParaRPr lang="fr-FR" b="1" dirty="0">
              <a:solidFill>
                <a:srgbClr val="002060"/>
              </a:solidFill>
              <a:latin typeface="Lucida Handwriting" pitchFamily="66" charset="0"/>
              <a:cs typeface="Times New Roman" pitchFamily="18" charset="0"/>
            </a:endParaRPr>
          </a:p>
          <a:p>
            <a:pPr marL="342900" indent="-342900"/>
            <a:endParaRPr lang="fr-FR" b="1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fr-FR" b="1" dirty="0">
              <a:solidFill>
                <a:schemeClr val="hlink"/>
              </a:solidFill>
            </a:endParaRPr>
          </a:p>
          <a:p>
            <a:pPr marL="342900" indent="-342900"/>
            <a:endParaRPr lang="fr-FR" b="1" dirty="0">
              <a:solidFill>
                <a:schemeClr val="hlink"/>
              </a:solidFill>
            </a:endParaRPr>
          </a:p>
          <a:p>
            <a:pPr marL="342900" indent="-342900"/>
            <a:endParaRPr lang="fr-FR" b="1" dirty="0">
              <a:solidFill>
                <a:schemeClr val="hlink"/>
              </a:solidFill>
            </a:endParaRPr>
          </a:p>
          <a:p>
            <a:pPr marL="342900" indent="-342900"/>
            <a:endParaRPr lang="fr-FR" b="1" dirty="0">
              <a:solidFill>
                <a:schemeClr val="hlink"/>
              </a:solidFill>
            </a:endParaRPr>
          </a:p>
          <a:p>
            <a:pPr marL="342900" indent="-342900"/>
            <a:endParaRPr lang="fr-FR" b="1" dirty="0">
              <a:solidFill>
                <a:schemeClr val="hlink"/>
              </a:solidFill>
            </a:endParaRPr>
          </a:p>
          <a:p>
            <a:pPr marL="342900" indent="-342900"/>
            <a:endParaRPr lang="fr-FR" b="1" dirty="0">
              <a:solidFill>
                <a:schemeClr val="hlink"/>
              </a:solidFill>
            </a:endParaRPr>
          </a:p>
          <a:p>
            <a:endParaRPr lang="fr-FR" dirty="0"/>
          </a:p>
        </p:txBody>
      </p:sp>
      <p:pic>
        <p:nvPicPr>
          <p:cNvPr id="5" name="Picture 5" descr="Benedict, scrib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370" y="2157859"/>
            <a:ext cx="2372668" cy="441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Image illustrative de l'article Hildegarde de Bingen">
            <a:extLst>
              <a:ext uri="{FF2B5EF4-FFF2-40B4-BE49-F238E27FC236}">
                <a16:creationId xmlns:a16="http://schemas.microsoft.com/office/drawing/2014/main" id="{20C49F32-D377-4AC8-8226-8CEC5579D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062" y="1873050"/>
            <a:ext cx="3304009" cy="482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10 reasons to visit Quedlinburg | All media content | DW | 29.05.2019">
            <a:extLst>
              <a:ext uri="{FF2B5EF4-FFF2-40B4-BE49-F238E27FC236}">
                <a16:creationId xmlns:a16="http://schemas.microsoft.com/office/drawing/2014/main" id="{55024829-D530-4042-8984-2B29C3CD0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408" y="2824013"/>
            <a:ext cx="5195432" cy="292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8063746"/>
          </a:xfrm>
          <a:prstGeom prst="rect">
            <a:avLst/>
          </a:prstGeom>
          <a:gradFill>
            <a:gsLst>
              <a:gs pos="77000">
                <a:srgbClr val="FDFED6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E8FED2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 </a:t>
            </a:r>
          </a:p>
          <a:p>
            <a:r>
              <a:rPr lang="fr-FR" b="1" dirty="0">
                <a:solidFill>
                  <a:srgbClr val="002060"/>
                </a:solidFill>
              </a:rPr>
              <a:t>                         </a:t>
            </a:r>
            <a:r>
              <a:rPr lang="fr-FR" sz="2000" b="1" dirty="0">
                <a:solidFill>
                  <a:srgbClr val="002060"/>
                </a:solidFill>
              </a:rPr>
              <a:t>                           </a:t>
            </a:r>
          </a:p>
          <a:p>
            <a:r>
              <a:rPr lang="fr-FR" sz="2000" b="1" dirty="0"/>
              <a:t>Le féminisme européen et bénédictin s’enracine dans le Christianisme naissant au Moyen Orient antique,</a:t>
            </a:r>
          </a:p>
          <a:p>
            <a:r>
              <a:rPr lang="fr-FR" sz="2000" b="1" dirty="0"/>
              <a:t>  qui voit naître des mouvements monastiques grâce à des remarquables femmes et hommes</a:t>
            </a:r>
          </a:p>
          <a:p>
            <a:r>
              <a:rPr lang="fr-FR" sz="2000" b="1" dirty="0"/>
              <a:t>       qui embrassent un style de </a:t>
            </a:r>
            <a:r>
              <a:rPr lang="fr-FR" sz="2000" b="1" dirty="0">
                <a:highlight>
                  <a:srgbClr val="FFFF00"/>
                </a:highlight>
              </a:rPr>
              <a:t>vie ascétique</a:t>
            </a:r>
            <a:r>
              <a:rPr lang="fr-FR" sz="2000" b="1" dirty="0"/>
              <a:t>. Ils sont comparables aux </a:t>
            </a:r>
            <a:r>
              <a:rPr lang="fr-FR" sz="2000" b="1" i="1" dirty="0"/>
              <a:t>start-ups</a:t>
            </a:r>
            <a:r>
              <a:rPr lang="fr-FR" sz="2000" b="1" dirty="0"/>
              <a:t> contemporains</a:t>
            </a:r>
          </a:p>
          <a:p>
            <a:r>
              <a:rPr lang="fr-FR" sz="2000" b="1" dirty="0"/>
              <a:t>                            ou entreprises tournées vers l’innovation et la croissance.</a:t>
            </a:r>
          </a:p>
          <a:p>
            <a:endParaRPr lang="fr-FR" sz="2000" b="1" dirty="0"/>
          </a:p>
          <a:p>
            <a:r>
              <a:rPr lang="fr-FR" sz="2000" b="1" dirty="0"/>
              <a:t>   Ils se caractérisent par une résistance exceptionnelle aux pressions familiales et au </a:t>
            </a:r>
          </a:p>
          <a:p>
            <a:r>
              <a:rPr lang="fr-FR" sz="2000" b="1" dirty="0"/>
              <a:t>mariage; ils vendent leurs propriétés et produisent des </a:t>
            </a:r>
            <a:r>
              <a:rPr lang="fr-FR" sz="2000" b="1" dirty="0">
                <a:highlight>
                  <a:srgbClr val="FFFF00"/>
                </a:highlight>
              </a:rPr>
              <a:t>femmes déterminées et très</a:t>
            </a:r>
          </a:p>
          <a:p>
            <a:r>
              <a:rPr lang="fr-FR" sz="2000" b="1" dirty="0"/>
              <a:t> </a:t>
            </a:r>
            <a:r>
              <a:rPr lang="fr-FR" sz="2000" b="1" dirty="0">
                <a:highlight>
                  <a:srgbClr val="FFFF00"/>
                </a:highlight>
              </a:rPr>
              <a:t>confiantes en elles</a:t>
            </a:r>
            <a:r>
              <a:rPr lang="fr-FR" sz="2000" b="1" dirty="0"/>
              <a:t>; elles voyagent au travers tout l’Empire; elles achètent, construisent </a:t>
            </a:r>
          </a:p>
          <a:p>
            <a:r>
              <a:rPr lang="fr-FR" sz="2000" b="1" dirty="0"/>
              <a:t> et organisent des maisons en monastères où éducation et instruction deviennent un </a:t>
            </a:r>
          </a:p>
          <a:p>
            <a:r>
              <a:rPr lang="fr-FR" sz="2000" b="1" dirty="0"/>
              <a:t>                                         style de vie. </a:t>
            </a:r>
          </a:p>
          <a:p>
            <a:endParaRPr lang="fr-FR" sz="2000" b="1" dirty="0"/>
          </a:p>
          <a:p>
            <a:r>
              <a:rPr lang="fr-FR" sz="2000" b="1" dirty="0"/>
              <a:t>                                                                  Leur portrait type: </a:t>
            </a:r>
          </a:p>
          <a:p>
            <a:r>
              <a:rPr lang="fr-FR" sz="2000" b="1" dirty="0"/>
              <a:t>Souvent  mariées vers l’âge de 14 ans; elles mettent au monde des enfants auxquels </a:t>
            </a:r>
          </a:p>
          <a:p>
            <a:r>
              <a:rPr lang="fr-FR" sz="2000" b="1" dirty="0"/>
              <a:t>  elles transmettent la foi chrétienne. Leurs maris meurent ou elles les persuadent de </a:t>
            </a:r>
          </a:p>
          <a:p>
            <a:r>
              <a:rPr lang="fr-FR" sz="2000" b="1" dirty="0"/>
              <a:t>  renoncer aux relations sexuelles; elles prennent leurs vies entre leurs propres mains </a:t>
            </a:r>
          </a:p>
          <a:p>
            <a:r>
              <a:rPr lang="fr-FR" sz="2000" b="1" dirty="0"/>
              <a:t>       et se consacrent à Dieu par l’étude, le travail pour vivre, et le soin des autres.  </a:t>
            </a:r>
          </a:p>
          <a:p>
            <a:r>
              <a:rPr lang="fr-FR" sz="2000" b="1" dirty="0"/>
              <a:t>    Elles sont connues sous le nom « les mères du désert »/</a:t>
            </a:r>
            <a:r>
              <a:rPr lang="fr-FR" sz="2000" b="1" i="1" dirty="0" err="1"/>
              <a:t>ammas</a:t>
            </a:r>
            <a:r>
              <a:rPr lang="fr-FR" sz="2000" b="1" dirty="0"/>
              <a:t>, néologisme créé </a:t>
            </a:r>
          </a:p>
          <a:p>
            <a:r>
              <a:rPr lang="fr-FR" sz="2000" b="1" dirty="0"/>
              <a:t>                                                                   en 1980 par la théologie féministe.</a:t>
            </a:r>
          </a:p>
          <a:p>
            <a:endParaRPr lang="fr-FR" sz="2000" b="1" dirty="0"/>
          </a:p>
          <a:p>
            <a:endParaRPr lang="fr-FR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   </a:t>
            </a:r>
            <a:r>
              <a:rPr lang="fr-FR" dirty="0"/>
              <a:t>     </a:t>
            </a:r>
          </a:p>
        </p:txBody>
      </p:sp>
      <p:pic>
        <p:nvPicPr>
          <p:cNvPr id="2052" name="Picture 4" descr="The Forgotten Desert Mothers: Sayings, Lives, and Stories of Early Christian Women: Laura Swan">
            <a:extLst>
              <a:ext uri="{FF2B5EF4-FFF2-40B4-BE49-F238E27FC236}">
                <a16:creationId xmlns:a16="http://schemas.microsoft.com/office/drawing/2014/main" id="{1F2F90F5-D680-41B6-B394-C901D0AEA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215" y="2234859"/>
            <a:ext cx="2289478" cy="353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79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0" y="0"/>
            <a:ext cx="12192000" cy="7417415"/>
          </a:xfrm>
          <a:prstGeom prst="rect">
            <a:avLst/>
          </a:prstGeom>
          <a:gradFill rotWithShape="1">
            <a:gsLst>
              <a:gs pos="0">
                <a:srgbClr val="FEDAF5"/>
              </a:gs>
              <a:gs pos="100000">
                <a:srgbClr val="FFFF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 </a:t>
            </a:r>
          </a:p>
          <a:p>
            <a:r>
              <a:rPr lang="fr-FR" sz="2000" b="1" dirty="0"/>
              <a:t>                                                      Quelques exemples:</a:t>
            </a:r>
          </a:p>
          <a:p>
            <a:endParaRPr lang="fr-FR" sz="2000" b="1" dirty="0"/>
          </a:p>
          <a:p>
            <a:r>
              <a:rPr lang="fr-FR" sz="2000" b="1" dirty="0"/>
              <a:t>Marcelle (325-410), fondatrice d’un cercle ascétique à Rome. Elle parle le Latin et le Grec.</a:t>
            </a:r>
          </a:p>
          <a:p>
            <a:r>
              <a:rPr lang="fr-FR" sz="2000" b="1" dirty="0"/>
              <a:t>Saint Jérôme l’introduit elle et son cercle de nobles dames à la lecture de l’Ancien Testament </a:t>
            </a:r>
            <a:r>
              <a:rPr lang="fr-FR" sz="2000" b="1" dirty="0">
                <a:highlight>
                  <a:srgbClr val="FFFF00"/>
                </a:highlight>
              </a:rPr>
              <a:t>en Hébreu</a:t>
            </a:r>
            <a:r>
              <a:rPr lang="fr-FR" sz="2000" b="1" dirty="0"/>
              <a:t>.  </a:t>
            </a:r>
          </a:p>
          <a:p>
            <a:r>
              <a:rPr lang="fr-FR" sz="2000" b="1" dirty="0"/>
              <a:t>       Elle anime des débats théologiques et persuade le pape Anastase que les écrits d’Origène sont néfastes pour</a:t>
            </a:r>
          </a:p>
          <a:p>
            <a:r>
              <a:rPr lang="fr-FR" sz="2000" b="1" dirty="0"/>
              <a:t>                                 les Chrétiens. </a:t>
            </a:r>
          </a:p>
          <a:p>
            <a:endParaRPr lang="fr-FR" sz="2000" b="1" dirty="0"/>
          </a:p>
          <a:p>
            <a:r>
              <a:rPr lang="fr-FR" sz="2000" b="1" dirty="0"/>
              <a:t> Mélanie, l’Ancienne (350-410), était élève et protégée de Marcelle;  née en Espagne </a:t>
            </a:r>
          </a:p>
          <a:p>
            <a:r>
              <a:rPr lang="fr-FR" sz="2000" b="1" dirty="0"/>
              <a:t> elle meurt à Jérusalem. Elle établit une communauté monastique pour femmes sur le</a:t>
            </a:r>
          </a:p>
          <a:p>
            <a:r>
              <a:rPr lang="fr-FR" sz="2000" b="1" dirty="0"/>
              <a:t> Mont des Oliviers; sa bru Albine lui succède à la tête de la communauté. Elle combat</a:t>
            </a:r>
          </a:p>
          <a:p>
            <a:r>
              <a:rPr lang="fr-FR" sz="2000" b="1" dirty="0"/>
              <a:t> des tendances excessives en matière de jeûne, prières prolongées et travail dur.</a:t>
            </a: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   </a:t>
            </a:r>
            <a:r>
              <a:rPr lang="en-US" sz="2000" b="1" dirty="0" err="1"/>
              <a:t>Macrine</a:t>
            </a:r>
            <a:r>
              <a:rPr lang="en-US" sz="2000" b="1" dirty="0"/>
              <a:t>, la </a:t>
            </a:r>
            <a:r>
              <a:rPr lang="en-US" sz="2000" b="1" dirty="0" err="1"/>
              <a:t>Jeune</a:t>
            </a:r>
            <a:r>
              <a:rPr lang="en-US" sz="2000" b="1" dirty="0"/>
              <a:t>, (330-379), persuade </a:t>
            </a:r>
            <a:r>
              <a:rPr lang="en-US" sz="2000" b="1" dirty="0" err="1"/>
              <a:t>sa</a:t>
            </a:r>
            <a:r>
              <a:rPr lang="en-US" sz="2000" b="1" dirty="0"/>
              <a:t> mère, Emilie de </a:t>
            </a:r>
            <a:r>
              <a:rPr lang="en-US" sz="2000" b="1" dirty="0" err="1"/>
              <a:t>Césarée</a:t>
            </a:r>
            <a:r>
              <a:rPr lang="en-US" sz="2000" b="1" dirty="0"/>
              <a:t> (</a:t>
            </a:r>
            <a:r>
              <a:rPr lang="en-US" sz="2000" b="1" dirty="0" err="1"/>
              <a:t>neuf</a:t>
            </a:r>
            <a:r>
              <a:rPr lang="en-US" sz="2000" b="1" dirty="0"/>
              <a:t> enfants) </a:t>
            </a:r>
          </a:p>
          <a:p>
            <a:r>
              <a:rPr lang="en-US" sz="2000" b="1" dirty="0"/>
              <a:t> de se </a:t>
            </a:r>
            <a:r>
              <a:rPr lang="en-US" sz="2000" b="1" dirty="0" err="1"/>
              <a:t>retirer</a:t>
            </a:r>
            <a:r>
              <a:rPr lang="en-US" sz="2000" b="1" dirty="0"/>
              <a:t> du monde. Elle </a:t>
            </a:r>
            <a:r>
              <a:rPr lang="en-US" sz="2000" b="1" dirty="0" err="1"/>
              <a:t>devient</a:t>
            </a:r>
            <a:r>
              <a:rPr lang="en-US" sz="2000" b="1" dirty="0"/>
              <a:t> pour son frère Gregoire de </a:t>
            </a:r>
            <a:r>
              <a:rPr lang="en-US" sz="2000" b="1" dirty="0" err="1"/>
              <a:t>Nysse</a:t>
            </a:r>
            <a:r>
              <a:rPr lang="en-US" sz="2000" b="1" dirty="0"/>
              <a:t> un </a:t>
            </a:r>
            <a:r>
              <a:rPr lang="en-US" sz="2000" b="1" dirty="0" err="1"/>
              <a:t>modèle</a:t>
            </a:r>
            <a:r>
              <a:rPr lang="en-US" sz="2000" b="1" dirty="0"/>
              <a:t> de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saintété</a:t>
            </a:r>
            <a:r>
              <a:rPr lang="en-US" sz="2000" b="1" dirty="0"/>
              <a:t> et son mentor. Il la rend </a:t>
            </a:r>
            <a:r>
              <a:rPr lang="en-US" sz="2000" b="1" dirty="0" err="1"/>
              <a:t>inoubliable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écrivant</a:t>
            </a:r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i="1" dirty="0"/>
              <a:t>Vie de </a:t>
            </a:r>
            <a:r>
              <a:rPr lang="en-US" sz="2000" b="1" i="1" dirty="0" err="1"/>
              <a:t>Macrine</a:t>
            </a:r>
            <a:r>
              <a:rPr lang="en-US" sz="2000" b="1" dirty="0"/>
              <a:t> =</a:t>
            </a:r>
          </a:p>
          <a:p>
            <a:r>
              <a:rPr lang="en-US" sz="2000" b="1" dirty="0"/>
              <a:t>                              </a:t>
            </a:r>
            <a:r>
              <a:rPr lang="en-US" sz="2000" b="1" dirty="0" err="1"/>
              <a:t>une</a:t>
            </a:r>
            <a:r>
              <a:rPr lang="en-US" sz="2000" b="1" dirty="0"/>
              <a:t> vision </a:t>
            </a:r>
            <a:r>
              <a:rPr lang="en-US" sz="2000" b="1" dirty="0" err="1"/>
              <a:t>d’homme</a:t>
            </a:r>
            <a:r>
              <a:rPr lang="en-US" sz="2000" b="1" dirty="0"/>
              <a:t> de la vie </a:t>
            </a:r>
            <a:r>
              <a:rPr lang="en-US" sz="2000" b="1" dirty="0" err="1"/>
              <a:t>d’une</a:t>
            </a:r>
            <a:r>
              <a:rPr lang="en-US" sz="2000" b="1" dirty="0"/>
              <a:t> femme!</a:t>
            </a:r>
          </a:p>
          <a:p>
            <a:r>
              <a:rPr lang="en-US" sz="2000" b="1" dirty="0"/>
              <a:t>   Cela </a:t>
            </a:r>
            <a:r>
              <a:rPr lang="en-US" sz="2000" b="1" dirty="0" err="1"/>
              <a:t>soulève</a:t>
            </a:r>
            <a:r>
              <a:rPr lang="en-US" sz="2000" b="1" dirty="0"/>
              <a:t> le </a:t>
            </a:r>
            <a:r>
              <a:rPr lang="en-US" sz="2000" b="1" dirty="0" err="1"/>
              <a:t>problème</a:t>
            </a:r>
            <a:r>
              <a:rPr lang="en-US" sz="2000" b="1" dirty="0"/>
              <a:t> pour savoir quelle </a:t>
            </a:r>
            <a:r>
              <a:rPr lang="en-US" sz="2000" b="1" dirty="0" err="1"/>
              <a:t>était</a:t>
            </a:r>
            <a:r>
              <a:rPr lang="en-US" sz="2000" b="1" dirty="0"/>
              <a:t> la vie REELLE de </a:t>
            </a:r>
            <a:r>
              <a:rPr lang="en-US" sz="2000" b="1" dirty="0" err="1"/>
              <a:t>toutes</a:t>
            </a:r>
            <a:r>
              <a:rPr lang="en-US" sz="2000" b="1" dirty="0"/>
              <a:t> </a:t>
            </a:r>
            <a:r>
              <a:rPr lang="en-US" sz="2000" b="1" dirty="0" err="1"/>
              <a:t>ces</a:t>
            </a:r>
            <a:r>
              <a:rPr lang="en-US" sz="2000" b="1" dirty="0"/>
              <a:t> femmes,.</a:t>
            </a:r>
          </a:p>
          <a:p>
            <a:r>
              <a:rPr lang="en-US" sz="2000" b="1" dirty="0"/>
              <a:t>                        car des oeuvres </a:t>
            </a:r>
            <a:r>
              <a:rPr lang="en-US" sz="2000" b="1" dirty="0" err="1"/>
              <a:t>écrites</a:t>
            </a:r>
            <a:r>
              <a:rPr lang="en-US" sz="2000" b="1" dirty="0"/>
              <a:t> </a:t>
            </a:r>
            <a:r>
              <a:rPr lang="en-US" sz="2000" b="1" dirty="0">
                <a:highlight>
                  <a:srgbClr val="FFFF00"/>
                </a:highlight>
              </a:rPr>
              <a:t>par </a:t>
            </a:r>
            <a:r>
              <a:rPr lang="en-US" sz="2000" b="1" dirty="0" err="1">
                <a:highlight>
                  <a:srgbClr val="FFFF00"/>
                </a:highlight>
              </a:rPr>
              <a:t>elles-mêmes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/>
              <a:t>n’ont</a:t>
            </a:r>
            <a:r>
              <a:rPr lang="en-US" sz="2000" b="1" dirty="0"/>
              <a:t> pas </a:t>
            </a:r>
            <a:r>
              <a:rPr lang="en-US" sz="2000" b="1" dirty="0" err="1"/>
              <a:t>été</a:t>
            </a:r>
            <a:r>
              <a:rPr lang="en-US" sz="2000" b="1" dirty="0"/>
              <a:t> conserves. </a:t>
            </a:r>
          </a:p>
          <a:p>
            <a:r>
              <a:rPr lang="en-US" sz="2000" b="1" dirty="0"/>
              <a:t> </a:t>
            </a:r>
          </a:p>
          <a:p>
            <a:endParaRPr lang="en-US" sz="2000" b="1" dirty="0"/>
          </a:p>
          <a:p>
            <a:r>
              <a:rPr lang="en-US" sz="2000" b="1" dirty="0"/>
              <a:t>    </a:t>
            </a:r>
            <a:endParaRPr lang="fr-FR" sz="2000" b="1" dirty="0"/>
          </a:p>
          <a:p>
            <a:r>
              <a:rPr lang="fr-FR" sz="2000" b="1" dirty="0"/>
              <a:t> </a:t>
            </a:r>
            <a:endParaRPr lang="fr-FR" sz="2000" b="1" dirty="0">
              <a:solidFill>
                <a:schemeClr val="accent2"/>
              </a:solidFill>
            </a:endParaRPr>
          </a:p>
          <a:p>
            <a:endParaRPr lang="fr-FR" dirty="0"/>
          </a:p>
        </p:txBody>
      </p:sp>
      <p:pic>
        <p:nvPicPr>
          <p:cNvPr id="1026" name="Picture 2" descr="Œuvres avec Grégoire de Nysse">
            <a:extLst>
              <a:ext uri="{FF2B5EF4-FFF2-40B4-BE49-F238E27FC236}">
                <a16:creationId xmlns:a16="http://schemas.microsoft.com/office/drawing/2014/main" id="{4813F849-DEE8-E931-D81E-3331859CB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45" y="2009361"/>
            <a:ext cx="2857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457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457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457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457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57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57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57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5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5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5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6863417"/>
          </a:xfrm>
          <a:prstGeom prst="rect">
            <a:avLst/>
          </a:prstGeom>
          <a:gradFill flip="none" rotWithShape="1">
            <a:gsLst>
              <a:gs pos="0">
                <a:srgbClr val="E8FED2"/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 </a:t>
            </a:r>
          </a:p>
          <a:p>
            <a:r>
              <a:rPr lang="fr-FR" sz="2000" b="1" dirty="0"/>
              <a:t>                                                   </a:t>
            </a:r>
          </a:p>
          <a:p>
            <a:r>
              <a:rPr lang="fr-FR" sz="2000" b="1" dirty="0"/>
              <a:t>   Ce sont </a:t>
            </a:r>
            <a:r>
              <a:rPr lang="fr-FR" sz="2000" b="1" dirty="0">
                <a:highlight>
                  <a:srgbClr val="FFFF00"/>
                </a:highlight>
              </a:rPr>
              <a:t>elles qui forgent le style de vie monastique</a:t>
            </a:r>
            <a:r>
              <a:rPr lang="fr-FR" sz="2000" b="1" dirty="0"/>
              <a:t>, car des communautés d’hommes </a:t>
            </a:r>
            <a:r>
              <a:rPr lang="fr-FR" sz="2000" b="1" dirty="0">
                <a:highlight>
                  <a:srgbClr val="FFFF00"/>
                </a:highlight>
              </a:rPr>
              <a:t>livrés à eux-mêmes</a:t>
            </a:r>
          </a:p>
          <a:p>
            <a:r>
              <a:rPr lang="fr-FR" sz="2000" b="1" dirty="0"/>
              <a:t>    ne durent guère. Mais ce sont les hommes qui transforment </a:t>
            </a:r>
            <a:r>
              <a:rPr lang="fr-FR" sz="2000" b="1" dirty="0">
                <a:highlight>
                  <a:srgbClr val="FFFF00"/>
                </a:highlight>
              </a:rPr>
              <a:t>l’expérience</a:t>
            </a:r>
            <a:r>
              <a:rPr lang="fr-FR" sz="2000" b="1" dirty="0"/>
              <a:t> de ces femmes </a:t>
            </a:r>
            <a:r>
              <a:rPr lang="fr-FR" sz="2000" b="1" dirty="0">
                <a:highlight>
                  <a:srgbClr val="FFFF00"/>
                </a:highlight>
              </a:rPr>
              <a:t>en règles écrites</a:t>
            </a:r>
            <a:r>
              <a:rPr lang="fr-FR" sz="2000" b="1" dirty="0"/>
              <a:t>.  </a:t>
            </a:r>
          </a:p>
          <a:p>
            <a:endParaRPr lang="fr-FR" sz="2000" b="1" dirty="0"/>
          </a:p>
          <a:p>
            <a:r>
              <a:rPr lang="fr-FR" sz="2000" b="1" dirty="0"/>
              <a:t>    Saint Basil codifie la vie de sa mère Emilie et de sa sœur Macrine dans une série de conférences</a:t>
            </a:r>
          </a:p>
          <a:p>
            <a:r>
              <a:rPr lang="fr-FR" sz="2000" b="1" dirty="0"/>
              <a:t>  connues sous le nom de préceptes monastiques. Par la suite les noms de ces femmes sont éradiqués et</a:t>
            </a:r>
          </a:p>
          <a:p>
            <a:r>
              <a:rPr lang="fr-FR" sz="2000" b="1" dirty="0"/>
              <a:t>   l’Europe pendra connaissance de ces mouvements monastiques  par la traduction en Latin de la </a:t>
            </a:r>
          </a:p>
          <a:p>
            <a:r>
              <a:rPr lang="fr-FR" sz="2000" b="1" i="1" dirty="0"/>
              <a:t>   Vie de Saint Antoine</a:t>
            </a:r>
            <a:r>
              <a:rPr lang="fr-FR" sz="2000" b="1" dirty="0"/>
              <a:t> et de Jean Cassien (360-435), un moine originaire de la Scythie mineure (actuelles</a:t>
            </a:r>
          </a:p>
          <a:p>
            <a:r>
              <a:rPr lang="fr-FR" sz="2000" b="1" dirty="0"/>
              <a:t>     Roumanie et Bulgarie) qui fonde le monastère de Saint-Victor de Marseille pour hommes et celui de </a:t>
            </a:r>
          </a:p>
          <a:p>
            <a:r>
              <a:rPr lang="fr-FR" sz="2000" b="1" dirty="0"/>
              <a:t>                    Saint-Sauveur pour les femmes.  Est-il arrivé à Marseille avec sa sœur? </a:t>
            </a:r>
          </a:p>
          <a:p>
            <a:endParaRPr lang="fr-FR" sz="2000" b="1" dirty="0"/>
          </a:p>
          <a:p>
            <a:r>
              <a:rPr lang="en-US" dirty="0"/>
              <a:t>     </a:t>
            </a:r>
            <a:r>
              <a:rPr lang="en-US" sz="2000" b="1" dirty="0" err="1"/>
              <a:t>L’histoire</a:t>
            </a:r>
            <a:r>
              <a:rPr lang="en-US" sz="2000" b="1" dirty="0"/>
              <a:t> de </a:t>
            </a:r>
            <a:r>
              <a:rPr lang="en-US" sz="2000" b="1" dirty="0" err="1"/>
              <a:t>l’Abbaye</a:t>
            </a:r>
            <a:r>
              <a:rPr lang="en-US" sz="2000" b="1" dirty="0"/>
              <a:t> de Saint-Sauveur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tombée</a:t>
            </a:r>
            <a:r>
              <a:rPr lang="en-US" sz="2000" b="1" dirty="0"/>
              <a:t> dans</a:t>
            </a:r>
          </a:p>
          <a:p>
            <a:r>
              <a:rPr lang="en-US" sz="2000" b="1" dirty="0"/>
              <a:t>        les oubliettes, </a:t>
            </a:r>
            <a:r>
              <a:rPr lang="en-US" sz="2000" b="1" dirty="0" err="1"/>
              <a:t>mais</a:t>
            </a:r>
            <a:r>
              <a:rPr lang="en-US" sz="2000" b="1" dirty="0"/>
              <a:t> les principes </a:t>
            </a:r>
            <a:r>
              <a:rPr lang="en-US" sz="2000" b="1" dirty="0" err="1"/>
              <a:t>monastiques</a:t>
            </a:r>
            <a:r>
              <a:rPr lang="en-US" sz="2000" b="1" dirty="0"/>
              <a:t> de </a:t>
            </a:r>
            <a:r>
              <a:rPr lang="en-US" sz="2000" b="1" dirty="0" err="1"/>
              <a:t>Cassien</a:t>
            </a:r>
            <a:endParaRPr lang="en-US" sz="2000" b="1" dirty="0"/>
          </a:p>
          <a:p>
            <a:r>
              <a:rPr lang="en-US" sz="2000" b="1" dirty="0"/>
              <a:t>      et le </a:t>
            </a:r>
            <a:r>
              <a:rPr lang="en-US" sz="2000" b="1" dirty="0" err="1"/>
              <a:t>modèle</a:t>
            </a:r>
            <a:r>
              <a:rPr lang="en-US" sz="2000" b="1" dirty="0"/>
              <a:t> des double- </a:t>
            </a:r>
            <a:r>
              <a:rPr lang="en-US" sz="2000" b="1" dirty="0" err="1"/>
              <a:t>monastères</a:t>
            </a:r>
            <a:r>
              <a:rPr lang="en-US" sz="2000" b="1" dirty="0"/>
              <a:t> – hommes et </a:t>
            </a:r>
          </a:p>
          <a:p>
            <a:r>
              <a:rPr lang="en-US" sz="2000" b="1" dirty="0"/>
              <a:t>    femmes - </a:t>
            </a:r>
            <a:r>
              <a:rPr lang="en-US" sz="2000" b="1" dirty="0" err="1"/>
              <a:t>ont</a:t>
            </a:r>
            <a:r>
              <a:rPr lang="en-US" sz="2000" b="1" dirty="0"/>
              <a:t> </a:t>
            </a:r>
            <a:r>
              <a:rPr lang="en-US" sz="2000" b="1" dirty="0" err="1"/>
              <a:t>été</a:t>
            </a:r>
            <a:r>
              <a:rPr lang="en-US" sz="2000" b="1" dirty="0"/>
              <a:t> </a:t>
            </a:r>
            <a:r>
              <a:rPr lang="en-US" sz="2000" b="1" dirty="0" err="1"/>
              <a:t>repris</a:t>
            </a:r>
            <a:r>
              <a:rPr lang="en-US" sz="2000" b="1" dirty="0"/>
              <a:t> par Benoît de </a:t>
            </a:r>
            <a:r>
              <a:rPr lang="en-US" sz="2000" b="1" dirty="0" err="1"/>
              <a:t>Nursie</a:t>
            </a:r>
            <a:r>
              <a:rPr lang="en-US" sz="2000" b="1" dirty="0"/>
              <a:t> qui, </a:t>
            </a:r>
            <a:r>
              <a:rPr lang="en-US" sz="2000" b="1" dirty="0" err="1"/>
              <a:t>lui</a:t>
            </a:r>
            <a:r>
              <a:rPr lang="en-US" sz="2000" b="1" dirty="0"/>
              <a:t> </a:t>
            </a:r>
            <a:r>
              <a:rPr lang="en-US" sz="2000" b="1" dirty="0" err="1"/>
              <a:t>aussi</a:t>
            </a:r>
            <a:r>
              <a:rPr lang="en-US" sz="2000" b="1" dirty="0"/>
              <a:t>, </a:t>
            </a:r>
          </a:p>
          <a:p>
            <a:r>
              <a:rPr lang="en-US" sz="2000" b="1" dirty="0"/>
              <a:t>        </a:t>
            </a:r>
            <a:r>
              <a:rPr lang="en-US" sz="2000" b="1" dirty="0" err="1"/>
              <a:t>avait</a:t>
            </a:r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 err="1"/>
              <a:t>soeur</a:t>
            </a:r>
            <a:r>
              <a:rPr lang="en-US" sz="2000" b="1" dirty="0"/>
              <a:t>, </a:t>
            </a:r>
            <a:r>
              <a:rPr lang="en-US" sz="2000" b="1" dirty="0" err="1"/>
              <a:t>Scholastique</a:t>
            </a:r>
            <a:r>
              <a:rPr lang="en-US" sz="2000" b="1" dirty="0"/>
              <a:t>, à la tête du </a:t>
            </a:r>
            <a:r>
              <a:rPr lang="en-US" sz="2000" b="1" dirty="0" err="1"/>
              <a:t>monastère</a:t>
            </a:r>
            <a:endParaRPr lang="en-US" sz="2000" b="1" dirty="0"/>
          </a:p>
          <a:p>
            <a:r>
              <a:rPr lang="en-US" sz="2000" b="1" dirty="0"/>
              <a:t>                                                       des femmes.     </a:t>
            </a:r>
          </a:p>
          <a:p>
            <a:endParaRPr lang="fr-FR" sz="2000" dirty="0"/>
          </a:p>
          <a:p>
            <a:endParaRPr lang="fr-FR" sz="2000" dirty="0">
              <a:solidFill>
                <a:srgbClr val="002060"/>
              </a:solidFill>
            </a:endParaRPr>
          </a:p>
          <a:p>
            <a:r>
              <a:rPr lang="fr-FR" sz="2400" b="1" dirty="0">
                <a:solidFill>
                  <a:srgbClr val="002060"/>
                </a:solidFill>
              </a:rPr>
              <a:t> </a:t>
            </a:r>
            <a:endParaRPr lang="fr-FR" b="1" dirty="0">
              <a:solidFill>
                <a:srgbClr val="002060"/>
              </a:solidFill>
            </a:endParaRPr>
          </a:p>
          <a:p>
            <a:r>
              <a:rPr lang="fr-FR" b="1" dirty="0">
                <a:solidFill>
                  <a:schemeClr val="hlink"/>
                </a:solidFill>
              </a:rPr>
              <a:t>  </a:t>
            </a:r>
          </a:p>
        </p:txBody>
      </p:sp>
      <p:pic>
        <p:nvPicPr>
          <p:cNvPr id="1026" name="Picture 2" descr="Saint-Victor Abbey | Marseille Tourism">
            <a:extLst>
              <a:ext uri="{FF2B5EF4-FFF2-40B4-BE49-F238E27FC236}">
                <a16:creationId xmlns:a16="http://schemas.microsoft.com/office/drawing/2014/main" id="{14359EF8-CB9D-4B90-A934-36FE0FB4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845" y="3780418"/>
            <a:ext cx="5331100" cy="266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61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"/>
            <a:ext cx="12192000" cy="7294305"/>
          </a:xfrm>
          <a:prstGeom prst="rect">
            <a:avLst/>
          </a:prstGeom>
          <a:gradFill flip="none" rotWithShape="1">
            <a:gsLst>
              <a:gs pos="0">
                <a:srgbClr val="E7F0F9"/>
              </a:gs>
              <a:gs pos="74000">
                <a:schemeClr val="accent1">
                  <a:lumMod val="45000"/>
                  <a:lumOff val="55000"/>
                </a:schemeClr>
              </a:gs>
              <a:gs pos="61000">
                <a:srgbClr val="FBFCC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endParaRPr lang="fr-FR" sz="2400" b="1" dirty="0">
              <a:solidFill>
                <a:srgbClr val="002060"/>
              </a:solidFill>
            </a:endParaRPr>
          </a:p>
          <a:p>
            <a:r>
              <a:rPr lang="fr-FR" sz="2400" b="1" dirty="0">
                <a:solidFill>
                  <a:srgbClr val="002060"/>
                </a:solidFill>
              </a:rPr>
              <a:t>            </a:t>
            </a:r>
            <a:r>
              <a:rPr lang="fr-FR" sz="2400" b="1" dirty="0"/>
              <a:t>Le Christianisme se diffuse en Europe sous une forme romaine et celtique. </a:t>
            </a:r>
          </a:p>
          <a:p>
            <a:endParaRPr lang="en-US" sz="2000" b="1" dirty="0"/>
          </a:p>
          <a:p>
            <a:r>
              <a:rPr lang="en-US" sz="2000" b="1" dirty="0"/>
              <a:t>   L’</a:t>
            </a:r>
            <a:r>
              <a:rPr lang="en-GB" sz="2000" b="1" dirty="0" err="1">
                <a:cs typeface="Times New Roman" pitchFamily="18" charset="0"/>
              </a:rPr>
              <a:t>Irlande</a:t>
            </a:r>
            <a:r>
              <a:rPr lang="en-GB" sz="2000" b="1" dirty="0">
                <a:cs typeface="Times New Roman" pitchFamily="18" charset="0"/>
              </a:rPr>
              <a:t> et </a:t>
            </a:r>
            <a:r>
              <a:rPr lang="en-GB" sz="2000" b="1" dirty="0" err="1">
                <a:cs typeface="Times New Roman" pitchFamily="18" charset="0"/>
              </a:rPr>
              <a:t>l’Ecosse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n’ont</a:t>
            </a:r>
            <a:r>
              <a:rPr lang="en-GB" sz="2000" b="1" dirty="0">
                <a:cs typeface="Times New Roman" pitchFamily="18" charset="0"/>
              </a:rPr>
              <a:t> jamais </a:t>
            </a:r>
            <a:r>
              <a:rPr lang="en-GB" sz="2000" b="1" dirty="0" err="1">
                <a:cs typeface="Times New Roman" pitchFamily="18" charset="0"/>
              </a:rPr>
              <a:t>été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occupés</a:t>
            </a:r>
            <a:r>
              <a:rPr lang="en-GB" sz="2000" b="1" dirty="0">
                <a:cs typeface="Times New Roman" pitchFamily="18" charset="0"/>
              </a:rPr>
              <a:t> par Rome, </a:t>
            </a:r>
            <a:r>
              <a:rPr lang="en-GB" sz="2000" b="1" dirty="0" err="1">
                <a:cs typeface="Times New Roman" pitchFamily="18" charset="0"/>
              </a:rPr>
              <a:t>ce</a:t>
            </a:r>
            <a:r>
              <a:rPr lang="en-GB" sz="2000" b="1" dirty="0">
                <a:cs typeface="Times New Roman" pitchFamily="18" charset="0"/>
              </a:rPr>
              <a:t> qui </a:t>
            </a:r>
            <a:r>
              <a:rPr lang="en-GB" sz="2000" b="1" dirty="0" err="1">
                <a:cs typeface="Times New Roman" pitchFamily="18" charset="0"/>
              </a:rPr>
              <a:t>explique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pourquoi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ils</a:t>
            </a:r>
            <a:r>
              <a:rPr lang="en-GB" sz="2000" b="1" dirty="0">
                <a:cs typeface="Times New Roman" pitchFamily="18" charset="0"/>
              </a:rPr>
              <a:t> ne </a:t>
            </a:r>
            <a:r>
              <a:rPr lang="en-GB" sz="2000" b="1" dirty="0" err="1">
                <a:cs typeface="Times New Roman" pitchFamily="18" charset="0"/>
              </a:rPr>
              <a:t>développent</a:t>
            </a:r>
            <a:r>
              <a:rPr lang="en-GB" sz="2000" b="1" dirty="0">
                <a:cs typeface="Times New Roman" pitchFamily="18" charset="0"/>
              </a:rPr>
              <a:t> pas</a:t>
            </a:r>
          </a:p>
          <a:p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une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Eglise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hierarchique</a:t>
            </a:r>
            <a:r>
              <a:rPr lang="en-GB" sz="2000" b="1" dirty="0">
                <a:cs typeface="Times New Roman" pitchFamily="18" charset="0"/>
              </a:rPr>
              <a:t> avec un </a:t>
            </a:r>
            <a:r>
              <a:rPr lang="en-GB" sz="2000" b="1" dirty="0" err="1">
                <a:cs typeface="Times New Roman" pitchFamily="18" charset="0"/>
              </a:rPr>
              <a:t>évêque</a:t>
            </a:r>
            <a:r>
              <a:rPr lang="en-GB" sz="2000" b="1" dirty="0">
                <a:cs typeface="Times New Roman" pitchFamily="18" charset="0"/>
              </a:rPr>
              <a:t> à la tête, </a:t>
            </a:r>
            <a:r>
              <a:rPr lang="en-GB" sz="2000" b="1" dirty="0" err="1">
                <a:cs typeface="Times New Roman" pitchFamily="18" charset="0"/>
              </a:rPr>
              <a:t>représentant</a:t>
            </a:r>
            <a:r>
              <a:rPr lang="en-GB" sz="2000" b="1" dirty="0">
                <a:cs typeface="Times New Roman" pitchFamily="18" charset="0"/>
              </a:rPr>
              <a:t> de </a:t>
            </a:r>
            <a:r>
              <a:rPr lang="en-GB" sz="2000" b="1" dirty="0" err="1">
                <a:cs typeface="Times New Roman" pitchFamily="18" charset="0"/>
              </a:rPr>
              <a:t>l’évêque</a:t>
            </a:r>
            <a:r>
              <a:rPr lang="en-GB" sz="2000" b="1" dirty="0">
                <a:cs typeface="Times New Roman" pitchFamily="18" charset="0"/>
              </a:rPr>
              <a:t> de Rome.     </a:t>
            </a:r>
          </a:p>
          <a:p>
            <a:r>
              <a:rPr lang="en-GB" sz="2000" b="1" dirty="0" err="1">
                <a:cs typeface="Times New Roman" pitchFamily="18" charset="0"/>
              </a:rPr>
              <a:t>L’Eglise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irlandaise</a:t>
            </a:r>
            <a:r>
              <a:rPr lang="en-GB" sz="2000" b="1" dirty="0">
                <a:cs typeface="Times New Roman" pitchFamily="18" charset="0"/>
              </a:rPr>
              <a:t> et écossaise </a:t>
            </a:r>
            <a:r>
              <a:rPr lang="en-GB" sz="2000" b="1" dirty="0" err="1">
                <a:cs typeface="Times New Roman" pitchFamily="18" charset="0"/>
              </a:rPr>
              <a:t>est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une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fédération</a:t>
            </a:r>
            <a:r>
              <a:rPr lang="en-GB" sz="2000" b="1" dirty="0">
                <a:cs typeface="Times New Roman" pitchFamily="18" charset="0"/>
              </a:rPr>
              <a:t> de </a:t>
            </a:r>
            <a:r>
              <a:rPr lang="en-GB" sz="2000" b="1" dirty="0" err="1">
                <a:cs typeface="Times New Roman" pitchFamily="18" charset="0"/>
              </a:rPr>
              <a:t>communautés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monastiques</a:t>
            </a:r>
            <a:r>
              <a:rPr lang="en-GB" sz="2000" b="1" dirty="0">
                <a:cs typeface="Times New Roman" pitchFamily="18" charset="0"/>
              </a:rPr>
              <a:t> ouvertes au monde sous</a:t>
            </a:r>
          </a:p>
          <a:p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l’autorité</a:t>
            </a:r>
            <a:r>
              <a:rPr lang="en-GB" sz="2000" b="1" dirty="0">
                <a:cs typeface="Times New Roman" pitchFamily="18" charset="0"/>
              </a:rPr>
              <a:t> d’un </a:t>
            </a:r>
            <a:r>
              <a:rPr lang="en-GB" sz="2000" b="1" dirty="0">
                <a:highlight>
                  <a:srgbClr val="FFFF00"/>
                </a:highlight>
                <a:cs typeface="Times New Roman" pitchFamily="18" charset="0"/>
              </a:rPr>
              <a:t>homme </a:t>
            </a:r>
            <a:r>
              <a:rPr lang="en-GB" sz="2000" b="1" dirty="0" err="1">
                <a:highlight>
                  <a:srgbClr val="FFFF00"/>
                </a:highlight>
                <a:cs typeface="Times New Roman" pitchFamily="18" charset="0"/>
              </a:rPr>
              <a:t>fondateur</a:t>
            </a:r>
            <a:r>
              <a:rPr lang="en-GB" sz="2000" b="1" dirty="0">
                <a:highlight>
                  <a:srgbClr val="FFFF00"/>
                </a:highlight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ou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d’une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>
                <a:highlight>
                  <a:srgbClr val="FFFF00"/>
                </a:highlight>
                <a:cs typeface="Times New Roman" pitchFamily="18" charset="0"/>
              </a:rPr>
              <a:t>femme </a:t>
            </a:r>
            <a:r>
              <a:rPr lang="en-GB" sz="2000" b="1" dirty="0" err="1">
                <a:highlight>
                  <a:srgbClr val="FFFF00"/>
                </a:highlight>
                <a:cs typeface="Times New Roman" pitchFamily="18" charset="0"/>
              </a:rPr>
              <a:t>fondatrice</a:t>
            </a:r>
            <a:r>
              <a:rPr lang="en-GB" sz="2000" b="1" dirty="0">
                <a:cs typeface="Times New Roman" pitchFamily="18" charset="0"/>
              </a:rPr>
              <a:t> qui </a:t>
            </a:r>
            <a:r>
              <a:rPr lang="en-GB" sz="2000" b="1" dirty="0" err="1">
                <a:cs typeface="Times New Roman" pitchFamily="18" charset="0"/>
              </a:rPr>
              <a:t>assument</a:t>
            </a:r>
            <a:r>
              <a:rPr lang="en-GB" sz="2000" b="1" dirty="0">
                <a:cs typeface="Times New Roman" pitchFamily="18" charset="0"/>
              </a:rPr>
              <a:t> les </a:t>
            </a:r>
            <a:r>
              <a:rPr lang="en-GB" sz="2000" b="1" dirty="0" err="1">
                <a:cs typeface="Times New Roman" pitchFamily="18" charset="0"/>
              </a:rPr>
              <a:t>fonctions</a:t>
            </a:r>
            <a:r>
              <a:rPr lang="en-GB" sz="2000" b="1" dirty="0">
                <a:cs typeface="Times New Roman" pitchFamily="18" charset="0"/>
              </a:rPr>
              <a:t> d’un </a:t>
            </a:r>
            <a:r>
              <a:rPr lang="en-GB" sz="2000" b="1" dirty="0" err="1">
                <a:cs typeface="Times New Roman" pitchFamily="18" charset="0"/>
              </a:rPr>
              <a:t>évêque</a:t>
            </a:r>
            <a:r>
              <a:rPr lang="en-GB" sz="2000" b="1" dirty="0">
                <a:cs typeface="Times New Roman" pitchFamily="18" charset="0"/>
              </a:rPr>
              <a:t>:</a:t>
            </a:r>
          </a:p>
          <a:p>
            <a:r>
              <a:rPr lang="en-GB" sz="2000" b="1" dirty="0">
                <a:cs typeface="Times New Roman" pitchFamily="18" charset="0"/>
              </a:rPr>
              <a:t>      administration, </a:t>
            </a:r>
            <a:r>
              <a:rPr lang="en-GB" sz="2000" b="1" dirty="0" err="1">
                <a:cs typeface="Times New Roman" pitchFamily="18" charset="0"/>
              </a:rPr>
              <a:t>prédication</a:t>
            </a:r>
            <a:r>
              <a:rPr lang="en-GB" sz="2000" b="1" dirty="0">
                <a:cs typeface="Times New Roman" pitchFamily="18" charset="0"/>
              </a:rPr>
              <a:t> et </a:t>
            </a:r>
            <a:r>
              <a:rPr lang="en-GB" sz="2000" b="1" dirty="0" err="1">
                <a:cs typeface="Times New Roman" pitchFamily="18" charset="0"/>
              </a:rPr>
              <a:t>liturgie</a:t>
            </a:r>
            <a:r>
              <a:rPr lang="en-GB" sz="2000" b="1" dirty="0">
                <a:cs typeface="Times New Roman" pitchFamily="18" charset="0"/>
              </a:rPr>
              <a:t> dans les </a:t>
            </a:r>
            <a:r>
              <a:rPr lang="en-GB" sz="2000" b="1" dirty="0" err="1">
                <a:cs typeface="Times New Roman" pitchFamily="18" charset="0"/>
              </a:rPr>
              <a:t>territoires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évangélisés</a:t>
            </a:r>
            <a:r>
              <a:rPr lang="en-GB" sz="2000" b="1" dirty="0">
                <a:cs typeface="Times New Roman" pitchFamily="18" charset="0"/>
              </a:rPr>
              <a:t> par </a:t>
            </a:r>
            <a:r>
              <a:rPr lang="en-GB" sz="2000" b="1" dirty="0" err="1">
                <a:cs typeface="Times New Roman" pitchFamily="18" charset="0"/>
              </a:rPr>
              <a:t>eux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ou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elles</a:t>
            </a:r>
            <a:r>
              <a:rPr lang="en-GB" sz="2000" b="1" dirty="0">
                <a:cs typeface="Times New Roman" pitchFamily="18" charset="0"/>
              </a:rPr>
              <a:t>. </a:t>
            </a:r>
          </a:p>
          <a:p>
            <a:r>
              <a:rPr lang="en-GB" sz="2000" b="1" dirty="0">
                <a:cs typeface="Times New Roman" pitchFamily="18" charset="0"/>
              </a:rPr>
              <a:t> </a:t>
            </a:r>
          </a:p>
          <a:p>
            <a:r>
              <a:rPr lang="en-US" altLang="en-US" sz="2000" b="1" dirty="0">
                <a:cs typeface="Times New Roman" pitchFamily="18" charset="0"/>
              </a:rPr>
              <a:t>Dans la </a:t>
            </a:r>
            <a:r>
              <a:rPr lang="en-US" altLang="en-US" sz="2000" b="1" dirty="0">
                <a:highlight>
                  <a:srgbClr val="FFFF00"/>
                </a:highlight>
                <a:cs typeface="Times New Roman" pitchFamily="18" charset="0"/>
              </a:rPr>
              <a:t>culture </a:t>
            </a:r>
            <a:r>
              <a:rPr lang="en-US" altLang="en-US" sz="2000" b="1" dirty="0" err="1">
                <a:highlight>
                  <a:srgbClr val="FFFF00"/>
                </a:highlight>
                <a:cs typeface="Times New Roman" pitchFamily="18" charset="0"/>
              </a:rPr>
              <a:t>celtique</a:t>
            </a:r>
            <a:r>
              <a:rPr lang="en-US" altLang="en-US" sz="2000" b="1" dirty="0">
                <a:cs typeface="Times New Roman" pitchFamily="18" charset="0"/>
              </a:rPr>
              <a:t>, les femmes </a:t>
            </a:r>
            <a:r>
              <a:rPr lang="en-US" altLang="en-US" sz="2000" b="1" dirty="0" err="1">
                <a:cs typeface="Times New Roman" pitchFamily="18" charset="0"/>
              </a:rPr>
              <a:t>avaient</a:t>
            </a:r>
            <a:r>
              <a:rPr lang="en-US" altLang="en-US" sz="2000" b="1" dirty="0">
                <a:cs typeface="Times New Roman" pitchFamily="18" charset="0"/>
              </a:rPr>
              <a:t> </a:t>
            </a:r>
            <a:r>
              <a:rPr lang="en-US" altLang="en-US" sz="2000" b="1" dirty="0" err="1">
                <a:cs typeface="Times New Roman" pitchFamily="18" charset="0"/>
              </a:rPr>
              <a:t>une</a:t>
            </a:r>
            <a:r>
              <a:rPr lang="en-US" altLang="en-US" sz="2000" b="1" dirty="0">
                <a:cs typeface="Times New Roman" pitchFamily="18" charset="0"/>
              </a:rPr>
              <a:t> </a:t>
            </a:r>
            <a:r>
              <a:rPr lang="en-US" altLang="en-US" sz="2000" b="1" dirty="0">
                <a:highlight>
                  <a:srgbClr val="FFFF00"/>
                </a:highlight>
                <a:cs typeface="Times New Roman" pitchFamily="18" charset="0"/>
              </a:rPr>
              <a:t>plus </a:t>
            </a:r>
            <a:r>
              <a:rPr lang="en-US" altLang="en-US" sz="2000" b="1" dirty="0" err="1">
                <a:highlight>
                  <a:srgbClr val="FFFF00"/>
                </a:highlight>
                <a:cs typeface="Times New Roman" pitchFamily="18" charset="0"/>
              </a:rPr>
              <a:t>grande</a:t>
            </a:r>
            <a:r>
              <a:rPr lang="en-US" altLang="en-US" sz="2000" b="1" dirty="0">
                <a:highlight>
                  <a:srgbClr val="FFFF00"/>
                </a:highlight>
                <a:cs typeface="Times New Roman" pitchFamily="18" charset="0"/>
              </a:rPr>
              <a:t> </a:t>
            </a:r>
            <a:r>
              <a:rPr lang="en-US" altLang="en-US" sz="2000" b="1" dirty="0" err="1">
                <a:highlight>
                  <a:srgbClr val="FFFF00"/>
                </a:highlight>
                <a:cs typeface="Times New Roman" pitchFamily="18" charset="0"/>
              </a:rPr>
              <a:t>autonomie</a:t>
            </a:r>
            <a:r>
              <a:rPr lang="en-US" altLang="en-US" sz="2000" b="1" dirty="0">
                <a:highlight>
                  <a:srgbClr val="FFFF00"/>
                </a:highlight>
                <a:cs typeface="Times New Roman" pitchFamily="18" charset="0"/>
              </a:rPr>
              <a:t> et</a:t>
            </a:r>
          </a:p>
          <a:p>
            <a:r>
              <a:rPr lang="en-US" altLang="en-US" sz="2000" b="1" dirty="0">
                <a:cs typeface="Times New Roman" pitchFamily="18" charset="0"/>
              </a:rPr>
              <a:t> </a:t>
            </a:r>
            <a:r>
              <a:rPr lang="en-US" altLang="en-US" sz="2000" b="1" dirty="0" err="1">
                <a:highlight>
                  <a:srgbClr val="FFFF00"/>
                </a:highlight>
                <a:cs typeface="Times New Roman" pitchFamily="18" charset="0"/>
              </a:rPr>
              <a:t>autorité</a:t>
            </a:r>
            <a:r>
              <a:rPr lang="en-US" altLang="en-US" sz="2000" b="1" dirty="0">
                <a:cs typeface="Times New Roman" pitchFamily="18" charset="0"/>
              </a:rPr>
              <a:t>; </a:t>
            </a:r>
            <a:r>
              <a:rPr lang="en-US" altLang="en-US" sz="2000" b="1" dirty="0" err="1">
                <a:cs typeface="Times New Roman" pitchFamily="18" charset="0"/>
              </a:rPr>
              <a:t>elles</a:t>
            </a:r>
            <a:r>
              <a:rPr lang="en-US" altLang="en-US" sz="2000" b="1" dirty="0">
                <a:cs typeface="Times New Roman" pitchFamily="18" charset="0"/>
              </a:rPr>
              <a:t> </a:t>
            </a:r>
            <a:r>
              <a:rPr lang="en-US" altLang="en-US" sz="2000" b="1" dirty="0" err="1">
                <a:cs typeface="Times New Roman" pitchFamily="18" charset="0"/>
              </a:rPr>
              <a:t>exerçaient</a:t>
            </a:r>
            <a:r>
              <a:rPr lang="en-US" altLang="en-US" sz="2000" b="1" dirty="0">
                <a:cs typeface="Times New Roman" pitchFamily="18" charset="0"/>
              </a:rPr>
              <a:t> des </a:t>
            </a:r>
            <a:r>
              <a:rPr lang="en-US" altLang="en-US" sz="2000" b="1" dirty="0" err="1">
                <a:cs typeface="Times New Roman" pitchFamily="18" charset="0"/>
              </a:rPr>
              <a:t>pouvoirs</a:t>
            </a:r>
            <a:r>
              <a:rPr lang="en-US" altLang="en-US" sz="2000" b="1" dirty="0">
                <a:cs typeface="Times New Roman" pitchFamily="18" charset="0"/>
              </a:rPr>
              <a:t> politiques </a:t>
            </a:r>
            <a:r>
              <a:rPr lang="en-US" altLang="en-US" sz="2000" b="1" dirty="0" err="1">
                <a:cs typeface="Times New Roman" pitchFamily="18" charset="0"/>
              </a:rPr>
              <a:t>égaux</a:t>
            </a:r>
            <a:r>
              <a:rPr lang="en-US" altLang="en-US" sz="2000" b="1" dirty="0">
                <a:cs typeface="Times New Roman" pitchFamily="18" charset="0"/>
              </a:rPr>
              <a:t> aux hommes à la</a:t>
            </a:r>
          </a:p>
          <a:p>
            <a:r>
              <a:rPr lang="en-US" sz="2000" b="1" dirty="0">
                <a:cs typeface="Times New Roman" pitchFamily="18" charset="0"/>
              </a:rPr>
              <a:t> tête des </a:t>
            </a:r>
            <a:r>
              <a:rPr lang="en-US" sz="2000" b="1" dirty="0" err="1">
                <a:cs typeface="Times New Roman" pitchFamily="18" charset="0"/>
              </a:rPr>
              <a:t>tribus</a:t>
            </a:r>
            <a:r>
              <a:rPr lang="en-US" sz="2000" b="1" dirty="0">
                <a:cs typeface="Times New Roman" pitchFamily="18" charset="0"/>
              </a:rPr>
              <a:t>. La </a:t>
            </a:r>
            <a:r>
              <a:rPr lang="en-US" sz="2000" b="1" dirty="0" err="1">
                <a:cs typeface="Times New Roman" pitchFamily="18" charset="0"/>
              </a:rPr>
              <a:t>reine</a:t>
            </a:r>
            <a:r>
              <a:rPr lang="en-US" sz="2000" b="1" dirty="0">
                <a:cs typeface="Times New Roman" pitchFamily="18" charset="0"/>
              </a:rPr>
              <a:t> Boudicca de la </a:t>
            </a:r>
            <a:r>
              <a:rPr lang="en-US" sz="2000" b="1" dirty="0" err="1">
                <a:cs typeface="Times New Roman" pitchFamily="18" charset="0"/>
              </a:rPr>
              <a:t>tribu</a:t>
            </a:r>
            <a:r>
              <a:rPr lang="en-US" sz="2000" b="1" dirty="0">
                <a:cs typeface="Times New Roman" pitchFamily="18" charset="0"/>
              </a:rPr>
              <a:t> des </a:t>
            </a:r>
            <a:r>
              <a:rPr lang="en-US" sz="2000" b="1" dirty="0" err="1">
                <a:cs typeface="Times New Roman" pitchFamily="18" charset="0"/>
              </a:rPr>
              <a:t>Icènes</a:t>
            </a:r>
            <a:r>
              <a:rPr lang="en-US" sz="2000" b="1" dirty="0">
                <a:cs typeface="Times New Roman" pitchFamily="18" charset="0"/>
              </a:rPr>
              <a:t> conduit </a:t>
            </a:r>
            <a:r>
              <a:rPr lang="en-US" sz="2000" b="1" dirty="0" err="1">
                <a:cs typeface="Times New Roman" pitchFamily="18" charset="0"/>
              </a:rPr>
              <a:t>une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révolte</a:t>
            </a:r>
            <a:r>
              <a:rPr lang="en-US" sz="2000" b="1" dirty="0">
                <a:cs typeface="Times New Roman" pitchFamily="18" charset="0"/>
              </a:rPr>
              <a:t> </a:t>
            </a:r>
          </a:p>
          <a:p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contre</a:t>
            </a:r>
            <a:r>
              <a:rPr lang="en-US" sz="2000" b="1" dirty="0">
                <a:cs typeface="Times New Roman" pitchFamily="18" charset="0"/>
              </a:rPr>
              <a:t> Rome </a:t>
            </a:r>
            <a:r>
              <a:rPr lang="en-US" sz="2000" b="1" dirty="0" err="1">
                <a:cs typeface="Times New Roman" pitchFamily="18" charset="0"/>
              </a:rPr>
              <a:t>en</a:t>
            </a:r>
            <a:r>
              <a:rPr lang="en-US" sz="2000" b="1" dirty="0">
                <a:cs typeface="Times New Roman" pitchFamily="18" charset="0"/>
              </a:rPr>
              <a:t>  60/61. Elle unit les </a:t>
            </a:r>
            <a:r>
              <a:rPr lang="en-US" sz="2000" b="1" dirty="0" err="1">
                <a:cs typeface="Times New Roman" pitchFamily="18" charset="0"/>
              </a:rPr>
              <a:t>tribus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celtes</a:t>
            </a:r>
            <a:r>
              <a:rPr lang="en-US" sz="2000" b="1" dirty="0">
                <a:cs typeface="Times New Roman" pitchFamily="18" charset="0"/>
              </a:rPr>
              <a:t>, </a:t>
            </a:r>
            <a:r>
              <a:rPr lang="en-US" sz="2000" b="1" dirty="0" err="1">
                <a:cs typeface="Times New Roman" pitchFamily="18" charset="0"/>
              </a:rPr>
              <a:t>dévaste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Londres</a:t>
            </a:r>
            <a:r>
              <a:rPr lang="en-US" sz="2000" b="1" dirty="0">
                <a:cs typeface="Times New Roman" pitchFamily="18" charset="0"/>
              </a:rPr>
              <a:t> et laisse</a:t>
            </a:r>
          </a:p>
          <a:p>
            <a:r>
              <a:rPr lang="en-US" sz="2000" b="1" dirty="0">
                <a:cs typeface="Times New Roman" pitchFamily="18" charset="0"/>
              </a:rPr>
              <a:t>                   80 000 </a:t>
            </a:r>
            <a:r>
              <a:rPr lang="en-US" sz="2000" b="1" dirty="0" err="1">
                <a:cs typeface="Times New Roman" pitchFamily="18" charset="0"/>
              </a:rPr>
              <a:t>citoyens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romains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britanniques</a:t>
            </a:r>
            <a:r>
              <a:rPr lang="en-US" sz="2000" b="1" dirty="0">
                <a:cs typeface="Times New Roman" pitchFamily="18" charset="0"/>
              </a:rPr>
              <a:t> pour morts. </a:t>
            </a:r>
          </a:p>
          <a:p>
            <a:r>
              <a:rPr lang="en-US" sz="2000" b="1" dirty="0">
                <a:cs typeface="Times New Roman" pitchFamily="18" charset="0"/>
              </a:rPr>
              <a:t> </a:t>
            </a:r>
          </a:p>
          <a:p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cs typeface="Times New Roman" pitchFamily="18" charset="0"/>
              </a:rPr>
              <a:t>La culture </a:t>
            </a:r>
            <a:r>
              <a:rPr lang="en-US" sz="2000" b="1" dirty="0" err="1">
                <a:cs typeface="Times New Roman" pitchFamily="18" charset="0"/>
              </a:rPr>
              <a:t>celtique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n’attache</a:t>
            </a:r>
            <a:r>
              <a:rPr lang="en-US" sz="2000" b="1" dirty="0">
                <a:cs typeface="Times New Roman" pitchFamily="18" charset="0"/>
              </a:rPr>
              <a:t> pas la </a:t>
            </a:r>
            <a:r>
              <a:rPr lang="en-US" sz="2000" b="1" dirty="0" err="1">
                <a:cs typeface="Times New Roman" pitchFamily="18" charset="0"/>
              </a:rPr>
              <a:t>virginité</a:t>
            </a:r>
            <a:r>
              <a:rPr lang="en-US" sz="2000" b="1" dirty="0">
                <a:cs typeface="Times New Roman" pitchFamily="18" charset="0"/>
              </a:rPr>
              <a:t> feminine à un </a:t>
            </a:r>
            <a:r>
              <a:rPr lang="en-US" sz="2000" b="1" dirty="0" err="1">
                <a:cs typeface="Times New Roman" pitchFamily="18" charset="0"/>
              </a:rPr>
              <a:t>statut</a:t>
            </a:r>
            <a:r>
              <a:rPr lang="en-US" sz="2000" b="1" dirty="0">
                <a:cs typeface="Times New Roman" pitchFamily="18" charset="0"/>
              </a:rPr>
              <a:t> particulier; </a:t>
            </a:r>
          </a:p>
          <a:p>
            <a:r>
              <a:rPr lang="en-US" sz="2000" b="1" dirty="0">
                <a:cs typeface="Times New Roman" pitchFamily="18" charset="0"/>
              </a:rPr>
              <a:t>       </a:t>
            </a:r>
            <a:r>
              <a:rPr lang="en-US" sz="2000" b="1" dirty="0" err="1">
                <a:cs typeface="Times New Roman" pitchFamily="18" charset="0"/>
              </a:rPr>
              <a:t>elle</a:t>
            </a:r>
            <a:r>
              <a:rPr lang="en-US" sz="2000" b="1" dirty="0">
                <a:cs typeface="Times New Roman" pitchFamily="18" charset="0"/>
              </a:rPr>
              <a:t> ne </a:t>
            </a:r>
            <a:r>
              <a:rPr lang="en-US" sz="2000" b="1" dirty="0" err="1">
                <a:cs typeface="Times New Roman" pitchFamily="18" charset="0"/>
              </a:rPr>
              <a:t>stigmatise</a:t>
            </a:r>
            <a:r>
              <a:rPr lang="en-US" sz="2000" b="1" dirty="0">
                <a:cs typeface="Times New Roman" pitchFamily="18" charset="0"/>
              </a:rPr>
              <a:t> pas </a:t>
            </a:r>
            <a:r>
              <a:rPr lang="en-US" sz="2000" b="1" dirty="0" err="1">
                <a:cs typeface="Times New Roman" pitchFamily="18" charset="0"/>
              </a:rPr>
              <a:t>une</a:t>
            </a:r>
            <a:r>
              <a:rPr lang="en-US" sz="2000" b="1" dirty="0">
                <a:cs typeface="Times New Roman" pitchFamily="18" charset="0"/>
              </a:rPr>
              <a:t> femme après un divorce </a:t>
            </a:r>
            <a:r>
              <a:rPr lang="en-US" sz="2000" b="1" dirty="0" err="1">
                <a:cs typeface="Times New Roman" pitchFamily="18" charset="0"/>
              </a:rPr>
              <a:t>ou</a:t>
            </a:r>
            <a:r>
              <a:rPr lang="en-US" sz="2000" b="1" dirty="0">
                <a:cs typeface="Times New Roman" pitchFamily="18" charset="0"/>
              </a:rPr>
              <a:t> un remarriage. </a:t>
            </a:r>
          </a:p>
          <a:p>
            <a:endParaRPr lang="en-US" sz="2000" b="1" dirty="0">
              <a:cs typeface="Times New Roman" pitchFamily="18" charset="0"/>
            </a:endParaRPr>
          </a:p>
          <a:p>
            <a:r>
              <a:rPr lang="en-US" sz="2000" b="1" dirty="0">
                <a:cs typeface="Times New Roman" pitchFamily="18" charset="0"/>
              </a:rPr>
              <a:t>   Les femmes </a:t>
            </a:r>
            <a:r>
              <a:rPr lang="en-US" sz="2000" b="1" dirty="0" err="1">
                <a:cs typeface="Times New Roman" pitchFamily="18" charset="0"/>
              </a:rPr>
              <a:t>celtes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avaient</a:t>
            </a:r>
            <a:r>
              <a:rPr lang="en-US" sz="2000" b="1" dirty="0">
                <a:cs typeface="Times New Roman" pitchFamily="18" charset="0"/>
              </a:rPr>
              <a:t> les </a:t>
            </a:r>
            <a:r>
              <a:rPr lang="en-US" sz="2000" b="1" dirty="0" err="1">
                <a:cs typeface="Times New Roman" pitchFamily="18" charset="0"/>
              </a:rPr>
              <a:t>mêmes</a:t>
            </a:r>
            <a:r>
              <a:rPr lang="en-US" sz="2000" b="1" dirty="0">
                <a:cs typeface="Times New Roman" pitchFamily="18" charset="0"/>
              </a:rPr>
              <a:t> droits au divorce que les hommes, y </a:t>
            </a:r>
            <a:r>
              <a:rPr lang="en-US" sz="2000" b="1" dirty="0" err="1">
                <a:cs typeface="Times New Roman" pitchFamily="18" charset="0"/>
              </a:rPr>
              <a:t>compris</a:t>
            </a:r>
            <a:r>
              <a:rPr lang="en-US" sz="2000" b="1" dirty="0">
                <a:cs typeface="Times New Roman" pitchFamily="18" charset="0"/>
              </a:rPr>
              <a:t> des droits de </a:t>
            </a:r>
            <a:r>
              <a:rPr lang="en-US" sz="2000" b="1" dirty="0" err="1">
                <a:cs typeface="Times New Roman" pitchFamily="18" charset="0"/>
              </a:rPr>
              <a:t>proprieté</a:t>
            </a:r>
            <a:r>
              <a:rPr lang="en-US" sz="2000" b="1" dirty="0">
                <a:cs typeface="Times New Roman" pitchFamily="18" charset="0"/>
              </a:rPr>
              <a:t>.  </a:t>
            </a:r>
          </a:p>
          <a:p>
            <a:r>
              <a:rPr lang="en-US" sz="2000" b="1" dirty="0">
                <a:cs typeface="Times New Roman" pitchFamily="18" charset="0"/>
              </a:rPr>
              <a:t>      La </a:t>
            </a:r>
            <a:r>
              <a:rPr lang="en-US" sz="2000" b="1" dirty="0" err="1">
                <a:cs typeface="Times New Roman" pitchFamily="18" charset="0"/>
              </a:rPr>
              <a:t>polygamie</a:t>
            </a:r>
            <a:r>
              <a:rPr lang="en-US" sz="2000" b="1" dirty="0">
                <a:cs typeface="Times New Roman" pitchFamily="18" charset="0"/>
              </a:rPr>
              <a:t> et la </a:t>
            </a:r>
            <a:r>
              <a:rPr lang="en-US" sz="2000" b="1" dirty="0" err="1">
                <a:cs typeface="Times New Roman" pitchFamily="18" charset="0"/>
              </a:rPr>
              <a:t>polyandrie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étaient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admises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quand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c’était</a:t>
            </a:r>
            <a:r>
              <a:rPr lang="en-US" sz="2000" b="1" dirty="0">
                <a:cs typeface="Times New Roman" pitchFamily="18" charset="0"/>
              </a:rPr>
              <a:t> la </a:t>
            </a:r>
            <a:r>
              <a:rPr lang="en-US" sz="2000" b="1" dirty="0" err="1">
                <a:cs typeface="Times New Roman" pitchFamily="18" charset="0"/>
              </a:rPr>
              <a:t>meilleure</a:t>
            </a:r>
            <a:r>
              <a:rPr lang="en-US" sz="2000" b="1" dirty="0">
                <a:cs typeface="Times New Roman" pitchFamily="18" charset="0"/>
              </a:rPr>
              <a:t> solution pour la </a:t>
            </a:r>
            <a:r>
              <a:rPr lang="en-US" sz="2000" b="1" dirty="0" err="1">
                <a:cs typeface="Times New Roman" pitchFamily="18" charset="0"/>
              </a:rPr>
              <a:t>survie</a:t>
            </a:r>
            <a:r>
              <a:rPr lang="en-US" sz="2000" b="1" dirty="0">
                <a:cs typeface="Times New Roman" pitchFamily="18" charset="0"/>
              </a:rPr>
              <a:t> d’un clan.</a:t>
            </a:r>
            <a:endParaRPr lang="en-US" sz="2000" b="1" dirty="0"/>
          </a:p>
          <a:p>
            <a:r>
              <a:rPr lang="en-US" sz="2000" b="1" dirty="0"/>
              <a:t>                </a:t>
            </a:r>
            <a:r>
              <a:rPr lang="en-US" sz="2000" b="1" dirty="0">
                <a:cs typeface="Times New Roman" pitchFamily="18" charset="0"/>
              </a:rPr>
              <a:t>Les femmes </a:t>
            </a:r>
            <a:r>
              <a:rPr lang="en-US" sz="2000" b="1" dirty="0" err="1">
                <a:cs typeface="Times New Roman" pitchFamily="18" charset="0"/>
              </a:rPr>
              <a:t>pouvaient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exercer</a:t>
            </a:r>
            <a:r>
              <a:rPr lang="en-US" sz="2000" b="1" dirty="0">
                <a:cs typeface="Times New Roman" pitchFamily="18" charset="0"/>
              </a:rPr>
              <a:t> les </a:t>
            </a:r>
            <a:r>
              <a:rPr lang="en-US" sz="2000" b="1" dirty="0" err="1">
                <a:cs typeface="Times New Roman" pitchFamily="18" charset="0"/>
              </a:rPr>
              <a:t>même</a:t>
            </a:r>
            <a:r>
              <a:rPr lang="en-US" sz="2000" b="1" dirty="0">
                <a:cs typeface="Times New Roman" pitchFamily="18" charset="0"/>
              </a:rPr>
              <a:t> professions et </a:t>
            </a:r>
            <a:r>
              <a:rPr lang="en-US" sz="2000" b="1" dirty="0" err="1">
                <a:cs typeface="Times New Roman" pitchFamily="18" charset="0"/>
              </a:rPr>
              <a:t>fonctions</a:t>
            </a:r>
            <a:r>
              <a:rPr lang="en-US" sz="2000" b="1" dirty="0">
                <a:cs typeface="Times New Roman" pitchFamily="18" charset="0"/>
              </a:rPr>
              <a:t> que les hommes.  </a:t>
            </a:r>
            <a:endParaRPr lang="en-GB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Calibri" pitchFamily="34" charset="0"/>
              </a:rPr>
              <a:t>                                   </a:t>
            </a:r>
            <a:endParaRPr lang="fr-FR" sz="2000" b="1" dirty="0">
              <a:latin typeface="Calibri" pitchFamily="34" charset="0"/>
            </a:endParaRPr>
          </a:p>
        </p:txBody>
      </p:sp>
      <p:pic>
        <p:nvPicPr>
          <p:cNvPr id="3" name="Picture 2" descr="The Boudicca's Statue @ Westminster Bridge - ENGLAND 084 | Statue,  Westminster bridge, Bronze statue">
            <a:extLst>
              <a:ext uri="{FF2B5EF4-FFF2-40B4-BE49-F238E27FC236}">
                <a16:creationId xmlns:a16="http://schemas.microsoft.com/office/drawing/2014/main" id="{03D2DE94-9973-DC7D-E012-169D757EC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219" y="2685691"/>
            <a:ext cx="3261272" cy="249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46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072705"/>
          </a:xfrm>
          <a:prstGeom prst="rect">
            <a:avLst/>
          </a:prstGeom>
          <a:gradFill rotWithShape="1">
            <a:gsLst>
              <a:gs pos="0">
                <a:srgbClr val="FBDCA3"/>
              </a:gs>
              <a:gs pos="100000">
                <a:srgbClr val="CCEC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                     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fr-FR" altLang="en-US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800" b="1" dirty="0">
                <a:latin typeface="+mn-lt"/>
                <a:cs typeface="Times New Roman" pitchFamily="18" charset="0"/>
              </a:rPr>
              <a:t>Hommes er femmes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partagaient</a:t>
            </a:r>
            <a:r>
              <a:rPr lang="en-US" sz="1800" b="1" dirty="0">
                <a:latin typeface="+mn-lt"/>
                <a:cs typeface="Times New Roman" pitchFamily="18" charset="0"/>
              </a:rPr>
              <a:t> le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même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statut</a:t>
            </a:r>
            <a:r>
              <a:rPr lang="en-US" sz="1800" b="1" dirty="0">
                <a:latin typeface="+mn-lt"/>
                <a:cs typeface="Times New Roman" pitchFamily="18" charset="0"/>
              </a:rPr>
              <a:t> de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druide</a:t>
            </a:r>
            <a:r>
              <a:rPr lang="en-US" sz="1800" b="1" dirty="0">
                <a:latin typeface="+mn-lt"/>
                <a:cs typeface="Times New Roman" pitchFamily="18" charset="0"/>
              </a:rPr>
              <a:t>;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cette</a:t>
            </a:r>
            <a:r>
              <a:rPr lang="en-US" sz="1800" b="1" dirty="0">
                <a:latin typeface="+mn-lt"/>
                <a:cs typeface="Times New Roman" pitchFamily="18" charset="0"/>
              </a:rPr>
              <a:t> disposition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était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highlight>
                  <a:srgbClr val="FFFF00"/>
                </a:highlight>
                <a:latin typeface="+mn-lt"/>
                <a:cs typeface="Times New Roman" pitchFamily="18" charset="0"/>
              </a:rPr>
              <a:t>maintenue</a:t>
            </a:r>
            <a:r>
              <a:rPr lang="en-US" sz="1800" b="1" dirty="0">
                <a:highlight>
                  <a:srgbClr val="FFFF00"/>
                </a:highlight>
                <a:latin typeface="+mn-lt"/>
                <a:cs typeface="Times New Roman" pitchFamily="18" charset="0"/>
              </a:rPr>
              <a:t> dans </a:t>
            </a:r>
            <a:r>
              <a:rPr lang="en-US" sz="1800" b="1" dirty="0" err="1">
                <a:highlight>
                  <a:srgbClr val="FFFF00"/>
                </a:highlight>
                <a:latin typeface="+mn-lt"/>
                <a:cs typeface="Times New Roman" pitchFamily="18" charset="0"/>
              </a:rPr>
              <a:t>l’Eglise</a:t>
            </a:r>
            <a:r>
              <a:rPr lang="en-US" sz="1800" b="1" dirty="0">
                <a:highlight>
                  <a:srgbClr val="FFFF00"/>
                </a:highlight>
                <a:latin typeface="+mn-lt"/>
                <a:cs typeface="Times New Roman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 </a:t>
            </a:r>
            <a:r>
              <a:rPr lang="en-US" sz="1800" b="1" dirty="0" err="1">
                <a:highlight>
                  <a:srgbClr val="FFFF00"/>
                </a:highlight>
                <a:latin typeface="+mn-lt"/>
                <a:cs typeface="Times New Roman" pitchFamily="18" charset="0"/>
              </a:rPr>
              <a:t>chrétienne</a:t>
            </a:r>
            <a:r>
              <a:rPr lang="en-US" sz="1800" b="1" dirty="0">
                <a:highlight>
                  <a:srgbClr val="FFFF00"/>
                </a:highlight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highlight>
                  <a:srgbClr val="FFFF00"/>
                </a:highlight>
                <a:latin typeface="+mn-lt"/>
                <a:cs typeface="Times New Roman" pitchFamily="18" charset="0"/>
              </a:rPr>
              <a:t>celtique</a:t>
            </a:r>
            <a:r>
              <a:rPr lang="en-US" sz="1800" b="1" dirty="0">
                <a:latin typeface="+mn-lt"/>
                <a:cs typeface="Times New Roman" pitchFamily="18" charset="0"/>
              </a:rPr>
              <a:t>; hommes et femmes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exerçaient</a:t>
            </a:r>
            <a:r>
              <a:rPr lang="en-US" sz="1800" b="1" dirty="0">
                <a:latin typeface="+mn-lt"/>
                <a:cs typeface="Times New Roman" pitchFamily="18" charset="0"/>
              </a:rPr>
              <a:t> des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fonctions</a:t>
            </a:r>
            <a:r>
              <a:rPr lang="en-US" sz="1800" b="1" dirty="0">
                <a:latin typeface="+mn-lt"/>
                <a:cs typeface="Times New Roman" pitchFamily="18" charset="0"/>
              </a:rPr>
              <a:t> de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prophète</a:t>
            </a:r>
            <a:r>
              <a:rPr lang="en-US" sz="1800" b="1" dirty="0">
                <a:latin typeface="+mn-lt"/>
                <a:cs typeface="Times New Roman" pitchFamily="18" charset="0"/>
              </a:rPr>
              <a:t> et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poète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en</a:t>
            </a:r>
            <a:r>
              <a:rPr lang="en-US" sz="1800" b="1" dirty="0">
                <a:latin typeface="+mn-lt"/>
                <a:cs typeface="Times New Roman" pitchFamily="18" charset="0"/>
              </a:rPr>
              <a:t> charge de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l’instruction</a:t>
            </a:r>
            <a:r>
              <a:rPr lang="en-US" sz="1800" b="1" dirty="0">
                <a:latin typeface="+mn-lt"/>
                <a:cs typeface="Times New Roman" pitchFamily="18" charset="0"/>
              </a:rPr>
              <a:t> du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1800" b="1" dirty="0">
                <a:latin typeface="+mn-lt"/>
                <a:cs typeface="Times New Roman" pitchFamily="18" charset="0"/>
              </a:rPr>
              <a:t>       </a:t>
            </a:r>
            <a:r>
              <a:rPr lang="en-US" altLang="en-US" sz="1800" b="1" dirty="0" err="1">
                <a:latin typeface="+mn-lt"/>
                <a:cs typeface="Times New Roman" pitchFamily="18" charset="0"/>
              </a:rPr>
              <a:t>peuple</a:t>
            </a:r>
            <a:r>
              <a:rPr lang="en-US" altLang="en-US" sz="1800" b="1" dirty="0">
                <a:latin typeface="+mn-lt"/>
                <a:cs typeface="Times New Roman" pitchFamily="18" charset="0"/>
              </a:rPr>
              <a:t>. Comme “bard-e-s il </a:t>
            </a:r>
            <a:r>
              <a:rPr lang="en-US" altLang="en-US" sz="1800" b="1" dirty="0" err="1">
                <a:latin typeface="+mn-lt"/>
                <a:cs typeface="Times New Roman" pitchFamily="18" charset="0"/>
              </a:rPr>
              <a:t>était</a:t>
            </a:r>
            <a:r>
              <a:rPr lang="en-US" altLang="en-US" sz="1800" b="1" dirty="0">
                <a:latin typeface="+mn-lt"/>
                <a:cs typeface="Times New Roman" pitchFamily="18" charset="0"/>
              </a:rPr>
              <a:t> de </a:t>
            </a:r>
            <a:r>
              <a:rPr lang="en-US" altLang="en-US" sz="1800" b="1" dirty="0" err="1">
                <a:latin typeface="+mn-lt"/>
                <a:cs typeface="Times New Roman" pitchFamily="18" charset="0"/>
              </a:rPr>
              <a:t>leur</a:t>
            </a:r>
            <a:r>
              <a:rPr lang="en-US" altLang="en-US" sz="1800" b="1" dirty="0">
                <a:latin typeface="+mn-lt"/>
                <a:cs typeface="Times New Roman" pitchFamily="18" charset="0"/>
              </a:rPr>
              <a:t> devoir de proclaimer </a:t>
            </a:r>
            <a:r>
              <a:rPr lang="en-US" altLang="en-US" sz="1800" b="1" dirty="0" err="1">
                <a:latin typeface="+mn-lt"/>
                <a:cs typeface="Times New Roman" pitchFamily="18" charset="0"/>
              </a:rPr>
              <a:t>l’Evangile</a:t>
            </a:r>
            <a:r>
              <a:rPr lang="en-US" altLang="en-US" sz="1800" b="1" dirty="0">
                <a:latin typeface="+mn-lt"/>
                <a:cs typeface="Times New Roman" pitchFamily="18" charset="0"/>
              </a:rPr>
              <a:t> au </a:t>
            </a:r>
            <a:r>
              <a:rPr lang="en-US" altLang="en-US" sz="1800" b="1" dirty="0" err="1">
                <a:latin typeface="+mn-lt"/>
                <a:cs typeface="Times New Roman" pitchFamily="18" charset="0"/>
              </a:rPr>
              <a:t>moyen</a:t>
            </a:r>
            <a:r>
              <a:rPr lang="en-US" altLang="en-US" sz="1800" b="1" dirty="0">
                <a:latin typeface="+mn-lt"/>
                <a:cs typeface="Times New Roman" pitchFamily="18" charset="0"/>
              </a:rPr>
              <a:t> de ballades et de chants.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latin typeface="+mn-lt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Ils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établissaient</a:t>
            </a:r>
            <a:r>
              <a:rPr lang="en-US" sz="1800" b="1" dirty="0">
                <a:latin typeface="+mn-lt"/>
                <a:cs typeface="Times New Roman" pitchFamily="18" charset="0"/>
              </a:rPr>
              <a:t> des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monastères</a:t>
            </a:r>
            <a:r>
              <a:rPr lang="en-US" sz="1800" b="1" dirty="0">
                <a:latin typeface="+mn-lt"/>
                <a:cs typeface="Times New Roman" pitchFamily="18" charset="0"/>
              </a:rPr>
              <a:t>-doubles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où</a:t>
            </a:r>
            <a:r>
              <a:rPr lang="en-US" sz="1800" b="1" dirty="0">
                <a:latin typeface="+mn-lt"/>
                <a:cs typeface="Times New Roman" pitchFamily="18" charset="0"/>
              </a:rPr>
              <a:t> hommes et femmes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passent</a:t>
            </a:r>
            <a:r>
              <a:rPr lang="en-US" sz="1800" b="1" dirty="0">
                <a:latin typeface="+mn-lt"/>
                <a:cs typeface="Times New Roman" pitchFamily="18" charset="0"/>
              </a:rPr>
              <a:t> la nuit dans des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maisons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séparées</a:t>
            </a:r>
            <a:r>
              <a:rPr lang="en-US" sz="1800" b="1" dirty="0">
                <a:latin typeface="+mn-lt"/>
                <a:cs typeface="Times New Roman" pitchFamily="18" charset="0"/>
              </a:rPr>
              <a:t>,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mais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partagent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toutes</a:t>
            </a:r>
            <a:r>
              <a:rPr lang="en-US" sz="1800" b="1" dirty="0">
                <a:latin typeface="+mn-lt"/>
                <a:cs typeface="Times New Roman" pitchFamily="18" charset="0"/>
              </a:rPr>
              <a:t> les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responsabilités</a:t>
            </a:r>
            <a:r>
              <a:rPr lang="en-US" sz="1800" b="1" dirty="0">
                <a:latin typeface="+mn-lt"/>
                <a:cs typeface="Times New Roman" pitchFamily="18" charset="0"/>
              </a:rPr>
              <a:t> pour le bien de la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communauté</a:t>
            </a:r>
            <a:r>
              <a:rPr lang="en-US" sz="1800" b="1" dirty="0">
                <a:latin typeface="+mn-lt"/>
                <a:cs typeface="Times New Roman" pitchFamily="18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>
                <a:latin typeface="+mn-lt"/>
                <a:cs typeface="Times New Roman" pitchFamily="18" charset="0"/>
              </a:rPr>
              <a:t>Ils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établissent</a:t>
            </a:r>
            <a:r>
              <a:rPr lang="en-US" sz="1800" b="1" dirty="0">
                <a:latin typeface="+mn-lt"/>
                <a:cs typeface="Times New Roman" pitchFamily="18" charset="0"/>
              </a:rPr>
              <a:t> des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communautés</a:t>
            </a:r>
            <a:r>
              <a:rPr lang="en-US" sz="1800" b="1" dirty="0">
                <a:latin typeface="+mn-lt"/>
                <a:cs typeface="Times New Roman" pitchFamily="18" charset="0"/>
              </a:rPr>
              <a:t> sur le continent car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selon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leur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spiritualité</a:t>
            </a:r>
            <a:r>
              <a:rPr lang="en-US" sz="1800" b="1" dirty="0">
                <a:latin typeface="+mn-lt"/>
                <a:cs typeface="Times New Roman" pitchFamily="18" charset="0"/>
              </a:rPr>
              <a:t> tout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chrétien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              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n’est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qu’un</a:t>
            </a:r>
            <a:r>
              <a:rPr lang="en-US" sz="1800" b="1" dirty="0">
                <a:latin typeface="+mn-lt"/>
                <a:cs typeface="Times New Roman" pitchFamily="18" charset="0"/>
              </a:rPr>
              <a:t> voyageur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en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ce</a:t>
            </a:r>
            <a:r>
              <a:rPr lang="en-US" sz="1800" b="1" dirty="0">
                <a:latin typeface="+mn-lt"/>
                <a:cs typeface="Times New Roman" pitchFamily="18" charset="0"/>
              </a:rPr>
              <a:t> monde.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Voir</a:t>
            </a:r>
            <a:r>
              <a:rPr lang="en-US" sz="1800" b="1" dirty="0">
                <a:latin typeface="+mn-lt"/>
                <a:cs typeface="Times New Roman" pitchFamily="18" charset="0"/>
              </a:rPr>
              <a:t> la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voie</a:t>
            </a:r>
            <a:r>
              <a:rPr lang="en-US" sz="1800" b="1" dirty="0">
                <a:latin typeface="+mn-lt"/>
                <a:cs typeface="Times New Roman" pitchFamily="18" charset="0"/>
              </a:rPr>
              <a:t> de St.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Colomban</a:t>
            </a:r>
            <a:r>
              <a:rPr lang="en-US" sz="1800" b="1" dirty="0">
                <a:latin typeface="+mn-lt"/>
                <a:cs typeface="Times New Roman" pitchFamily="18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latin typeface="+mn-lt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>
                <a:latin typeface="+mn-lt"/>
                <a:cs typeface="Times New Roman" pitchFamily="18" charset="0"/>
              </a:rPr>
              <a:t>Leur</a:t>
            </a:r>
            <a:r>
              <a:rPr lang="en-US" sz="1800" b="1" dirty="0">
                <a:latin typeface="+mn-lt"/>
                <a:cs typeface="Times New Roman" pitchFamily="18" charset="0"/>
              </a:rPr>
              <a:t> manière de vivre la vie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chrétienne</a:t>
            </a:r>
            <a:r>
              <a:rPr lang="en-US" sz="1800" b="1" dirty="0">
                <a:latin typeface="+mn-lt"/>
                <a:cs typeface="Times New Roman" pitchFamily="18" charset="0"/>
              </a:rPr>
              <a:t> se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heurte</a:t>
            </a:r>
            <a:r>
              <a:rPr lang="en-US" sz="1800" b="1" dirty="0">
                <a:latin typeface="+mn-lt"/>
                <a:cs typeface="Times New Roman" pitchFamily="18" charset="0"/>
              </a:rPr>
              <a:t> à la manière de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celle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conçue</a:t>
            </a:r>
            <a:r>
              <a:rPr lang="en-US" sz="1800" b="1" dirty="0">
                <a:latin typeface="+mn-lt"/>
                <a:cs typeface="Times New Roman" pitchFamily="18" charset="0"/>
              </a:rPr>
              <a:t> par 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 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christianisme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romain</a:t>
            </a:r>
            <a:r>
              <a:rPr lang="en-US" sz="1800" b="1" dirty="0">
                <a:latin typeface="+mn-lt"/>
                <a:cs typeface="Times New Roman" pitchFamily="18" charset="0"/>
              </a:rPr>
              <a:t>.  Au 6ème siècle, les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évêques</a:t>
            </a:r>
            <a:r>
              <a:rPr lang="en-US" sz="1800" b="1" dirty="0">
                <a:latin typeface="+mn-lt"/>
                <a:cs typeface="Times New Roman" pitchFamily="18" charset="0"/>
              </a:rPr>
              <a:t> de Tours (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Licinius</a:t>
            </a:r>
            <a:r>
              <a:rPr lang="en-US" sz="1800" b="1" dirty="0">
                <a:latin typeface="+mn-lt"/>
                <a:cs typeface="Times New Roman" pitchFamily="18" charset="0"/>
              </a:rPr>
              <a:t>), Rennes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(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Melanius</a:t>
            </a:r>
            <a:r>
              <a:rPr lang="en-US" sz="1800" b="1" dirty="0">
                <a:latin typeface="+mn-lt"/>
                <a:cs typeface="Times New Roman" pitchFamily="18" charset="0"/>
              </a:rPr>
              <a:t>), et Angers (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Eustochius</a:t>
            </a:r>
            <a:r>
              <a:rPr lang="en-US" sz="1800" b="1" dirty="0">
                <a:latin typeface="+mn-lt"/>
                <a:cs typeface="Times New Roman" pitchFamily="18" charset="0"/>
              </a:rPr>
              <a:t>),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fustigent</a:t>
            </a:r>
            <a:r>
              <a:rPr lang="en-US" sz="1800" b="1" dirty="0">
                <a:latin typeface="+mn-lt"/>
                <a:cs typeface="Times New Roman" pitchFamily="18" charset="0"/>
              </a:rPr>
              <a:t> deux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moines-prêtres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parcequ’ils</a:t>
            </a:r>
            <a:endParaRPr lang="en-US" sz="1800" b="1" dirty="0">
              <a:latin typeface="+mn-lt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>
                <a:latin typeface="+mn-lt"/>
                <a:cs typeface="Times New Roman" pitchFamily="18" charset="0"/>
              </a:rPr>
              <a:t>encouragent</a:t>
            </a:r>
            <a:r>
              <a:rPr lang="en-US" sz="1800" b="1" dirty="0">
                <a:latin typeface="+mn-lt"/>
                <a:cs typeface="Times New Roman" pitchFamily="18" charset="0"/>
              </a:rPr>
              <a:t> des femmes à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participer</a:t>
            </a:r>
            <a:r>
              <a:rPr lang="en-US" sz="1800" b="1" dirty="0">
                <a:latin typeface="+mn-lt"/>
                <a:cs typeface="Times New Roman" pitchFamily="18" charset="0"/>
              </a:rPr>
              <a:t> dans la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liturgie</a:t>
            </a:r>
            <a:r>
              <a:rPr lang="en-US" sz="1800" b="1" dirty="0">
                <a:latin typeface="+mn-lt"/>
                <a:cs typeface="Times New Roman" pitchFamily="18" charset="0"/>
              </a:rPr>
              <a:t>. Elles se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tenaient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debout</a:t>
            </a:r>
            <a:endParaRPr lang="en-US" sz="1800" b="1" dirty="0">
              <a:latin typeface="+mn-lt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à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l’autel</a:t>
            </a:r>
            <a:r>
              <a:rPr lang="en-US" sz="1800" b="1" dirty="0">
                <a:latin typeface="+mn-lt"/>
                <a:cs typeface="Times New Roman" pitchFamily="18" charset="0"/>
              </a:rPr>
              <a:t> avec le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prêtre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en</a:t>
            </a:r>
            <a:r>
              <a:rPr lang="en-US" sz="1800" b="1" dirty="0">
                <a:latin typeface="+mn-lt"/>
                <a:cs typeface="Times New Roman" pitchFamily="18" charset="0"/>
              </a:rPr>
              <a:t> tenant le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calice</a:t>
            </a:r>
            <a:r>
              <a:rPr lang="en-US" sz="1800" b="1" dirty="0">
                <a:latin typeface="+mn-lt"/>
                <a:cs typeface="Times New Roman" pitchFamily="18" charset="0"/>
              </a:rPr>
              <a:t> avec le vin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consacré</a:t>
            </a:r>
            <a:r>
              <a:rPr lang="en-US" sz="1800" b="1" dirty="0">
                <a:latin typeface="+mn-lt"/>
                <a:cs typeface="Times New Roman" pitchFamily="18" charset="0"/>
              </a:rPr>
              <a:t> et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distribuaient</a:t>
            </a:r>
            <a:endParaRPr lang="en-US" sz="1800" b="1" dirty="0">
              <a:latin typeface="+mn-lt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   la communion.  </a:t>
            </a:r>
          </a:p>
          <a:p>
            <a:pPr marL="0" indent="0">
              <a:buNone/>
            </a:pP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Au 7ème siècle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l’abbesse</a:t>
            </a:r>
            <a:r>
              <a:rPr lang="en-US" sz="1800" b="1" dirty="0">
                <a:latin typeface="+mn-lt"/>
                <a:cs typeface="Times New Roman" pitchFamily="18" charset="0"/>
              </a:rPr>
              <a:t> Hilda de Whitby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convoque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en</a:t>
            </a:r>
            <a:r>
              <a:rPr lang="en-US" sz="1800" b="1" dirty="0">
                <a:latin typeface="+mn-lt"/>
                <a:cs typeface="Times New Roman" pitchFamily="18" charset="0"/>
              </a:rPr>
              <a:t> 664 un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synode</a:t>
            </a:r>
            <a:r>
              <a:rPr lang="en-US" sz="1800" b="1" dirty="0">
                <a:latin typeface="+mn-lt"/>
                <a:cs typeface="Times New Roman" pitchFamily="18" charset="0"/>
              </a:rPr>
              <a:t>  pour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régler</a:t>
            </a:r>
            <a:r>
              <a:rPr lang="en-US" sz="1800" b="1" dirty="0">
                <a:latin typeface="+mn-lt"/>
                <a:cs typeface="Times New Roman" pitchFamily="18" charset="0"/>
              </a:rPr>
              <a:t> les </a:t>
            </a:r>
          </a:p>
          <a:p>
            <a:pPr marL="0" indent="0"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différents</a:t>
            </a:r>
            <a:r>
              <a:rPr lang="en-US" sz="1800" b="1" dirty="0">
                <a:latin typeface="+mn-lt"/>
                <a:cs typeface="Times New Roman" pitchFamily="18" charset="0"/>
              </a:rPr>
              <a:t>. Il se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termine</a:t>
            </a:r>
            <a:r>
              <a:rPr lang="en-US" sz="1800" b="1" dirty="0">
                <a:latin typeface="+mn-lt"/>
                <a:cs typeface="Times New Roman" pitchFamily="18" charset="0"/>
              </a:rPr>
              <a:t> avec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une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victoire</a:t>
            </a:r>
            <a:r>
              <a:rPr lang="en-US" sz="1800" b="1" dirty="0">
                <a:latin typeface="+mn-lt"/>
                <a:cs typeface="Times New Roman" pitchFamily="18" charset="0"/>
              </a:rPr>
              <a:t> du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Christianisme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romain</a:t>
            </a:r>
            <a:r>
              <a:rPr lang="en-US" sz="1800" b="1" dirty="0">
                <a:latin typeface="+mn-lt"/>
                <a:cs typeface="Times New Roman" pitchFamily="18" charset="0"/>
              </a:rPr>
              <a:t> sur le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Christianisme</a:t>
            </a:r>
            <a:r>
              <a:rPr lang="en-US" sz="1800" b="1" dirty="0">
                <a:latin typeface="+mn-lt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1800" b="1" dirty="0">
                <a:latin typeface="+mn-lt"/>
                <a:cs typeface="Times New Roman" pitchFamily="18" charset="0"/>
              </a:rPr>
              <a:t>          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celtique</a:t>
            </a:r>
            <a:r>
              <a:rPr lang="en-US" sz="1800" b="1" dirty="0">
                <a:latin typeface="+mn-lt"/>
                <a:cs typeface="Times New Roman" pitchFamily="18" charset="0"/>
              </a:rPr>
              <a:t>.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Outrée</a:t>
            </a:r>
            <a:r>
              <a:rPr lang="en-US" sz="1800" b="1" dirty="0">
                <a:latin typeface="+mn-lt"/>
                <a:cs typeface="Times New Roman" pitchFamily="18" charset="0"/>
              </a:rPr>
              <a:t>, la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communauté</a:t>
            </a:r>
            <a:r>
              <a:rPr lang="en-US" sz="1800" b="1" dirty="0">
                <a:latin typeface="+mn-lt"/>
                <a:cs typeface="Times New Roman" pitchFamily="18" charset="0"/>
              </a:rPr>
              <a:t> de Lindisfarne se retire à Iona </a:t>
            </a:r>
            <a:r>
              <a:rPr lang="en-US" sz="1800" b="1" dirty="0" err="1">
                <a:latin typeface="+mn-lt"/>
                <a:cs typeface="Times New Roman" pitchFamily="18" charset="0"/>
              </a:rPr>
              <a:t>en</a:t>
            </a:r>
            <a:r>
              <a:rPr lang="en-US" sz="1800" b="1" dirty="0">
                <a:latin typeface="+mn-lt"/>
                <a:cs typeface="Times New Roman" pitchFamily="18" charset="0"/>
              </a:rPr>
              <a:t> Ecosse. </a:t>
            </a:r>
          </a:p>
          <a:p>
            <a:pPr marL="0" indent="0">
              <a:buNone/>
            </a:pPr>
            <a:endParaRPr lang="en-US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altLang="en-US" sz="1800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6FC421-435E-FDCA-0119-9E97A632E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550" y="1417983"/>
            <a:ext cx="2997911" cy="269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visionforum.com/news/blogs/doug/Isles_map-thumb.jpg">
            <a:extLst>
              <a:ext uri="{FF2B5EF4-FFF2-40B4-BE49-F238E27FC236}">
                <a16:creationId xmlns:a16="http://schemas.microsoft.com/office/drawing/2014/main" id="{C1B94996-C8A8-3940-A74E-9383F75DB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0990" y="4302783"/>
            <a:ext cx="2462605" cy="2462605"/>
          </a:xfrm>
          <a:prstGeom prst="rect">
            <a:avLst/>
          </a:prstGeom>
          <a:noFill/>
        </p:spPr>
      </p:pic>
      <p:pic>
        <p:nvPicPr>
          <p:cNvPr id="2" name="Picture 2" descr="Résultats de recherche d'images pour « celtic christianity iona community »">
            <a:hlinkClick r:id="rId4"/>
            <a:extLst>
              <a:ext uri="{FF2B5EF4-FFF2-40B4-BE49-F238E27FC236}">
                <a16:creationId xmlns:a16="http://schemas.microsoft.com/office/drawing/2014/main" id="{04D876F5-A2FC-B68A-C64B-E7E17B781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6921" y="4465983"/>
            <a:ext cx="3434019" cy="22178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155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1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1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1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1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1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1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1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1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614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614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614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0" y="-51178"/>
            <a:ext cx="12192000" cy="9602629"/>
          </a:xfrm>
          <a:prstGeom prst="rect">
            <a:avLst/>
          </a:prstGeom>
          <a:gradFill rotWithShape="1">
            <a:gsLst>
              <a:gs pos="0">
                <a:srgbClr val="FEDFC6"/>
              </a:gs>
              <a:gs pos="100000">
                <a:srgbClr val="EAEAEA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                                                                </a:t>
            </a:r>
            <a:endParaRPr lang="fr-FR" sz="2400" b="1" dirty="0">
              <a:solidFill>
                <a:srgbClr val="002060"/>
              </a:solidFill>
              <a:cs typeface="Times New Roman" pitchFamily="18" charset="0"/>
            </a:endParaRPr>
          </a:p>
          <a:p>
            <a:r>
              <a:rPr lang="fr-FR" sz="2400" b="1" dirty="0">
                <a:solidFill>
                  <a:srgbClr val="002060"/>
                </a:solidFill>
                <a:cs typeface="Times New Roman" pitchFamily="18" charset="0"/>
              </a:rPr>
              <a:t>   </a:t>
            </a:r>
            <a:r>
              <a:rPr lang="fr-FR" sz="2000" b="1" dirty="0">
                <a:cs typeface="Times New Roman" pitchFamily="18" charset="0"/>
              </a:rPr>
              <a:t>Au 9</a:t>
            </a:r>
            <a:r>
              <a:rPr lang="fr-FR" sz="2000" b="1" baseline="30000" dirty="0">
                <a:cs typeface="Times New Roman" pitchFamily="18" charset="0"/>
              </a:rPr>
              <a:t>ème</a:t>
            </a:r>
            <a:r>
              <a:rPr lang="fr-FR" sz="2000" b="1" dirty="0">
                <a:cs typeface="Times New Roman" pitchFamily="18" charset="0"/>
              </a:rPr>
              <a:t> siècle Charlemagne impose la règle de Saint Benoît comme règle monastique principale sur le </a:t>
            </a:r>
          </a:p>
          <a:p>
            <a:r>
              <a:rPr lang="fr-FR" sz="2000" b="1" dirty="0">
                <a:cs typeface="Times New Roman" pitchFamily="18" charset="0"/>
              </a:rPr>
              <a:t>  continent européen. Cet acte produit une intégration de la manière celte à la manière romaine de vivre la</a:t>
            </a:r>
          </a:p>
          <a:p>
            <a:r>
              <a:rPr lang="fr-FR" sz="2000" b="1" dirty="0">
                <a:cs typeface="Times New Roman" pitchFamily="18" charset="0"/>
              </a:rPr>
              <a:t>    vie chrétienne.  Ils gardent la disposition des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doubles-monastères</a:t>
            </a:r>
            <a:r>
              <a:rPr lang="fr-FR" sz="2000" b="1" dirty="0">
                <a:cs typeface="Times New Roman" pitchFamily="18" charset="0"/>
              </a:rPr>
              <a:t> vivant selon des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canons</a:t>
            </a:r>
            <a:r>
              <a:rPr lang="fr-FR" sz="2000" b="1" dirty="0">
                <a:cs typeface="Times New Roman" pitchFamily="18" charset="0"/>
              </a:rPr>
              <a:t> (règles). </a:t>
            </a:r>
          </a:p>
          <a:p>
            <a:r>
              <a:rPr lang="fr-FR" sz="2000" b="1" dirty="0">
                <a:cs typeface="Times New Roman" pitchFamily="18" charset="0"/>
              </a:rPr>
              <a:t>  Ces monastères ont à leur tête soit un seul abbé ou une seule abbesse, </a:t>
            </a:r>
            <a:r>
              <a:rPr lang="fr-FR" sz="2000" b="1" dirty="0" err="1">
                <a:cs typeface="Times New Roman" pitchFamily="18" charset="0"/>
              </a:rPr>
              <a:t>élu-e</a:t>
            </a:r>
            <a:r>
              <a:rPr lang="fr-FR" sz="2000" b="1" dirty="0">
                <a:cs typeface="Times New Roman" pitchFamily="18" charset="0"/>
              </a:rPr>
              <a:t> par la double communauté.</a:t>
            </a:r>
          </a:p>
          <a:p>
            <a:r>
              <a:rPr lang="fr-FR" sz="2000" b="1" dirty="0">
                <a:cs typeface="Times New Roman" pitchFamily="18" charset="0"/>
              </a:rPr>
              <a:t>       </a:t>
            </a:r>
          </a:p>
          <a:p>
            <a:r>
              <a:rPr lang="fr-FR" sz="2000" b="1" dirty="0">
                <a:cs typeface="Times New Roman" pitchFamily="18" charset="0"/>
              </a:rPr>
              <a:t> C’est l’origine du statut de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chanoine</a:t>
            </a:r>
            <a:r>
              <a:rPr lang="fr-FR" sz="2000" b="1" dirty="0">
                <a:cs typeface="Times New Roman" pitchFamily="18" charset="0"/>
              </a:rPr>
              <a:t> ou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chanoinesse</a:t>
            </a:r>
            <a:r>
              <a:rPr lang="fr-FR" sz="2000" b="1" dirty="0">
                <a:cs typeface="Times New Roman" pitchFamily="18" charset="0"/>
              </a:rPr>
              <a:t>. Les monastères incarnent une foi chrétienne </a:t>
            </a:r>
          </a:p>
          <a:p>
            <a:r>
              <a:rPr lang="fr-FR" sz="2000" b="1" dirty="0">
                <a:cs typeface="Times New Roman" pitchFamily="18" charset="0"/>
              </a:rPr>
              <a:t>  partagée par les groupes et nations de l’Empire de Charlemagne. Mais ils deviennent aussi des symboles</a:t>
            </a:r>
          </a:p>
          <a:p>
            <a:r>
              <a:rPr lang="fr-FR" sz="2000" b="1" dirty="0">
                <a:cs typeface="Times New Roman" pitchFamily="18" charset="0"/>
              </a:rPr>
              <a:t>puissants de certaines familles régnantes. Abbés et abbesses administrent d’immenses territoires à sécuriser;</a:t>
            </a:r>
          </a:p>
          <a:p>
            <a:r>
              <a:rPr lang="fr-FR" sz="2000" b="1" dirty="0">
                <a:cs typeface="Times New Roman" pitchFamily="18" charset="0"/>
              </a:rPr>
              <a:t>  ils créent des centres de santé, des écoles et possibilités d’éducation supérieure pour hommes et femmes ,</a:t>
            </a:r>
          </a:p>
          <a:p>
            <a:r>
              <a:rPr lang="fr-FR" sz="2000" b="1" dirty="0">
                <a:cs typeface="Times New Roman" pitchFamily="18" charset="0"/>
              </a:rPr>
              <a:t>             mais réservées à l’aristocratie.</a:t>
            </a: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7106" name="Picture 2" descr="Résultats de recherche d'images pour « charlemagne's empire »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0229" y="3331631"/>
            <a:ext cx="4173137" cy="3131796"/>
          </a:xfrm>
          <a:prstGeom prst="rect">
            <a:avLst/>
          </a:prstGeom>
          <a:noFill/>
        </p:spPr>
      </p:pic>
      <p:sp>
        <p:nvSpPr>
          <p:cNvPr id="47116" name="Rectangle 12">
            <a:hlinkClick r:id="rId4" tooltip="Help and support for Exposure"/>
          </p:cNvPr>
          <p:cNvSpPr>
            <a:spLocks noChangeArrowheads="1"/>
          </p:cNvSpPr>
          <p:nvPr/>
        </p:nvSpPr>
        <p:spPr bwMode="auto">
          <a:xfrm>
            <a:off x="1524000" y="-168791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7132" name="Picture 28" descr="A map of monasteries in Europe, a large network supported by Charlemag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2576" y="23520400"/>
            <a:ext cx="4219575" cy="3028950"/>
          </a:xfrm>
          <a:prstGeom prst="rect">
            <a:avLst/>
          </a:prstGeom>
          <a:noFill/>
        </p:spPr>
      </p:pic>
      <p:pic>
        <p:nvPicPr>
          <p:cNvPr id="47133" name="Picture 29" descr="https://exposure.imgix.net/production/photos/dknnd806sgbq33diqv16ukdt9fnu3dilalf5/original.png?fm=pjpg&amp;auto=format&amp;q=95&amp;fm=jpg&amp;w=14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0850" y="28138438"/>
            <a:ext cx="13335000" cy="8353425"/>
          </a:xfrm>
          <a:prstGeom prst="rect">
            <a:avLst/>
          </a:prstGeom>
          <a:noFill/>
        </p:spPr>
      </p:pic>
      <p:pic>
        <p:nvPicPr>
          <p:cNvPr id="47142" name="Picture 38" descr="Résultats de recherche d'images pour « monasteries charlemagne's empire »">
            <a:hlinkClick r:id="rId7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7149" y="3593630"/>
            <a:ext cx="4173136" cy="29956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4C8E5-8252-9DF5-D113-716AC3663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DF7222A5-79B2-981D-F596-C55BA168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7078861"/>
          </a:xfrm>
          <a:prstGeom prst="rect">
            <a:avLst/>
          </a:prstGeom>
          <a:gradFill rotWithShape="1">
            <a:gsLst>
              <a:gs pos="0">
                <a:srgbClr val="E6FEDA"/>
              </a:gs>
              <a:gs pos="50000">
                <a:srgbClr val="FFFFCC"/>
              </a:gs>
              <a:gs pos="100000">
                <a:srgbClr val="E6FEDA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altLang="en-US" b="1" u="sng" dirty="0">
              <a:solidFill>
                <a:schemeClr val="accent2"/>
              </a:solidFill>
            </a:endParaRPr>
          </a:p>
          <a:p>
            <a:r>
              <a:rPr lang="fr-FR" altLang="en-US" b="1" dirty="0">
                <a:solidFill>
                  <a:schemeClr val="accent2"/>
                </a:solidFill>
              </a:rPr>
              <a:t>  </a:t>
            </a:r>
            <a:r>
              <a:rPr lang="fr-FR" altLang="en-US" sz="2000" b="1" dirty="0">
                <a:cs typeface="Times New Roman" pitchFamily="18" charset="0"/>
              </a:rPr>
              <a:t> L’abbaye française qui illustre peut-être le mieux cette période de mise en œuvre de la fusion entre vie</a:t>
            </a:r>
          </a:p>
          <a:p>
            <a:r>
              <a:rPr lang="fr-FR" altLang="en-US" sz="2000" b="1" dirty="0">
                <a:cs typeface="Times New Roman" pitchFamily="18" charset="0"/>
              </a:rPr>
              <a:t>            chrétienne de spiritualité celtique et romaine est l’abbaye royale de Fontevraud (Maine et Loire).   </a:t>
            </a:r>
          </a:p>
          <a:p>
            <a:endParaRPr lang="fr-FR" altLang="en-US" sz="2000" b="1" dirty="0">
              <a:cs typeface="Times New Roman" pitchFamily="18" charset="0"/>
            </a:endParaRPr>
          </a:p>
          <a:p>
            <a:r>
              <a:rPr lang="en-US" sz="2000" b="1" dirty="0"/>
              <a:t>Elle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fondée</a:t>
            </a:r>
            <a:r>
              <a:rPr lang="en-US" sz="2000" b="1" dirty="0"/>
              <a:t> par </a:t>
            </a:r>
            <a:r>
              <a:rPr lang="en-US" sz="2000" b="1" dirty="0" err="1"/>
              <a:t>en</a:t>
            </a:r>
            <a:r>
              <a:rPr lang="en-US" sz="2000" b="1" dirty="0"/>
              <a:t> 1101 par Robert </a:t>
            </a:r>
            <a:r>
              <a:rPr lang="en-US" sz="2000" b="1" dirty="0" err="1"/>
              <a:t>d’Arbrissel</a:t>
            </a:r>
            <a:r>
              <a:rPr lang="en-US" sz="2000" b="1" dirty="0"/>
              <a:t>, </a:t>
            </a:r>
          </a:p>
          <a:p>
            <a:r>
              <a:rPr lang="en-US" sz="2000" b="1" dirty="0"/>
              <a:t>un </a:t>
            </a:r>
            <a:r>
              <a:rPr lang="en-US" sz="2000" b="1" dirty="0" err="1"/>
              <a:t>moine</a:t>
            </a:r>
            <a:r>
              <a:rPr lang="en-US" sz="2000" b="1" dirty="0"/>
              <a:t>/</a:t>
            </a:r>
            <a:r>
              <a:rPr lang="en-US" sz="2000" b="1" dirty="0" err="1"/>
              <a:t>prêtre</a:t>
            </a:r>
            <a:r>
              <a:rPr lang="en-US" sz="2000" b="1" dirty="0"/>
              <a:t> itinerant du diocese de Rennes </a:t>
            </a:r>
          </a:p>
          <a:p>
            <a:r>
              <a:rPr lang="en-US" sz="2000" b="1" dirty="0"/>
              <a:t>et personage </a:t>
            </a:r>
            <a:r>
              <a:rPr lang="en-US" sz="2000" b="1" dirty="0" err="1"/>
              <a:t>clivant</a:t>
            </a:r>
            <a:r>
              <a:rPr lang="en-US" sz="2000" b="1" dirty="0"/>
              <a:t>. Il </a:t>
            </a:r>
            <a:r>
              <a:rPr lang="en-US" sz="2000" b="1" dirty="0" err="1"/>
              <a:t>n’en</a:t>
            </a:r>
            <a:r>
              <a:rPr lang="en-US" sz="2000" b="1" dirty="0"/>
              <a:t> </a:t>
            </a:r>
            <a:r>
              <a:rPr lang="en-US" sz="2000" b="1" dirty="0" err="1"/>
              <a:t>prendra</a:t>
            </a:r>
            <a:r>
              <a:rPr lang="en-US" sz="2000" b="1" dirty="0"/>
              <a:t> jamais le </a:t>
            </a:r>
          </a:p>
          <a:p>
            <a:r>
              <a:rPr lang="en-US" sz="2000" b="1" dirty="0" err="1"/>
              <a:t>titre</a:t>
            </a:r>
            <a:r>
              <a:rPr lang="en-US" sz="2000" b="1" dirty="0"/>
              <a:t> </a:t>
            </a:r>
            <a:r>
              <a:rPr lang="en-US" sz="2000" b="1" dirty="0" err="1"/>
              <a:t>d’abbé</a:t>
            </a:r>
            <a:r>
              <a:rPr lang="en-US" sz="2000" b="1" dirty="0"/>
              <a:t>, car il </a:t>
            </a:r>
            <a:r>
              <a:rPr lang="en-US" sz="2000" b="1" dirty="0" err="1"/>
              <a:t>poursuit</a:t>
            </a:r>
            <a:r>
              <a:rPr lang="en-US" sz="2000" b="1" dirty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vie de </a:t>
            </a:r>
            <a:r>
              <a:rPr lang="en-US" sz="2000" b="1" dirty="0" err="1"/>
              <a:t>prêcheur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  itinerant aux pratiques </a:t>
            </a:r>
            <a:r>
              <a:rPr lang="en-US" sz="2000" b="1" dirty="0" err="1"/>
              <a:t>extrêmes</a:t>
            </a:r>
            <a:r>
              <a:rPr lang="en-US" sz="2000" b="1" dirty="0"/>
              <a:t>, </a:t>
            </a:r>
            <a:r>
              <a:rPr lang="en-US" sz="2000" b="1" dirty="0" err="1"/>
              <a:t>propres</a:t>
            </a:r>
            <a:r>
              <a:rPr lang="en-US" sz="2000" b="1" dirty="0"/>
              <a:t> aux </a:t>
            </a:r>
          </a:p>
          <a:p>
            <a:r>
              <a:rPr lang="en-US" sz="2000" b="1" dirty="0" err="1"/>
              <a:t>ermites</a:t>
            </a:r>
            <a:r>
              <a:rPr lang="en-US" sz="2000" b="1" dirty="0"/>
              <a:t> “au desert”. Il </a:t>
            </a:r>
            <a:r>
              <a:rPr lang="en-US" sz="2000" b="1" dirty="0" err="1"/>
              <a:t>navigue</a:t>
            </a:r>
            <a:r>
              <a:rPr lang="en-US" sz="2000" b="1" dirty="0"/>
              <a:t> entre les </a:t>
            </a:r>
            <a:r>
              <a:rPr lang="en-US" sz="2000" b="1" dirty="0" err="1"/>
              <a:t>limites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d’un </a:t>
            </a:r>
            <a:r>
              <a:rPr lang="en-US" sz="2000" b="1" dirty="0" err="1"/>
              <a:t>précurseur</a:t>
            </a:r>
            <a:r>
              <a:rPr lang="en-US" sz="2000" b="1" dirty="0"/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féministe</a:t>
            </a:r>
            <a:r>
              <a:rPr lang="en-US" sz="2000" b="1" dirty="0"/>
              <a:t>, </a:t>
            </a:r>
            <a:r>
              <a:rPr lang="en-US" sz="2000" b="1" dirty="0" err="1"/>
              <a:t>défenseur</a:t>
            </a:r>
            <a:r>
              <a:rPr lang="en-US" sz="2000" b="1" dirty="0"/>
              <a:t> des </a:t>
            </a:r>
          </a:p>
          <a:p>
            <a:r>
              <a:rPr lang="en-US" sz="2000" b="1" dirty="0"/>
              <a:t> pauvres, et de la </a:t>
            </a:r>
            <a:r>
              <a:rPr lang="en-US" sz="2000" b="1" dirty="0" err="1"/>
              <a:t>réforme</a:t>
            </a:r>
            <a:r>
              <a:rPr lang="en-US" sz="2000" b="1" dirty="0"/>
              <a:t> </a:t>
            </a:r>
            <a:r>
              <a:rPr lang="en-US" sz="2000" b="1" dirty="0" err="1"/>
              <a:t>grégorienne</a:t>
            </a:r>
            <a:r>
              <a:rPr lang="en-US" sz="2000" b="1" dirty="0"/>
              <a:t> qui met</a:t>
            </a:r>
          </a:p>
          <a:p>
            <a:r>
              <a:rPr lang="en-US" sz="2000" b="1" dirty="0"/>
              <a:t>          </a:t>
            </a:r>
            <a:r>
              <a:rPr lang="en-US" sz="2000" b="1" dirty="0" err="1"/>
              <a:t>en</a:t>
            </a:r>
            <a:r>
              <a:rPr lang="en-US" sz="2000" b="1" dirty="0"/>
              <a:t> oeuvre le </a:t>
            </a:r>
            <a:r>
              <a:rPr lang="en-US" sz="2000" b="1" dirty="0" err="1"/>
              <a:t>célibat</a:t>
            </a:r>
            <a:r>
              <a:rPr lang="en-US" sz="2000" b="1" dirty="0"/>
              <a:t> des </a:t>
            </a:r>
            <a:r>
              <a:rPr lang="en-US" sz="2000" b="1" dirty="0" err="1"/>
              <a:t>prêtres</a:t>
            </a:r>
            <a:r>
              <a:rPr lang="en-US" sz="2000" b="1" dirty="0"/>
              <a:t>. </a:t>
            </a:r>
          </a:p>
          <a:p>
            <a:endParaRPr lang="en-US" sz="2000" b="1" dirty="0"/>
          </a:p>
          <a:p>
            <a:r>
              <a:rPr lang="en-US" sz="2000" b="1" dirty="0"/>
              <a:t>Il attire des foules </a:t>
            </a:r>
            <a:r>
              <a:rPr lang="en-US" sz="2000" b="1" dirty="0" err="1"/>
              <a:t>nombreuses</a:t>
            </a:r>
            <a:r>
              <a:rPr lang="en-US" sz="2000" b="1" dirty="0"/>
              <a:t>, </a:t>
            </a:r>
            <a:r>
              <a:rPr lang="en-US" sz="2000" b="1" dirty="0" err="1"/>
              <a:t>d’hommes</a:t>
            </a:r>
            <a:r>
              <a:rPr lang="en-US" sz="2000" b="1" dirty="0"/>
              <a:t> et de femmes de </a:t>
            </a:r>
            <a:r>
              <a:rPr lang="en-US" sz="2000" b="1" dirty="0" err="1"/>
              <a:t>différentes</a:t>
            </a:r>
            <a:r>
              <a:rPr lang="en-US" sz="2000" b="1" dirty="0"/>
              <a:t> classes </a:t>
            </a:r>
            <a:r>
              <a:rPr lang="en-US" sz="2000" b="1" dirty="0" err="1"/>
              <a:t>sociales</a:t>
            </a:r>
            <a:r>
              <a:rPr lang="en-US" sz="2000" b="1" dirty="0"/>
              <a:t>. Il pratique le</a:t>
            </a:r>
          </a:p>
          <a:p>
            <a:r>
              <a:rPr lang="fr-FR" dirty="0"/>
              <a:t> </a:t>
            </a:r>
            <a:r>
              <a:rPr lang="fr-FR" sz="2000" b="1" i="1" dirty="0" err="1"/>
              <a:t>syneisaktisme</a:t>
            </a:r>
            <a:r>
              <a:rPr lang="fr-FR" sz="2000" b="1" dirty="0"/>
              <a:t>, une forme d’ascèse des pères du désert ou cohabitation d'hommes et de femmes chastes </a:t>
            </a:r>
          </a:p>
          <a:p>
            <a:r>
              <a:rPr lang="fr-FR" sz="2000" b="1" dirty="0"/>
              <a:t>                              dans un même lieu, ce qui lui attire les foudres de sa hiérarchie religieuse.</a:t>
            </a:r>
          </a:p>
          <a:p>
            <a:r>
              <a:rPr lang="fr-FR" sz="2000" b="1" dirty="0"/>
              <a:t>       Il organise la vie communautaire de son groupe en quatre unités: 1. les moniales de chœur; 2. les </a:t>
            </a:r>
          </a:p>
          <a:p>
            <a:r>
              <a:rPr lang="fr-FR" sz="2000" b="1" dirty="0"/>
              <a:t>sœurs converses; 3. les moines; 4. les sœurs hébergées à l’extérieur de l’abbaye pour soigner les lépreux. </a:t>
            </a:r>
          </a:p>
          <a:p>
            <a:r>
              <a:rPr lang="fr-FR" sz="2000" b="1" dirty="0"/>
              <a:t> En 1115 il fait reconnaître comme </a:t>
            </a:r>
            <a:r>
              <a:rPr lang="fr-FR" sz="2000" b="1" dirty="0">
                <a:highlight>
                  <a:srgbClr val="FFFF00"/>
                </a:highlight>
              </a:rPr>
              <a:t>règle permanente </a:t>
            </a:r>
            <a:r>
              <a:rPr lang="fr-FR" sz="2000" b="1" dirty="0"/>
              <a:t>par évêques et abbés la nomination d’une abbesse </a:t>
            </a:r>
          </a:p>
          <a:p>
            <a:r>
              <a:rPr lang="fr-FR" sz="2000" b="1" dirty="0"/>
              <a:t>                                   sur l’ensemble de sa fondation, dont la première fut Pétronille de Chemillé.  </a:t>
            </a:r>
            <a:endParaRPr lang="en-US" sz="2000" b="1" dirty="0"/>
          </a:p>
          <a:p>
            <a:endParaRPr lang="fr-FR" alt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altLang="en-US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Agrandissement de l'image">
            <a:extLst>
              <a:ext uri="{FF2B5EF4-FFF2-40B4-BE49-F238E27FC236}">
                <a16:creationId xmlns:a16="http://schemas.microsoft.com/office/drawing/2014/main" id="{9E015667-72E7-17DA-256B-7F8809326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240" y="1446663"/>
            <a:ext cx="3288468" cy="273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grandissement de l'image">
            <a:extLst>
              <a:ext uri="{FF2B5EF4-FFF2-40B4-BE49-F238E27FC236}">
                <a16:creationId xmlns:a16="http://schemas.microsoft.com/office/drawing/2014/main" id="{7CA7E4C8-0E07-BB25-59D7-5AEB18910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72" y="1446663"/>
            <a:ext cx="3288468" cy="273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09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1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1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1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1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819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819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819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19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19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19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19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19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19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19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19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19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19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19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19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6863417"/>
          </a:xfrm>
          <a:prstGeom prst="rect">
            <a:avLst/>
          </a:prstGeom>
          <a:gradFill flip="none" rotWithShape="1">
            <a:gsLst>
              <a:gs pos="56000">
                <a:srgbClr val="FDFED6"/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fr-FR" sz="2000" b="1" i="1" dirty="0">
                <a:solidFill>
                  <a:srgbClr val="002060"/>
                </a:solidFill>
              </a:rPr>
              <a:t>                                                                              </a:t>
            </a:r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i="1" dirty="0">
                <a:solidFill>
                  <a:srgbClr val="002060"/>
                </a:solidFill>
              </a:rPr>
              <a:t>   </a:t>
            </a:r>
            <a:r>
              <a:rPr lang="fr-FR" sz="2000" b="1" dirty="0">
                <a:solidFill>
                  <a:schemeClr val="accent2"/>
                </a:solidFill>
              </a:rPr>
              <a:t>  </a:t>
            </a:r>
          </a:p>
          <a:p>
            <a:r>
              <a:rPr lang="fr-FR" sz="2000" b="1" dirty="0">
                <a:solidFill>
                  <a:schemeClr val="accent2"/>
                </a:solidFill>
              </a:rPr>
              <a:t>         </a:t>
            </a:r>
            <a:r>
              <a:rPr lang="fr-FR" sz="2000" b="1" dirty="0"/>
              <a:t>Tout au long des siècles les abbesses </a:t>
            </a:r>
            <a:r>
              <a:rPr lang="fr-FR" sz="2000" b="1" dirty="0">
                <a:highlight>
                  <a:srgbClr val="FFFF00"/>
                </a:highlight>
              </a:rPr>
              <a:t>résistent</a:t>
            </a:r>
            <a:r>
              <a:rPr lang="fr-FR" sz="2000" b="1" dirty="0"/>
              <a:t> aux tentatives des autorités romaines de les priver de</a:t>
            </a:r>
          </a:p>
          <a:p>
            <a:r>
              <a:rPr lang="fr-FR" sz="2000" b="1" dirty="0"/>
              <a:t>  leur </a:t>
            </a:r>
            <a:r>
              <a:rPr lang="fr-FR" sz="2000" b="1" dirty="0">
                <a:cs typeface="Times New Roman" pitchFamily="18" charset="0"/>
              </a:rPr>
              <a:t>pouvoir temporel et jusqu’à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23 droits épiscopaux</a:t>
            </a:r>
            <a:r>
              <a:rPr lang="fr-FR" sz="2000" b="1" dirty="0">
                <a:cs typeface="Times New Roman" pitchFamily="18" charset="0"/>
              </a:rPr>
              <a:t>, dans le domaine de l’enseignement, la liturgie</a:t>
            </a:r>
          </a:p>
          <a:p>
            <a:r>
              <a:rPr lang="fr-FR" sz="2000" b="1" dirty="0">
                <a:cs typeface="Times New Roman" pitchFamily="18" charset="0"/>
              </a:rPr>
              <a:t>                                    et l’administration (les trois ministères propres aux évêques).  </a:t>
            </a:r>
            <a:endParaRPr lang="en-GB" sz="2000" b="1" dirty="0">
              <a:cs typeface="Times New Roman" pitchFamily="18" charset="0"/>
            </a:endParaRPr>
          </a:p>
          <a:p>
            <a:r>
              <a:rPr lang="en-GB" sz="2000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</a:p>
          <a:p>
            <a:r>
              <a:rPr lang="en-GB" sz="2000" b="1" dirty="0">
                <a:solidFill>
                  <a:srgbClr val="002060"/>
                </a:solidFill>
                <a:cs typeface="Times New Roman" pitchFamily="18" charset="0"/>
              </a:rPr>
              <a:t>   </a:t>
            </a:r>
            <a:r>
              <a:rPr lang="en-GB" sz="2000" b="1" dirty="0">
                <a:cs typeface="Times New Roman" pitchFamily="18" charset="0"/>
              </a:rPr>
              <a:t>Le </a:t>
            </a:r>
            <a:r>
              <a:rPr lang="en-GB" sz="2000" b="1" dirty="0" err="1">
                <a:cs typeface="Times New Roman" pitchFamily="18" charset="0"/>
              </a:rPr>
              <a:t>pape</a:t>
            </a:r>
            <a:r>
              <a:rPr lang="en-GB" sz="2000" b="1" dirty="0">
                <a:cs typeface="Times New Roman" pitchFamily="18" charset="0"/>
              </a:rPr>
              <a:t> Innocent III (1198-1216) </a:t>
            </a:r>
            <a:r>
              <a:rPr lang="en-GB" sz="2000" b="1" dirty="0" err="1">
                <a:cs typeface="Times New Roman" pitchFamily="18" charset="0"/>
              </a:rPr>
              <a:t>condamne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quelques</a:t>
            </a:r>
            <a:r>
              <a:rPr lang="en-GB" sz="2000" b="1" dirty="0">
                <a:cs typeface="Times New Roman" pitchFamily="18" charset="0"/>
              </a:rPr>
              <a:t> abbesses </a:t>
            </a:r>
            <a:r>
              <a:rPr lang="en-GB" sz="2000" b="1" dirty="0" err="1">
                <a:cs typeface="Times New Roman" pitchFamily="18" charset="0"/>
              </a:rPr>
              <a:t>espagnoles</a:t>
            </a:r>
            <a:r>
              <a:rPr lang="en-GB" sz="2000" b="1" dirty="0">
                <a:cs typeface="Times New Roman" pitchFamily="18" charset="0"/>
              </a:rPr>
              <a:t> qui </a:t>
            </a:r>
            <a:r>
              <a:rPr lang="en-GB" sz="2000" b="1" dirty="0" err="1">
                <a:cs typeface="Times New Roman" pitchFamily="18" charset="0"/>
              </a:rPr>
              <a:t>donnent</a:t>
            </a:r>
            <a:r>
              <a:rPr lang="en-GB" sz="2000" b="1" dirty="0">
                <a:cs typeface="Times New Roman" pitchFamily="18" charset="0"/>
              </a:rPr>
              <a:t> la </a:t>
            </a:r>
            <a:r>
              <a:rPr lang="en-GB" sz="2000" b="1" dirty="0" err="1">
                <a:cs typeface="Times New Roman" pitchFamily="18" charset="0"/>
              </a:rPr>
              <a:t>bénédiction</a:t>
            </a:r>
            <a:r>
              <a:rPr lang="en-GB" sz="2000" b="1" dirty="0">
                <a:cs typeface="Times New Roman" pitchFamily="18" charset="0"/>
              </a:rPr>
              <a:t> </a:t>
            </a:r>
          </a:p>
          <a:p>
            <a:r>
              <a:rPr lang="en-GB" sz="2000" b="1" dirty="0">
                <a:cs typeface="Times New Roman" pitchFamily="18" charset="0"/>
              </a:rPr>
              <a:t>  aux religieuses, </a:t>
            </a:r>
            <a:r>
              <a:rPr lang="en-GB" sz="2000" b="1" dirty="0" err="1">
                <a:cs typeface="Times New Roman" pitchFamily="18" charset="0"/>
              </a:rPr>
              <a:t>entendent</a:t>
            </a:r>
            <a:r>
              <a:rPr lang="en-GB" sz="2000" b="1" dirty="0">
                <a:cs typeface="Times New Roman" pitchFamily="18" charset="0"/>
              </a:rPr>
              <a:t> </a:t>
            </a:r>
            <a:r>
              <a:rPr lang="en-GB" sz="2000" b="1" dirty="0" err="1">
                <a:cs typeface="Times New Roman" pitchFamily="18" charset="0"/>
              </a:rPr>
              <a:t>leurs</a:t>
            </a:r>
            <a:r>
              <a:rPr lang="en-GB" sz="2000" b="1" dirty="0">
                <a:cs typeface="Times New Roman" pitchFamily="18" charset="0"/>
              </a:rPr>
              <a:t> confessions; </a:t>
            </a:r>
            <a:r>
              <a:rPr lang="en-GB" sz="2000" b="1" dirty="0" err="1">
                <a:highlight>
                  <a:srgbClr val="FFFF00"/>
                </a:highlight>
                <a:cs typeface="Times New Roman" pitchFamily="18" charset="0"/>
              </a:rPr>
              <a:t>proclament</a:t>
            </a:r>
            <a:r>
              <a:rPr lang="en-GB" sz="2000" b="1" dirty="0">
                <a:highlight>
                  <a:srgbClr val="FFFF00"/>
                </a:highlight>
                <a:cs typeface="Times New Roman" pitchFamily="18" charset="0"/>
              </a:rPr>
              <a:t> </a:t>
            </a:r>
            <a:r>
              <a:rPr lang="en-GB" sz="2000" b="1" dirty="0" err="1">
                <a:highlight>
                  <a:srgbClr val="FFFF00"/>
                </a:highlight>
                <a:cs typeface="Times New Roman" pitchFamily="18" charset="0"/>
              </a:rPr>
              <a:t>l’Evangile</a:t>
            </a:r>
            <a:r>
              <a:rPr lang="en-GB" sz="2000" b="1" dirty="0">
                <a:highlight>
                  <a:srgbClr val="FFFF00"/>
                </a:highlight>
                <a:cs typeface="Times New Roman" pitchFamily="18" charset="0"/>
              </a:rPr>
              <a:t>, et </a:t>
            </a:r>
            <a:r>
              <a:rPr lang="en-GB" sz="2000" b="1" dirty="0" err="1">
                <a:highlight>
                  <a:srgbClr val="FFFF00"/>
                </a:highlight>
                <a:cs typeface="Times New Roman" pitchFamily="18" charset="0"/>
              </a:rPr>
              <a:t>prêchent</a:t>
            </a:r>
            <a:r>
              <a:rPr lang="en-GB" sz="2000" b="1" dirty="0">
                <a:highlight>
                  <a:srgbClr val="FFFF00"/>
                </a:highlight>
                <a:cs typeface="Times New Roman" pitchFamily="18" charset="0"/>
              </a:rPr>
              <a:t> dans la </a:t>
            </a:r>
            <a:r>
              <a:rPr lang="en-GB" sz="2000" b="1" dirty="0" err="1">
                <a:highlight>
                  <a:srgbClr val="FFFF00"/>
                </a:highlight>
                <a:cs typeface="Times New Roman" pitchFamily="18" charset="0"/>
              </a:rPr>
              <a:t>liturgie</a:t>
            </a:r>
            <a:r>
              <a:rPr lang="en-GB" sz="2000" b="1" dirty="0">
                <a:highlight>
                  <a:srgbClr val="FFFF00"/>
                </a:highlight>
                <a:cs typeface="Times New Roman" pitchFamily="18" charset="0"/>
              </a:rPr>
              <a:t> </a:t>
            </a:r>
            <a:r>
              <a:rPr lang="en-GB" sz="2000" b="1" dirty="0">
                <a:cs typeface="Times New Roman" pitchFamily="18" charset="0"/>
              </a:rPr>
              <a:t>(PL 116, 356). </a:t>
            </a:r>
          </a:p>
          <a:p>
            <a:r>
              <a:rPr lang="fr-FR" sz="2000" b="1" dirty="0"/>
              <a:t>           </a:t>
            </a:r>
            <a:endParaRPr lang="en-US" sz="2000" b="1" dirty="0"/>
          </a:p>
          <a:p>
            <a:r>
              <a:rPr lang="fr-FR" sz="2000" b="1" dirty="0"/>
              <a:t> L’abbesse de</a:t>
            </a:r>
            <a:r>
              <a:rPr lang="fr-FR" sz="2000" b="1" dirty="0">
                <a:cs typeface="Times New Roman" pitchFamily="18" charset="0"/>
              </a:rPr>
              <a:t> </a:t>
            </a:r>
            <a:r>
              <a:rPr lang="es-ES" sz="2000" b="1" i="1" dirty="0">
                <a:cs typeface="Times New Roman" pitchFamily="18" charset="0"/>
              </a:rPr>
              <a:t>Santa María la Real de Las Huelgas</a:t>
            </a:r>
            <a:r>
              <a:rPr lang="es-ES" sz="2000" b="1" dirty="0">
                <a:cs typeface="Times New Roman" pitchFamily="18" charset="0"/>
              </a:rPr>
              <a:t> à Burgos </a:t>
            </a:r>
            <a:r>
              <a:rPr lang="es-ES" sz="2000" b="1" dirty="0" err="1">
                <a:cs typeface="Times New Roman" pitchFamily="18" charset="0"/>
              </a:rPr>
              <a:t>était</a:t>
            </a:r>
            <a:r>
              <a:rPr lang="es-ES" sz="2000" dirty="0">
                <a:cs typeface="Times New Roman" pitchFamily="18" charset="0"/>
              </a:rPr>
              <a:t> </a:t>
            </a:r>
          </a:p>
          <a:p>
            <a:r>
              <a:rPr lang="es-ES" sz="2000" b="1" dirty="0">
                <a:cs typeface="Times New Roman" pitchFamily="18" charset="0"/>
              </a:rPr>
              <a:t>   la </a:t>
            </a:r>
            <a:r>
              <a:rPr lang="es-ES" sz="2000" b="1" dirty="0" err="1">
                <a:cs typeface="Times New Roman" pitchFamily="18" charset="0"/>
              </a:rPr>
              <a:t>dernière</a:t>
            </a:r>
            <a:r>
              <a:rPr lang="es-ES" sz="2000" b="1" dirty="0">
                <a:cs typeface="Times New Roman" pitchFamily="18" charset="0"/>
              </a:rPr>
              <a:t> sur le </a:t>
            </a:r>
            <a:r>
              <a:rPr lang="es-ES" sz="2000" b="1" dirty="0" err="1">
                <a:cs typeface="Times New Roman" pitchFamily="18" charset="0"/>
              </a:rPr>
              <a:t>continent</a:t>
            </a:r>
            <a:r>
              <a:rPr lang="es-ES" sz="2000" b="1" dirty="0">
                <a:cs typeface="Times New Roman" pitchFamily="18" charset="0"/>
              </a:rPr>
              <a:t> </a:t>
            </a:r>
            <a:r>
              <a:rPr lang="es-ES" sz="2000" b="1" dirty="0" err="1">
                <a:cs typeface="Times New Roman" pitchFamily="18" charset="0"/>
              </a:rPr>
              <a:t>européen</a:t>
            </a:r>
            <a:r>
              <a:rPr lang="es-ES" sz="2000" b="1" dirty="0">
                <a:cs typeface="Times New Roman" pitchFamily="18" charset="0"/>
              </a:rPr>
              <a:t> à </a:t>
            </a:r>
            <a:r>
              <a:rPr lang="es-ES" sz="2000" b="1" dirty="0" err="1">
                <a:cs typeface="Times New Roman" pitchFamily="18" charset="0"/>
              </a:rPr>
              <a:t>être</a:t>
            </a:r>
            <a:r>
              <a:rPr lang="es-ES" sz="2000" b="1" dirty="0">
                <a:cs typeface="Times New Roman" pitchFamily="18" charset="0"/>
              </a:rPr>
              <a:t> </a:t>
            </a:r>
            <a:r>
              <a:rPr lang="es-ES" sz="2000" b="1" dirty="0" err="1">
                <a:cs typeface="Times New Roman" pitchFamily="18" charset="0"/>
              </a:rPr>
              <a:t>dépouillée</a:t>
            </a:r>
            <a:r>
              <a:rPr lang="es-ES" sz="2000" b="1" dirty="0">
                <a:cs typeface="Times New Roman" pitchFamily="18" charset="0"/>
              </a:rPr>
              <a:t> de </a:t>
            </a:r>
            <a:r>
              <a:rPr lang="es-ES" sz="2000" b="1" dirty="0" err="1">
                <a:cs typeface="Times New Roman" pitchFamily="18" charset="0"/>
              </a:rPr>
              <a:t>ses</a:t>
            </a:r>
            <a:endParaRPr lang="es-ES" sz="2000" b="1" dirty="0">
              <a:cs typeface="Times New Roman" pitchFamily="18" charset="0"/>
            </a:endParaRPr>
          </a:p>
          <a:p>
            <a:r>
              <a:rPr lang="es-ES" sz="2000" b="1" dirty="0">
                <a:cs typeface="Times New Roman" pitchFamily="18" charset="0"/>
              </a:rPr>
              <a:t>   </a:t>
            </a:r>
            <a:r>
              <a:rPr lang="es-ES" sz="2000" b="1" dirty="0" err="1">
                <a:cs typeface="Times New Roman" pitchFamily="18" charset="0"/>
              </a:rPr>
              <a:t>droits</a:t>
            </a:r>
            <a:r>
              <a:rPr lang="es-ES" sz="2000" b="1" dirty="0">
                <a:cs typeface="Times New Roman" pitchFamily="18" charset="0"/>
              </a:rPr>
              <a:t> </a:t>
            </a:r>
            <a:r>
              <a:rPr lang="es-ES" sz="2000" b="1" dirty="0" err="1">
                <a:cs typeface="Times New Roman" pitchFamily="18" charset="0"/>
              </a:rPr>
              <a:t>épiscopaux</a:t>
            </a:r>
            <a:r>
              <a:rPr lang="es-ES" sz="2000" b="1" dirty="0">
                <a:cs typeface="Times New Roman" pitchFamily="18" charset="0"/>
              </a:rPr>
              <a:t> en </a:t>
            </a:r>
            <a:r>
              <a:rPr lang="es-ES" sz="2000" b="1" dirty="0">
                <a:highlight>
                  <a:srgbClr val="FFFF00"/>
                </a:highlight>
                <a:cs typeface="Times New Roman" pitchFamily="18" charset="0"/>
              </a:rPr>
              <a:t>1874</a:t>
            </a:r>
            <a:r>
              <a:rPr lang="es-ES" sz="2000" b="1" dirty="0">
                <a:cs typeface="Times New Roman" pitchFamily="18" charset="0"/>
              </a:rPr>
              <a:t>. </a:t>
            </a:r>
            <a:r>
              <a:rPr lang="es-ES" sz="2000" b="1" dirty="0" err="1">
                <a:cs typeface="Times New Roman" pitchFamily="18" charset="0"/>
              </a:rPr>
              <a:t>Loi</a:t>
            </a:r>
            <a:r>
              <a:rPr lang="es-ES" sz="2000" b="1" dirty="0">
                <a:cs typeface="Times New Roman" pitchFamily="18" charset="0"/>
              </a:rPr>
              <a:t> </a:t>
            </a:r>
            <a:r>
              <a:rPr lang="es-ES" sz="2000" b="1" dirty="0" err="1">
                <a:cs typeface="Times New Roman" pitchFamily="18" charset="0"/>
              </a:rPr>
              <a:t>d’Eglise</a:t>
            </a:r>
            <a:r>
              <a:rPr lang="es-ES" sz="2000" b="1" dirty="0">
                <a:cs typeface="Times New Roman" pitchFamily="18" charset="0"/>
              </a:rPr>
              <a:t> </a:t>
            </a:r>
            <a:r>
              <a:rPr lang="es-ES" sz="2000" b="1" dirty="0" err="1">
                <a:cs typeface="Times New Roman" pitchFamily="18" charset="0"/>
              </a:rPr>
              <a:t>enterinée</a:t>
            </a:r>
            <a:r>
              <a:rPr lang="es-ES" sz="2000" b="1" dirty="0">
                <a:cs typeface="Times New Roman" pitchFamily="18" charset="0"/>
              </a:rPr>
              <a:t> par </a:t>
            </a:r>
            <a:r>
              <a:rPr lang="es-ES" sz="2000" b="1" dirty="0" err="1">
                <a:cs typeface="Times New Roman" pitchFamily="18" charset="0"/>
              </a:rPr>
              <a:t>Vatican</a:t>
            </a:r>
            <a:r>
              <a:rPr lang="es-ES" sz="2000" b="1" dirty="0">
                <a:cs typeface="Times New Roman" pitchFamily="18" charset="0"/>
              </a:rPr>
              <a:t> II</a:t>
            </a:r>
          </a:p>
          <a:p>
            <a:r>
              <a:rPr lang="es-ES" sz="2000" b="1" dirty="0">
                <a:cs typeface="Times New Roman" pitchFamily="18" charset="0"/>
              </a:rPr>
              <a:t> qui </a:t>
            </a:r>
            <a:r>
              <a:rPr lang="es-ES" sz="2000" b="1" dirty="0" err="1">
                <a:cs typeface="Times New Roman" pitchFamily="18" charset="0"/>
              </a:rPr>
              <a:t>fait</a:t>
            </a:r>
            <a:r>
              <a:rPr lang="es-ES" sz="2000" b="1" dirty="0">
                <a:cs typeface="Times New Roman" pitchFamily="18" charset="0"/>
              </a:rPr>
              <a:t> </a:t>
            </a:r>
            <a:r>
              <a:rPr lang="es-ES" sz="2000" b="1" dirty="0" err="1">
                <a:cs typeface="Times New Roman" pitchFamily="18" charset="0"/>
              </a:rPr>
              <a:t>dériver</a:t>
            </a:r>
            <a:r>
              <a:rPr lang="es-ES" sz="2000" b="1" dirty="0">
                <a:cs typeface="Times New Roman" pitchFamily="18" charset="0"/>
              </a:rPr>
              <a:t> le </a:t>
            </a:r>
            <a:r>
              <a:rPr lang="es-ES" sz="2000" b="1" dirty="0" err="1">
                <a:highlight>
                  <a:srgbClr val="FFFF00"/>
                </a:highlight>
                <a:cs typeface="Times New Roman" pitchFamily="18" charset="0"/>
              </a:rPr>
              <a:t>pouvoir</a:t>
            </a:r>
            <a:r>
              <a:rPr lang="es-ES" sz="2000" b="1" dirty="0">
                <a:highlight>
                  <a:srgbClr val="FFFF00"/>
                </a:highlight>
                <a:cs typeface="Times New Roman" pitchFamily="18" charset="0"/>
              </a:rPr>
              <a:t> de </a:t>
            </a:r>
            <a:r>
              <a:rPr lang="es-ES" sz="2000" b="1" dirty="0" err="1">
                <a:highlight>
                  <a:srgbClr val="FFFF00"/>
                </a:highlight>
                <a:cs typeface="Times New Roman" pitchFamily="18" charset="0"/>
              </a:rPr>
              <a:t>juridiction</a:t>
            </a:r>
            <a:r>
              <a:rPr lang="es-ES" sz="2000" b="1" dirty="0">
                <a:highlight>
                  <a:srgbClr val="FFFF00"/>
                </a:highlight>
                <a:cs typeface="Times New Roman" pitchFamily="18" charset="0"/>
              </a:rPr>
              <a:t> </a:t>
            </a:r>
            <a:r>
              <a:rPr lang="es-ES" sz="2000" b="1" dirty="0">
                <a:cs typeface="Times New Roman" pitchFamily="18" charset="0"/>
              </a:rPr>
              <a:t>de </a:t>
            </a:r>
            <a:r>
              <a:rPr lang="es-ES" sz="2000" b="1" dirty="0" err="1">
                <a:cs typeface="Times New Roman" pitchFamily="18" charset="0"/>
              </a:rPr>
              <a:t>celui</a:t>
            </a:r>
            <a:r>
              <a:rPr lang="es-ES" sz="2000" b="1" dirty="0">
                <a:cs typeface="Times New Roman" pitchFamily="18" charset="0"/>
              </a:rPr>
              <a:t> de </a:t>
            </a:r>
            <a:r>
              <a:rPr lang="es-ES" sz="2000" b="1" dirty="0" err="1">
                <a:highlight>
                  <a:srgbClr val="FFFF00"/>
                </a:highlight>
                <a:cs typeface="Times New Roman" pitchFamily="18" charset="0"/>
              </a:rPr>
              <a:t>l’ordination</a:t>
            </a:r>
            <a:r>
              <a:rPr lang="es-ES" sz="2000" b="1" dirty="0">
                <a:cs typeface="Times New Roman" pitchFamily="18" charset="0"/>
              </a:rPr>
              <a:t>. </a:t>
            </a:r>
          </a:p>
          <a:p>
            <a:endParaRPr lang="fr-FR" sz="2000" b="1" dirty="0">
              <a:cs typeface="Times New Roman" pitchFamily="18" charset="0"/>
            </a:endParaRPr>
          </a:p>
          <a:p>
            <a:r>
              <a:rPr lang="fr-FR" sz="2000" b="1" dirty="0">
                <a:cs typeface="Times New Roman" pitchFamily="18" charset="0"/>
              </a:rPr>
              <a:t>Elle était gouverneure de plus de 50 villages; exerçait des droits </a:t>
            </a:r>
          </a:p>
          <a:p>
            <a:r>
              <a:rPr lang="fr-FR" sz="2000" b="1" dirty="0">
                <a:cs typeface="Times New Roman" pitchFamily="18" charset="0"/>
              </a:rPr>
              <a:t> législatifs en matière civile et criminelle; autorisait des ordinations</a:t>
            </a:r>
          </a:p>
          <a:p>
            <a:r>
              <a:rPr lang="fr-FR" sz="2000" b="1" dirty="0">
                <a:cs typeface="Times New Roman" pitchFamily="18" charset="0"/>
              </a:rPr>
              <a:t> et les prêtres à entendre des confessions; de prêcher et d’exercer  </a:t>
            </a:r>
          </a:p>
          <a:p>
            <a:r>
              <a:rPr lang="fr-FR" sz="2000" b="1" dirty="0">
                <a:cs typeface="Times New Roman" pitchFamily="18" charset="0"/>
              </a:rPr>
              <a:t>   un ministère pastoral sur son territoire; elle confirmait la </a:t>
            </a:r>
          </a:p>
          <a:p>
            <a:r>
              <a:rPr lang="fr-FR" sz="2000" b="1" dirty="0">
                <a:cs typeface="Times New Roman" pitchFamily="18" charset="0"/>
              </a:rPr>
              <a:t> nomination d’abbesses dans d’autres monastères et convoquait</a:t>
            </a:r>
          </a:p>
          <a:p>
            <a:r>
              <a:rPr lang="fr-FR" sz="2000" b="1" dirty="0">
                <a:cs typeface="Times New Roman" pitchFamily="18" charset="0"/>
              </a:rPr>
              <a:t> des synodes; en 1874 son territoire  fut intégré dans le diocèse de Burgos par l ’évêque de Burgos. </a:t>
            </a:r>
          </a:p>
          <a:p>
            <a:endParaRPr lang="fr-FR" sz="2000" b="1" dirty="0">
              <a:cs typeface="Times New Roman" pitchFamily="18" charset="0"/>
            </a:endParaRPr>
          </a:p>
          <a:p>
            <a:r>
              <a:rPr lang="fr-FR" sz="2000" b="1" dirty="0">
                <a:solidFill>
                  <a:srgbClr val="002060"/>
                </a:solidFill>
                <a:cs typeface="Times New Roman" pitchFamily="18" charset="0"/>
              </a:rPr>
              <a:t>    </a:t>
            </a:r>
            <a:endParaRPr lang="fr-FR" dirty="0"/>
          </a:p>
        </p:txBody>
      </p:sp>
      <p:pic>
        <p:nvPicPr>
          <p:cNvPr id="1026" name="Picture 2" descr="Monasterio de las Huelgas - ArteViajero">
            <a:extLst>
              <a:ext uri="{FF2B5EF4-FFF2-40B4-BE49-F238E27FC236}">
                <a16:creationId xmlns:a16="http://schemas.microsoft.com/office/drawing/2014/main" id="{E73D7CA4-5DA3-46DA-88C7-6A0536379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147" y="2597426"/>
            <a:ext cx="4463295" cy="317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27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0" y="-374650"/>
            <a:ext cx="12192000" cy="735586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D5F6FB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b="1" u="sng" dirty="0">
              <a:solidFill>
                <a:schemeClr val="accent2"/>
              </a:solidFill>
            </a:endParaRPr>
          </a:p>
          <a:p>
            <a:r>
              <a:rPr lang="fr-FR" b="1" dirty="0">
                <a:solidFill>
                  <a:schemeClr val="accent2"/>
                </a:solidFill>
              </a:rPr>
              <a:t>                       </a:t>
            </a:r>
          </a:p>
          <a:p>
            <a:r>
              <a:rPr lang="fr-FR" sz="2000" b="1" dirty="0">
                <a:solidFill>
                  <a:schemeClr val="accent2"/>
                </a:solidFill>
              </a:rPr>
              <a:t>                       </a:t>
            </a:r>
            <a:r>
              <a:rPr lang="fr-FR" sz="2000" b="1" dirty="0"/>
              <a:t>Deux cas d’abbesses médiévales prestigieuses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                          </a:t>
            </a:r>
          </a:p>
          <a:p>
            <a:pPr marL="342900" indent="-342900">
              <a:buAutoNum type="alphaUcPeriod"/>
            </a:pPr>
            <a:r>
              <a:rPr lang="fr-FR" sz="2000" b="1" dirty="0">
                <a:highlight>
                  <a:srgbClr val="FFFF00"/>
                </a:highlight>
              </a:rPr>
              <a:t>Mathilde de Quedlinburg (955-999)</a:t>
            </a:r>
            <a:r>
              <a:rPr lang="fr-FR" sz="2000" b="1" dirty="0"/>
              <a:t>: Fille d’Otto le Grand</a:t>
            </a:r>
          </a:p>
          <a:p>
            <a:r>
              <a:rPr lang="fr-FR" sz="2000" b="1" dirty="0"/>
              <a:t>     (vers 936-973); ordonnée abbesse à l’âge de 11 ans au </a:t>
            </a:r>
          </a:p>
          <a:p>
            <a:r>
              <a:rPr lang="fr-FR" sz="2000" b="1" dirty="0"/>
              <a:t>  monastère de Quedlinburg, propriété de sa famille. Il y avait </a:t>
            </a:r>
          </a:p>
          <a:p>
            <a:r>
              <a:rPr lang="fr-FR" sz="2000" b="1" dirty="0"/>
              <a:t>  une communauté de femmes nobles, célibataires ou veuves,</a:t>
            </a:r>
          </a:p>
          <a:p>
            <a:r>
              <a:rPr lang="fr-FR" sz="2000" b="1" dirty="0"/>
              <a:t>  vivant comme chanoinesses avec vœux de chasteté et d’obéissance;</a:t>
            </a:r>
          </a:p>
          <a:p>
            <a:r>
              <a:rPr lang="fr-FR" sz="2000" b="1" dirty="0"/>
              <a:t>  elles donnent une éducation aux jeunes filles de la noblesse.   </a:t>
            </a:r>
          </a:p>
          <a:p>
            <a:r>
              <a:rPr lang="fr-FR" altLang="en-US" sz="2000" b="1" dirty="0">
                <a:cs typeface="Times New Roman" pitchFamily="18" charset="0"/>
              </a:rPr>
              <a:t> Le monastère jouit d’immunité politique; avec droit de collecter des</a:t>
            </a:r>
          </a:p>
          <a:p>
            <a:r>
              <a:rPr lang="fr-FR" altLang="en-US" sz="2000" b="1" dirty="0">
                <a:cs typeface="Times New Roman" pitchFamily="18" charset="0"/>
              </a:rPr>
              <a:t>  taxes/impôts et frapper monnaie. Les jeunes filles qui entraient </a:t>
            </a:r>
          </a:p>
          <a:p>
            <a:r>
              <a:rPr lang="fr-FR" altLang="en-US" sz="2000" b="1" dirty="0">
                <a:cs typeface="Times New Roman" pitchFamily="18" charset="0"/>
              </a:rPr>
              <a:t>  pouvaient quitter le monastère et se marier  (un marché des</a:t>
            </a:r>
          </a:p>
          <a:p>
            <a:r>
              <a:rPr lang="fr-FR" altLang="en-US" sz="2000" b="1" dirty="0">
                <a:cs typeface="Times New Roman" pitchFamily="18" charset="0"/>
              </a:rPr>
              <a:t>                             jeunes filles en âge de se marier).</a:t>
            </a:r>
          </a:p>
          <a:p>
            <a:r>
              <a:rPr lang="fr-FR" b="1" dirty="0"/>
              <a:t> </a:t>
            </a:r>
          </a:p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 Mathilde sert sa famille comme </a:t>
            </a:r>
            <a:r>
              <a:rPr lang="fr-FR" sz="2000" b="1" dirty="0">
                <a:highlight>
                  <a:srgbClr val="FFFF00"/>
                </a:highlight>
                <a:latin typeface="Calibri" panose="020F0502020204030204" pitchFamily="34" charset="0"/>
                <a:cs typeface="Times New Roman" panose="02020603050405020304" pitchFamily="18" charset="0"/>
              </a:rPr>
              <a:t>régente du Saint l’Empire Romain</a:t>
            </a:r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fr-FR" sz="2000" dirty="0"/>
          </a:p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Son frère et neveu Otto </a:t>
            </a:r>
            <a:r>
              <a:rPr lang="fr-FR" sz="20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lI</a:t>
            </a:r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et Otto III lui confient tous les pouvoirs</a:t>
            </a:r>
          </a:p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pendant qu’ils poursuivent des guerres de conquête en Italie. Elle</a:t>
            </a:r>
          </a:p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représente ces empereurs sur tout le territoire germanique de</a:t>
            </a:r>
          </a:p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l’empire.  Sa politique familiale soutient les arts et l’architecture,</a:t>
            </a:r>
          </a:p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mais aussi la paix et la réconciliation, qui visent une Europe unifiée. </a:t>
            </a:r>
          </a:p>
          <a:p>
            <a:endParaRPr lang="fr-FR" sz="20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000" dirty="0"/>
          </a:p>
          <a:p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26600697-B336-29CD-9B73-4314F7121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297" y="0"/>
            <a:ext cx="4804703" cy="589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10 reasons to visit Quedlinburg | All media content | DW | 29.05.2019">
            <a:extLst>
              <a:ext uri="{FF2B5EF4-FFF2-40B4-BE49-F238E27FC236}">
                <a16:creationId xmlns:a16="http://schemas.microsoft.com/office/drawing/2014/main" id="{CB6C4DF4-6165-759B-DBCE-B63E17A71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297" y="3750811"/>
            <a:ext cx="4804703" cy="270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53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5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5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5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5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5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5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5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5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5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5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5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5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5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5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55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55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55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55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55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55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55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55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55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55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55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55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55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55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55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55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55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55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0" y="1"/>
            <a:ext cx="12192000" cy="7848302"/>
          </a:xfrm>
          <a:prstGeom prst="rect">
            <a:avLst/>
          </a:prstGeom>
          <a:gradFill rotWithShape="1">
            <a:gsLst>
              <a:gs pos="0">
                <a:srgbClr val="FFFFCC">
                  <a:alpha val="82001"/>
                </a:srgbClr>
              </a:gs>
              <a:gs pos="100000">
                <a:srgbClr val="DEF0D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                    </a:t>
            </a:r>
            <a:r>
              <a:rPr lang="fr-FR" b="1" dirty="0">
                <a:solidFill>
                  <a:srgbClr val="002060"/>
                </a:solidFill>
              </a:rPr>
              <a:t>               </a:t>
            </a:r>
          </a:p>
          <a:p>
            <a:r>
              <a:rPr lang="fr-FR" b="1" dirty="0">
                <a:solidFill>
                  <a:srgbClr val="002060"/>
                </a:solidFill>
              </a:rPr>
              <a:t>                    </a:t>
            </a:r>
            <a:r>
              <a:rPr lang="fr-FR" b="1" dirty="0"/>
              <a:t>B. </a:t>
            </a:r>
            <a:r>
              <a:rPr lang="fr-FR" b="1" u="sng" dirty="0"/>
              <a:t>Hildegarde von Bingen (1098-1179)</a:t>
            </a:r>
          </a:p>
          <a:p>
            <a:r>
              <a:rPr lang="fr-FR" b="1" dirty="0">
                <a:solidFill>
                  <a:srgbClr val="002060"/>
                </a:solidFill>
              </a:rPr>
              <a:t>  </a:t>
            </a:r>
            <a:r>
              <a:rPr lang="fr-FR" altLang="en-US" b="1" dirty="0">
                <a:solidFill>
                  <a:srgbClr val="002060"/>
                </a:solidFill>
              </a:rPr>
              <a:t> </a:t>
            </a:r>
          </a:p>
          <a:p>
            <a:r>
              <a:rPr lang="fr-FR" altLang="en-US" b="1" dirty="0">
                <a:solidFill>
                  <a:srgbClr val="002060"/>
                </a:solidFill>
              </a:rPr>
              <a:t> </a:t>
            </a:r>
            <a:r>
              <a:rPr lang="fr-FR" altLang="en-US" b="1" dirty="0"/>
              <a:t>Elle fut offerte à 5 ans comme oblate par ses parents au </a:t>
            </a:r>
          </a:p>
          <a:p>
            <a:r>
              <a:rPr lang="fr-FR" altLang="en-US" b="1" dirty="0"/>
              <a:t>monastère double du </a:t>
            </a:r>
            <a:r>
              <a:rPr lang="fr-FR" altLang="en-US" b="1" dirty="0" err="1"/>
              <a:t>Disibodenberg</a:t>
            </a:r>
            <a:r>
              <a:rPr lang="fr-FR" altLang="en-US" b="1" dirty="0"/>
              <a:t>, sous la conduite</a:t>
            </a:r>
          </a:p>
          <a:p>
            <a:r>
              <a:rPr lang="fr-FR" altLang="en-US" b="1" dirty="0"/>
              <a:t> de l’abbé Kuno. Dès son enfance, elle est une visionnaire qui </a:t>
            </a:r>
          </a:p>
          <a:p>
            <a:r>
              <a:rPr lang="fr-FR" altLang="en-US" b="1" dirty="0"/>
              <a:t>écrit, </a:t>
            </a:r>
            <a:r>
              <a:rPr lang="fr-FR" dirty="0"/>
              <a:t>« Dans la troisième année de mon âge j'ai vu une telle</a:t>
            </a:r>
          </a:p>
          <a:p>
            <a:r>
              <a:rPr lang="fr-FR" dirty="0"/>
              <a:t> lumière que mon âme en a été ébranlée, mais à cause de</a:t>
            </a:r>
          </a:p>
          <a:p>
            <a:r>
              <a:rPr lang="fr-FR" dirty="0"/>
              <a:t>                    mon enfance je n'ai rien pu en dire. » </a:t>
            </a:r>
            <a:endParaRPr lang="fr-FR" altLang="en-US" b="1" dirty="0"/>
          </a:p>
          <a:p>
            <a:endParaRPr lang="fr-FR" b="1" dirty="0"/>
          </a:p>
          <a:p>
            <a:r>
              <a:rPr lang="fr-FR" b="1" dirty="0"/>
              <a:t>En 1164 elle succède à </a:t>
            </a:r>
            <a:r>
              <a:rPr lang="fr-FR" b="1" dirty="0" err="1"/>
              <a:t>Jutta</a:t>
            </a:r>
            <a:r>
              <a:rPr lang="fr-FR" b="1" dirty="0"/>
              <a:t> von </a:t>
            </a:r>
            <a:r>
              <a:rPr lang="fr-FR" b="1" dirty="0" err="1"/>
              <a:t>Sponheim</a:t>
            </a:r>
            <a:r>
              <a:rPr lang="fr-FR" b="1" dirty="0"/>
              <a:t>, sa supérieure et </a:t>
            </a:r>
            <a:r>
              <a:rPr lang="fr-FR" b="1" i="1" dirty="0" err="1"/>
              <a:t>magistra</a:t>
            </a:r>
            <a:r>
              <a:rPr lang="fr-FR" b="1" dirty="0"/>
              <a:t>. En désaccord avec Kuno, elle </a:t>
            </a:r>
          </a:p>
          <a:p>
            <a:r>
              <a:rPr lang="fr-FR" b="1" dirty="0"/>
              <a:t>décide de </a:t>
            </a:r>
            <a:r>
              <a:rPr lang="fr-FR" b="1" dirty="0">
                <a:highlight>
                  <a:srgbClr val="FFFF00"/>
                </a:highlight>
              </a:rPr>
              <a:t>désobéir</a:t>
            </a:r>
            <a:r>
              <a:rPr lang="fr-FR" b="1" dirty="0"/>
              <a:t> et quitte le </a:t>
            </a:r>
            <a:r>
              <a:rPr lang="fr-FR" b="1" dirty="0" err="1"/>
              <a:t>Disibodenberg</a:t>
            </a:r>
            <a:r>
              <a:rPr lang="fr-FR" b="1" dirty="0"/>
              <a:t> pour fonder son propre monastère au </a:t>
            </a:r>
            <a:r>
              <a:rPr lang="fr-FR" b="1" dirty="0" err="1"/>
              <a:t>Rupertsberg</a:t>
            </a:r>
            <a:r>
              <a:rPr lang="fr-FR" b="1" dirty="0"/>
              <a:t> </a:t>
            </a:r>
          </a:p>
          <a:p>
            <a:r>
              <a:rPr lang="fr-FR" b="1" dirty="0"/>
              <a:t>    et un autre à </a:t>
            </a:r>
            <a:r>
              <a:rPr lang="fr-FR" b="1" dirty="0" err="1"/>
              <a:t>Eibingen</a:t>
            </a:r>
            <a:r>
              <a:rPr lang="fr-FR" b="1" dirty="0"/>
              <a:t>.  Pour elle la gouvernance est une manière d’aimer</a:t>
            </a:r>
          </a:p>
          <a:p>
            <a:r>
              <a:rPr lang="fr-FR" b="1" dirty="0"/>
              <a:t>      et l’obéissance toujours un choix soumis au libre arbitre d’un être humain. </a:t>
            </a:r>
          </a:p>
          <a:p>
            <a:r>
              <a:rPr lang="fr-FR" b="1" dirty="0">
                <a:solidFill>
                  <a:srgbClr val="002060"/>
                </a:solidFill>
              </a:rPr>
              <a:t>  </a:t>
            </a:r>
            <a:endParaRPr lang="fr-FR" altLang="en-US" b="1" dirty="0">
              <a:solidFill>
                <a:srgbClr val="002060"/>
              </a:solidFill>
            </a:endParaRPr>
          </a:p>
          <a:p>
            <a:r>
              <a:rPr lang="fr-FR" altLang="en-US" b="1" dirty="0">
                <a:solidFill>
                  <a:srgbClr val="002060"/>
                </a:solidFill>
              </a:rPr>
              <a:t> </a:t>
            </a:r>
            <a:r>
              <a:rPr lang="fr-FR" altLang="en-US" b="1" dirty="0"/>
              <a:t>Elle est écrivaine, compositrice et médecin; écrit des drames, des textes </a:t>
            </a:r>
          </a:p>
          <a:p>
            <a:r>
              <a:rPr lang="fr-FR" altLang="en-US" b="1" dirty="0"/>
              <a:t>théologiques et scientifiques; invente des jeux de langage; discute les écrits des</a:t>
            </a:r>
          </a:p>
          <a:p>
            <a:r>
              <a:rPr lang="fr-FR" altLang="en-US" b="1" dirty="0"/>
              <a:t> philosophes; elle étudie la vie mentale des humains.</a:t>
            </a:r>
            <a:endParaRPr lang="fr-FR" b="1" dirty="0"/>
          </a:p>
          <a:p>
            <a:r>
              <a:rPr lang="fr-FR" b="1" dirty="0"/>
              <a:t>    Elle rejette des théories d’Aristote sur la polarisation des sexes hommes</a:t>
            </a:r>
          </a:p>
          <a:p>
            <a:r>
              <a:rPr lang="fr-FR" b="1" dirty="0"/>
              <a:t>  et femmes et affirme qu’aucun sexe est supérieure à l’autre. </a:t>
            </a:r>
          </a:p>
          <a:p>
            <a:r>
              <a:rPr lang="fr-FR" b="1" dirty="0">
                <a:solidFill>
                  <a:srgbClr val="002060"/>
                </a:solidFill>
              </a:rPr>
              <a:t>    </a:t>
            </a:r>
          </a:p>
          <a:p>
            <a:r>
              <a:rPr lang="fr-FR" b="1" dirty="0">
                <a:solidFill>
                  <a:srgbClr val="002060"/>
                </a:solidFill>
              </a:rPr>
              <a:t> </a:t>
            </a:r>
            <a:r>
              <a:rPr lang="fr-FR" b="1" dirty="0"/>
              <a:t>Elle défend son droit de donner une sépulture chrétienne au sein de son</a:t>
            </a:r>
          </a:p>
          <a:p>
            <a:r>
              <a:rPr lang="fr-FR" b="1" dirty="0"/>
              <a:t>                         abbaye à un noble excommunié, mais repentant.</a:t>
            </a:r>
          </a:p>
          <a:p>
            <a:endParaRPr lang="fr-FR" b="1" dirty="0">
              <a:solidFill>
                <a:srgbClr val="002060"/>
              </a:solidFill>
            </a:endParaRP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                                </a:t>
            </a:r>
            <a:r>
              <a:rPr lang="fr-FR" b="1" dirty="0">
                <a:solidFill>
                  <a:srgbClr val="002060"/>
                </a:solidFill>
              </a:rPr>
              <a:t>     </a:t>
            </a:r>
            <a:endParaRPr lang="fr-FR" b="1" dirty="0">
              <a:solidFill>
                <a:schemeClr val="accent2"/>
              </a:solidFill>
            </a:endParaRPr>
          </a:p>
          <a:p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21506" name="Picture 2" descr="Résultats de recherche d'images pour « bingen am Rhein »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4399" y="150944"/>
            <a:ext cx="3997545" cy="2665030"/>
          </a:xfrm>
          <a:prstGeom prst="rect">
            <a:avLst/>
          </a:prstGeom>
          <a:noFill/>
        </p:spPr>
      </p:pic>
      <p:pic>
        <p:nvPicPr>
          <p:cNvPr id="4098" name="Picture 2" descr="Résultat de recherche d'images pour &quot;rupertsberg monastery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362" y="3466958"/>
            <a:ext cx="4166939" cy="277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illustrative de l'article Hildegarde de Binge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392" y="922823"/>
            <a:ext cx="2283007" cy="333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49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76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6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6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6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6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6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6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6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6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6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6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6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6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765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765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765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765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765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765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325082"/>
          </a:xfrm>
          <a:prstGeom prst="rect">
            <a:avLst/>
          </a:prstGeom>
          <a:gradFill rotWithShape="1">
            <a:gsLst>
              <a:gs pos="0">
                <a:srgbClr val="FFFFCC">
                  <a:alpha val="82001"/>
                </a:srgbClr>
              </a:gs>
              <a:gs pos="100000">
                <a:srgbClr val="E6EBFE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endParaRPr lang="fr-FR" b="1" dirty="0">
              <a:solidFill>
                <a:schemeClr val="accent2"/>
              </a:solidFill>
            </a:endParaRPr>
          </a:p>
          <a:p>
            <a:pPr marL="342900" indent="-342900"/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r>
              <a:rPr lang="fr-FR" sz="2000" b="1" dirty="0">
                <a:cs typeface="Times New Roman" pitchFamily="18" charset="0"/>
              </a:rPr>
              <a:t>   Elle rejette les stéréotypes de l’homme ayant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droit à parole </a:t>
            </a:r>
            <a:r>
              <a:rPr lang="fr-FR" sz="2000" b="1" dirty="0">
                <a:cs typeface="Times New Roman" pitchFamily="18" charset="0"/>
              </a:rPr>
              <a:t>et la femme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au silence</a:t>
            </a:r>
            <a:r>
              <a:rPr lang="fr-FR" sz="2000" b="1" dirty="0">
                <a:cs typeface="Times New Roman" pitchFamily="18" charset="0"/>
              </a:rPr>
              <a:t>; elle</a:t>
            </a:r>
          </a:p>
          <a:p>
            <a:r>
              <a:rPr lang="fr-FR" sz="2000" b="1" dirty="0">
                <a:cs typeface="Times New Roman" pitchFamily="18" charset="0"/>
              </a:rPr>
              <a:t>   reconnaît la nécessité d’une égalité entre les sexes et d’opportunités à donner aux deux </a:t>
            </a:r>
          </a:p>
          <a:p>
            <a:r>
              <a:rPr lang="fr-FR" sz="2000" b="1" dirty="0">
                <a:cs typeface="Times New Roman" pitchFamily="18" charset="0"/>
              </a:rPr>
              <a:t>                pour vivre dans le but d’atteindre chacun son potentiel humain plénier. 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 Elle écrit ou dicte cinq livres en Latin; 50 de ses homélies sont conservées, de même plus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de 60 lettres avec les « grands » de son temps tels que les papes Eugène III et Alexander III, </a:t>
            </a:r>
          </a:p>
          <a:p>
            <a:pPr marL="342900" indent="-342900"/>
            <a:r>
              <a:rPr lang="fr-FR" sz="2000" b="1" dirty="0">
                <a:solidFill>
                  <a:srgbClr val="002060"/>
                </a:solidFill>
                <a:cs typeface="Times New Roman" pitchFamily="18" charset="0"/>
              </a:rPr>
              <a:t>  </a:t>
            </a:r>
            <a:r>
              <a:rPr lang="fr-FR" sz="2000" b="1" dirty="0">
                <a:cs typeface="Times New Roman" pitchFamily="18" charset="0"/>
              </a:rPr>
              <a:t>Bernard de Clairvaux, Odon de Soissons, maître de l’Ecole-Cathédrale à Paris; Aliénor 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    Aquitaine; elle compose des hymnes et cantiques, et une pièce de théâtre.</a:t>
            </a:r>
          </a:p>
          <a:p>
            <a:pPr marL="342900" indent="-342900"/>
            <a:endParaRPr lang="fr-FR" sz="2000" b="1" dirty="0">
              <a:solidFill>
                <a:srgbClr val="002060"/>
              </a:solidFill>
              <a:cs typeface="Times New Roman" pitchFamily="18" charset="0"/>
            </a:endParaRPr>
          </a:p>
          <a:p>
            <a:pPr marL="342900" indent="-342900"/>
            <a:r>
              <a:rPr lang="fr-FR" sz="2000" b="1" dirty="0">
                <a:solidFill>
                  <a:srgbClr val="002060"/>
                </a:solidFill>
                <a:cs typeface="Times New Roman" pitchFamily="18" charset="0"/>
              </a:rPr>
              <a:t>   </a:t>
            </a:r>
            <a:r>
              <a:rPr lang="fr-FR" sz="2000" b="1" dirty="0">
                <a:cs typeface="Times New Roman" pitchFamily="18" charset="0"/>
              </a:rPr>
              <a:t>Poussée par ses visions, elle </a:t>
            </a:r>
            <a:r>
              <a:rPr lang="fr-FR" sz="2000" b="1" dirty="0"/>
              <a:t>entreprend </a:t>
            </a:r>
            <a:r>
              <a:rPr lang="fr-FR" sz="2000" b="1" dirty="0">
                <a:highlight>
                  <a:srgbClr val="FFFF00"/>
                </a:highlight>
              </a:rPr>
              <a:t>quatre séries de voyages de prédication</a:t>
            </a:r>
            <a:r>
              <a:rPr lang="fr-FR" sz="2000" b="1" dirty="0">
                <a:cs typeface="Times New Roman" pitchFamily="18" charset="0"/>
              </a:rPr>
              <a:t>, la 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dernière à 72 ans; elle tient des discours publics dans des monastères en Lorraine, Rhénanie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et Souabe;  et prêche  devant le peuple et le clergé dans les grandes cathédrales son temps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(Cologne, Trèves, Metz, Mayence, Würzburg, Bamberg) où elle exhorte et stigmatise le clergé riche et paresseux.</a:t>
            </a:r>
          </a:p>
          <a:p>
            <a:pPr marL="342900" indent="-342900"/>
            <a:r>
              <a:rPr lang="fr-FR" sz="2000" b="1" dirty="0">
                <a:solidFill>
                  <a:srgbClr val="002060"/>
                </a:solidFill>
                <a:cs typeface="Times New Roman" pitchFamily="18" charset="0"/>
              </a:rPr>
              <a:t>   </a:t>
            </a:r>
            <a:r>
              <a:rPr lang="fr-FR" sz="2000" b="1" dirty="0">
                <a:cs typeface="Times New Roman" pitchFamily="18" charset="0"/>
              </a:rPr>
              <a:t>Il n’est pas clairement établi si elle est allée jusqu’à Paris en 1164 pour soumettre des copies de ses livres à l’évêque de Paris ou si cela avait été l’œuvre de son exécuteur littéraire, Bruno de Strasbourg, après sa mort. </a:t>
            </a:r>
          </a:p>
          <a:p>
            <a:pPr marL="342900" indent="-342900"/>
            <a:r>
              <a:rPr lang="fr-FR" sz="2000" b="1" dirty="0">
                <a:solidFill>
                  <a:srgbClr val="002060"/>
                </a:solidFill>
                <a:cs typeface="Times New Roman" pitchFamily="18" charset="0"/>
              </a:rPr>
              <a:t>    </a:t>
            </a:r>
          </a:p>
          <a:p>
            <a:pPr marL="342900" indent="-342900"/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fr-FR" sz="2000" b="1" dirty="0">
                <a:cs typeface="Times New Roman" pitchFamily="18" charset="0"/>
              </a:rPr>
              <a:t>Ses livres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n’ont pas </a:t>
            </a:r>
            <a:r>
              <a:rPr lang="fr-FR" sz="2000" b="1" dirty="0">
                <a:cs typeface="Times New Roman" pitchFamily="18" charset="0"/>
              </a:rPr>
              <a:t>été sélectionnés pour être étudiés à l’Ecole cathédrale de Paris, puis en Sorbonne, mais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               les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œuvres d’Aristote</a:t>
            </a:r>
            <a:r>
              <a:rPr lang="fr-FR" sz="2000" b="1" dirty="0">
                <a:cs typeface="Times New Roman" pitchFamily="18" charset="0"/>
              </a:rPr>
              <a:t> ont été retenus comme lecture imposée à tous les étudiants en 1255.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             Le pape Benoît XVI l’a déclarée docteure de l’Eglise le 19 octobre 2012 en ne retentant d’elle qu’une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                                                 image de femme politiquement correcte selon le Vatican. </a:t>
            </a:r>
          </a:p>
          <a:p>
            <a:pPr marL="342900" indent="-342900"/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  <a:p>
            <a:pPr marL="342900" indent="-342900"/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342900" indent="-342900"/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076" name="Picture 4" descr="Éditions Jérôme Millon - Lettres - HILDEGARDE DE BINGEN">
            <a:extLst>
              <a:ext uri="{FF2B5EF4-FFF2-40B4-BE49-F238E27FC236}">
                <a16:creationId xmlns:a16="http://schemas.microsoft.com/office/drawing/2014/main" id="{E6941BC1-C24D-660C-D78E-7C38B3EE7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218" y="549167"/>
            <a:ext cx="2030461" cy="311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18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68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8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8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8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68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86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86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86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86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686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686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686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686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0"/>
            <a:ext cx="12192000" cy="6918817"/>
          </a:xfrm>
          <a:prstGeom prst="rect">
            <a:avLst/>
          </a:prstGeom>
          <a:gradFill rotWithShape="1">
            <a:gsLst>
              <a:gs pos="0">
                <a:srgbClr val="CCFF33"/>
              </a:gs>
              <a:gs pos="50000">
                <a:srgbClr val="FFFFCC"/>
              </a:gs>
              <a:gs pos="100000">
                <a:srgbClr val="CCFF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>
              <a:solidFill>
                <a:schemeClr val="accent2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fr-FR" altLang="en-US" sz="2000" b="1" dirty="0">
              <a:latin typeface="+mn-lt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fr-FR" altLang="en-US" sz="2000" b="1" dirty="0">
              <a:latin typeface="+mn-lt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altLang="en-US" sz="2000" b="1" dirty="0">
                <a:latin typeface="+mn-lt"/>
                <a:cs typeface="Times New Roman" pitchFamily="18" charset="0"/>
              </a:rPr>
              <a:t>       Les abbesses médiévales étaient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  <a:cs typeface="Times New Roman" pitchFamily="18" charset="0"/>
              </a:rPr>
              <a:t>mitrées</a:t>
            </a:r>
            <a:r>
              <a:rPr lang="fr-FR" altLang="en-US" sz="2000" b="1" dirty="0">
                <a:latin typeface="+mn-lt"/>
                <a:cs typeface="Times New Roman" pitchFamily="18" charset="0"/>
              </a:rPr>
              <a:t>, car elles exerçaient des droits</a:t>
            </a:r>
          </a:p>
          <a:p>
            <a:pPr>
              <a:spcBef>
                <a:spcPts val="0"/>
              </a:spcBef>
              <a:buNone/>
            </a:pPr>
            <a:r>
              <a:rPr lang="fr-FR" altLang="en-US" sz="2000" b="1" dirty="0">
                <a:latin typeface="+mn-lt"/>
                <a:cs typeface="Times New Roman" pitchFamily="18" charset="0"/>
              </a:rPr>
              <a:t> épiscopaux et recevaient les mêmes insignes que les évêques, à savoir, la mitre, </a:t>
            </a:r>
          </a:p>
          <a:p>
            <a:pPr>
              <a:spcBef>
                <a:spcPts val="0"/>
              </a:spcBef>
              <a:buNone/>
            </a:pPr>
            <a:r>
              <a:rPr lang="fr-FR" altLang="en-US" sz="2000" b="1" dirty="0">
                <a:latin typeface="+mn-lt"/>
                <a:cs typeface="Times New Roman" pitchFamily="18" charset="0"/>
              </a:rPr>
              <a:t>la crosse, et l’anneau.  Leur héritage continue à porter des fruits aujourd’hui.  </a:t>
            </a:r>
            <a:r>
              <a:rPr lang="fr-FR" sz="2400" b="1" dirty="0">
                <a:latin typeface="+mn-lt"/>
                <a:cs typeface="Times New Roman" pitchFamily="18" charset="0"/>
              </a:rPr>
              <a:t> </a:t>
            </a:r>
            <a:r>
              <a:rPr lang="fr-F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endParaRPr lang="fr-FR" altLang="en-US" sz="2400" b="1" dirty="0"/>
          </a:p>
          <a:p>
            <a:pPr>
              <a:spcBef>
                <a:spcPts val="0"/>
              </a:spcBef>
              <a:buNone/>
            </a:pPr>
            <a:r>
              <a:rPr lang="fr-FR" altLang="en-US" sz="2000" b="1" dirty="0"/>
              <a:t>      </a:t>
            </a:r>
          </a:p>
          <a:p>
            <a:pPr>
              <a:spcBef>
                <a:spcPts val="0"/>
              </a:spcBef>
              <a:buNone/>
            </a:pPr>
            <a:endParaRPr lang="fr-FR" sz="1800" b="1" dirty="0"/>
          </a:p>
          <a:p>
            <a:pPr>
              <a:spcBef>
                <a:spcPts val="0"/>
              </a:spcBef>
              <a:buNone/>
            </a:pPr>
            <a:r>
              <a:rPr lang="fr-FR" sz="1800" b="1" dirty="0"/>
              <a:t>En Europe, la première femme évêque était Libby Lane, ordonnée dans 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/>
              <a:t>l’Eglise anglicane</a:t>
            </a:r>
            <a:r>
              <a:rPr lang="en-US" sz="1800" b="1" dirty="0"/>
              <a:t>, </a:t>
            </a:r>
            <a:r>
              <a:rPr lang="en-US" sz="1800" b="1" dirty="0" err="1"/>
              <a:t>évêque</a:t>
            </a:r>
            <a:r>
              <a:rPr lang="en-US" sz="1800" b="1" dirty="0"/>
              <a:t> de Stockport dans le diocese de Chester,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/>
              <a:t>        </a:t>
            </a:r>
            <a:r>
              <a:rPr lang="en-US" sz="1800" b="1" dirty="0" err="1"/>
              <a:t>consacrée</a:t>
            </a:r>
            <a:r>
              <a:rPr lang="en-US" sz="1800" b="1" dirty="0"/>
              <a:t> </a:t>
            </a:r>
            <a:r>
              <a:rPr lang="en-US" sz="1800" b="1" dirty="0" err="1"/>
              <a:t>évêque</a:t>
            </a:r>
            <a:r>
              <a:rPr lang="en-US" sz="1800" b="1" dirty="0"/>
              <a:t> </a:t>
            </a:r>
            <a:r>
              <a:rPr lang="en-US" sz="1800" b="1" dirty="0" err="1"/>
              <a:t>en</a:t>
            </a:r>
            <a:r>
              <a:rPr lang="en-US" sz="1800" b="1" dirty="0"/>
              <a:t> la Cathédrale de York le 26 Janvier 2015. 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/>
              <a:t>         </a:t>
            </a:r>
            <a:endParaRPr lang="en-GB" sz="1800" b="1" dirty="0">
              <a:solidFill>
                <a:schemeClr val="accent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GB" sz="2000" b="1" dirty="0">
                <a:latin typeface="+mn-lt"/>
              </a:rPr>
              <a:t>                                                                                                                                                         </a:t>
            </a:r>
            <a:r>
              <a:rPr lang="en-US" sz="1800" b="1" dirty="0">
                <a:latin typeface="+mn-lt"/>
              </a:rPr>
              <a:t>Gretchen Rehberg, </a:t>
            </a:r>
            <a:r>
              <a:rPr lang="en-US" sz="1800" b="1" dirty="0" err="1">
                <a:latin typeface="+mn-lt"/>
              </a:rPr>
              <a:t>évêque</a:t>
            </a:r>
            <a:r>
              <a:rPr lang="en-US" sz="1800" b="1" dirty="0">
                <a:latin typeface="+mn-lt"/>
              </a:rPr>
              <a:t> de 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>
                <a:latin typeface="+mn-lt"/>
              </a:rPr>
              <a:t>                                                                                                                                                                        </a:t>
            </a:r>
            <a:r>
              <a:rPr lang="en-US" sz="1800" b="1" dirty="0" err="1">
                <a:latin typeface="+mn-lt"/>
              </a:rPr>
              <a:t>l’Eglise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épiscopalienne</a:t>
            </a:r>
            <a:r>
              <a:rPr lang="en-US" sz="1800" b="1" dirty="0">
                <a:latin typeface="+mn-lt"/>
              </a:rPr>
              <a:t>  Spokane,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>
                <a:latin typeface="+mn-lt"/>
              </a:rPr>
              <a:t>                                                                                                                                                                            WA, </a:t>
            </a:r>
            <a:r>
              <a:rPr lang="en-US" sz="1800" b="1" dirty="0" err="1">
                <a:latin typeface="+mn-lt"/>
              </a:rPr>
              <a:t>installée</a:t>
            </a:r>
            <a:r>
              <a:rPr lang="en-US" sz="1800" b="1" dirty="0">
                <a:latin typeface="+mn-lt"/>
              </a:rPr>
              <a:t> le 18 mars 2017. </a:t>
            </a:r>
          </a:p>
          <a:p>
            <a:pPr>
              <a:spcBef>
                <a:spcPts val="0"/>
              </a:spcBef>
              <a:buNone/>
            </a:pPr>
            <a:endParaRPr lang="en-GB" sz="1600" b="1" dirty="0">
              <a:latin typeface="+mn-lt"/>
            </a:endParaRPr>
          </a:p>
          <a:p>
            <a:pPr>
              <a:spcBef>
                <a:spcPts val="0"/>
              </a:spcBef>
              <a:buNone/>
            </a:pPr>
            <a:r>
              <a:rPr lang="en-GB" sz="2000" b="1" dirty="0">
                <a:latin typeface="+mn-lt"/>
              </a:rPr>
              <a:t>Aux </a:t>
            </a:r>
            <a:r>
              <a:rPr lang="en-GB" sz="2000" b="1" dirty="0" err="1">
                <a:latin typeface="+mn-lt"/>
              </a:rPr>
              <a:t>Etats</a:t>
            </a:r>
            <a:r>
              <a:rPr lang="en-GB" sz="2000" b="1" dirty="0">
                <a:latin typeface="+mn-lt"/>
              </a:rPr>
              <a:t>-Unis, Elizabeth Eaton, </a:t>
            </a:r>
            <a:r>
              <a:rPr lang="en-GB" sz="2000" b="1" dirty="0" err="1">
                <a:latin typeface="+mn-lt"/>
              </a:rPr>
              <a:t>fut</a:t>
            </a:r>
            <a:r>
              <a:rPr lang="en-GB" sz="2000" b="1" dirty="0">
                <a:latin typeface="+mn-lt"/>
              </a:rPr>
              <a:t> </a:t>
            </a:r>
            <a:r>
              <a:rPr lang="en-GB" sz="2000" b="1" dirty="0" err="1">
                <a:latin typeface="+mn-lt"/>
              </a:rPr>
              <a:t>ordonnée</a:t>
            </a:r>
            <a:r>
              <a:rPr lang="en-GB" sz="2000" b="1" dirty="0">
                <a:latin typeface="+mn-lt"/>
              </a:rPr>
              <a:t> </a:t>
            </a:r>
            <a:r>
              <a:rPr lang="en-GB" sz="2000" b="1" dirty="0" err="1">
                <a:latin typeface="+mn-lt"/>
              </a:rPr>
              <a:t>pasteure</a:t>
            </a:r>
            <a:r>
              <a:rPr lang="en-GB" sz="2000" b="1" dirty="0">
                <a:latin typeface="+mn-lt"/>
              </a:rPr>
              <a:t> </a:t>
            </a:r>
            <a:r>
              <a:rPr lang="fr-FR" sz="2000" b="1" dirty="0">
                <a:latin typeface="+mn-lt"/>
              </a:rPr>
              <a:t>de l'Église Evangélique-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</a:t>
            </a:r>
            <a:r>
              <a:rPr lang="fr-FR" sz="2000" b="1" dirty="0" err="1">
                <a:latin typeface="+mn-lt"/>
              </a:rPr>
              <a:t>Lutherienne</a:t>
            </a:r>
            <a:r>
              <a:rPr lang="fr-FR" sz="2000" b="1" dirty="0">
                <a:latin typeface="+mn-lt"/>
              </a:rPr>
              <a:t> en </a:t>
            </a:r>
            <a:r>
              <a:rPr lang="fr-FR" sz="2000" b="1" dirty="0" err="1">
                <a:latin typeface="+mn-lt"/>
              </a:rPr>
              <a:t>Amerique</a:t>
            </a:r>
            <a:r>
              <a:rPr lang="en-GB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en</a:t>
            </a:r>
            <a:r>
              <a:rPr lang="en-US" sz="2000" b="1" dirty="0">
                <a:latin typeface="+mn-lt"/>
              </a:rPr>
              <a:t> 1981. En 2006 </a:t>
            </a:r>
            <a:r>
              <a:rPr lang="en-US" sz="2000" b="1" dirty="0" err="1">
                <a:latin typeface="+mn-lt"/>
              </a:rPr>
              <a:t>elle</a:t>
            </a:r>
            <a:r>
              <a:rPr lang="en-US" sz="2000" b="1" dirty="0">
                <a:latin typeface="+mn-lt"/>
              </a:rPr>
              <a:t> a </a:t>
            </a:r>
            <a:r>
              <a:rPr lang="en-US" sz="2000" b="1" dirty="0" err="1">
                <a:latin typeface="+mn-lt"/>
              </a:rPr>
              <a:t>été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élue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évêque</a:t>
            </a:r>
            <a:r>
              <a:rPr lang="en-US" sz="2000" b="1" dirty="0">
                <a:latin typeface="+mn-lt"/>
              </a:rPr>
              <a:t> du </a:t>
            </a:r>
            <a:r>
              <a:rPr lang="en-US" sz="2000" b="1" dirty="0" err="1">
                <a:latin typeface="+mn-lt"/>
              </a:rPr>
              <a:t>Synode</a:t>
            </a:r>
            <a:r>
              <a:rPr lang="en-US" sz="2000" b="1" dirty="0">
                <a:latin typeface="+mn-lt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latin typeface="+mn-lt"/>
              </a:rPr>
              <a:t>  de </a:t>
            </a:r>
            <a:r>
              <a:rPr lang="en-US" sz="2000" b="1" dirty="0" err="1">
                <a:latin typeface="+mn-lt"/>
              </a:rPr>
              <a:t>l’Ohio</a:t>
            </a:r>
            <a:r>
              <a:rPr lang="en-US" sz="2000" b="1" dirty="0">
                <a:latin typeface="+mn-lt"/>
              </a:rPr>
              <a:t> du Nord-Est. En 2013 </a:t>
            </a:r>
            <a:r>
              <a:rPr lang="en-US" sz="2000" b="1" dirty="0" err="1">
                <a:latin typeface="+mn-lt"/>
              </a:rPr>
              <a:t>elle</a:t>
            </a:r>
            <a:r>
              <a:rPr lang="en-US" sz="2000" b="1" dirty="0">
                <a:latin typeface="+mn-lt"/>
              </a:rPr>
              <a:t> a </a:t>
            </a:r>
            <a:r>
              <a:rPr lang="en-US" sz="2000" b="1" dirty="0" err="1">
                <a:latin typeface="+mn-lt"/>
              </a:rPr>
              <a:t>été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installée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comme</a:t>
            </a:r>
            <a:r>
              <a:rPr lang="en-US" sz="2000" b="1" dirty="0">
                <a:latin typeface="+mn-lt"/>
              </a:rPr>
              <a:t> </a:t>
            </a:r>
            <a:r>
              <a:rPr lang="fr-FR" sz="2000" b="1" dirty="0">
                <a:latin typeface="+mn-lt"/>
              </a:rPr>
              <a:t>première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femme évêque présidente et réélue pour un second mandat en 2019</a:t>
            </a:r>
            <a:r>
              <a:rPr lang="fr-FR" sz="2000" dirty="0">
                <a:latin typeface="+mn-lt"/>
              </a:rPr>
              <a:t>.</a:t>
            </a:r>
            <a:r>
              <a:rPr lang="en-US" sz="2000" b="1" dirty="0">
                <a:latin typeface="+mn-lt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latin typeface="+mn-lt"/>
              </a:rPr>
              <a:t>                                                                                                                                                            </a:t>
            </a:r>
            <a:r>
              <a:rPr lang="en-US" sz="1800" b="1" dirty="0">
                <a:latin typeface="+mn-lt"/>
              </a:rPr>
              <a:t>                                                </a:t>
            </a:r>
            <a:r>
              <a:rPr lang="fr-FR" sz="1800" b="1" dirty="0"/>
              <a:t>                                           </a:t>
            </a:r>
          </a:p>
          <a:p>
            <a:pPr>
              <a:buNone/>
            </a:pPr>
            <a:endParaRPr lang="fr-FR" altLang="en-US" sz="18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>
              <a:solidFill>
                <a:schemeClr val="accent2"/>
              </a:solidFill>
            </a:endParaRPr>
          </a:p>
        </p:txBody>
      </p:sp>
      <p:pic>
        <p:nvPicPr>
          <p:cNvPr id="2" name="Picture 4" descr="Gretchen M. Rehberg consecrated ninth bishop of Spokane – Episcopal News  Service">
            <a:extLst>
              <a:ext uri="{FF2B5EF4-FFF2-40B4-BE49-F238E27FC236}">
                <a16:creationId xmlns:a16="http://schemas.microsoft.com/office/drawing/2014/main" id="{6B339F46-B960-FE14-2489-DEED2BD72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874" y="139679"/>
            <a:ext cx="2739734" cy="342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ishop Libby Lane with servers at Chester Cathedral during her installation service. Photo: Diocese of Chester">
            <a:extLst>
              <a:ext uri="{FF2B5EF4-FFF2-40B4-BE49-F238E27FC236}">
                <a16:creationId xmlns:a16="http://schemas.microsoft.com/office/drawing/2014/main" id="{414C275A-8457-AFC6-3869-A7FD6D7DB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260" y="2034004"/>
            <a:ext cx="3617843" cy="285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C3DE69-0923-6509-F8F2-055AB5E9A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252" y="2034004"/>
            <a:ext cx="3741858" cy="410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01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683264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rgbClr val="E7FFF4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b="1" dirty="0">
              <a:solidFill>
                <a:schemeClr val="accent2"/>
              </a:solidFill>
            </a:endParaRPr>
          </a:p>
          <a:p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fr-FR" sz="2000" b="1" dirty="0">
                <a:cs typeface="Times New Roman" pitchFamily="18" charset="0"/>
              </a:rPr>
              <a:t>La fédération Luthérienne Mondiale – 75.5 millions de fidèles; repartis en 99 pays </a:t>
            </a:r>
          </a:p>
          <a:p>
            <a:r>
              <a:rPr lang="fr-FR" sz="2000" b="1" dirty="0" err="1">
                <a:cs typeface="Times New Roman" pitchFamily="18" charset="0"/>
              </a:rPr>
              <a:t>Antje</a:t>
            </a:r>
            <a:r>
              <a:rPr lang="fr-FR" sz="2000" b="1" dirty="0">
                <a:cs typeface="Times New Roman" pitchFamily="18" charset="0"/>
              </a:rPr>
              <a:t> </a:t>
            </a:r>
            <a:r>
              <a:rPr lang="en-US" sz="2000" b="1" dirty="0" err="1"/>
              <a:t>Jackelén</a:t>
            </a:r>
            <a:r>
              <a:rPr lang="en-US" sz="2000" b="1" dirty="0"/>
              <a:t>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élue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2006 </a:t>
            </a:r>
            <a:r>
              <a:rPr lang="en-US" sz="2000" b="1" dirty="0" err="1"/>
              <a:t>évêque</a:t>
            </a:r>
            <a:r>
              <a:rPr lang="en-US" sz="2000" b="1" dirty="0"/>
              <a:t> de Lund /</a:t>
            </a:r>
            <a:r>
              <a:rPr lang="en-US" sz="2000" b="1" dirty="0" err="1"/>
              <a:t>Suède</a:t>
            </a:r>
            <a:r>
              <a:rPr lang="en-US" sz="2000" b="1" dirty="0"/>
              <a:t> après un vote </a:t>
            </a:r>
            <a:r>
              <a:rPr lang="en-US" sz="2000" b="1" dirty="0" err="1"/>
              <a:t>populaire</a:t>
            </a:r>
            <a:r>
              <a:rPr lang="en-US" sz="2000" b="1" dirty="0"/>
              <a:t> dans le diocese. Elle</a:t>
            </a:r>
          </a:p>
          <a:p>
            <a:r>
              <a:rPr lang="en-US" sz="2000" b="1" dirty="0">
                <a:cs typeface="Times New Roman" pitchFamily="18" charset="0"/>
              </a:rPr>
              <a:t>oblige le </a:t>
            </a:r>
            <a:r>
              <a:rPr lang="en-US" sz="2000" b="1" dirty="0" err="1">
                <a:cs typeface="Times New Roman" pitchFamily="18" charset="0"/>
              </a:rPr>
              <a:t>clergé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masculin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opposé</a:t>
            </a:r>
            <a:r>
              <a:rPr lang="en-US" sz="2000" b="1" dirty="0">
                <a:cs typeface="Times New Roman" pitchFamily="18" charset="0"/>
              </a:rPr>
              <a:t> à son </a:t>
            </a:r>
            <a:r>
              <a:rPr lang="en-US" sz="2000" b="1" dirty="0" err="1">
                <a:cs typeface="Times New Roman" pitchFamily="18" charset="0"/>
              </a:rPr>
              <a:t>ministère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épiscopal</a:t>
            </a:r>
            <a:r>
              <a:rPr lang="en-US" sz="2000" b="1" dirty="0">
                <a:cs typeface="Times New Roman" pitchFamily="18" charset="0"/>
              </a:rPr>
              <a:t> à </a:t>
            </a:r>
            <a:r>
              <a:rPr lang="en-US" sz="2000" b="1" dirty="0" err="1">
                <a:cs typeface="Times New Roman" pitchFamily="18" charset="0"/>
              </a:rPr>
              <a:t>être</a:t>
            </a:r>
            <a:endParaRPr lang="en-US" sz="2000" b="1" dirty="0">
              <a:cs typeface="Times New Roman" pitchFamily="18" charset="0"/>
            </a:endParaRPr>
          </a:p>
          <a:p>
            <a:r>
              <a:rPr lang="en-US" sz="2000" b="1" dirty="0">
                <a:cs typeface="Times New Roman" pitchFamily="18" charset="0"/>
              </a:rPr>
              <a:t>    </a:t>
            </a:r>
            <a:r>
              <a:rPr lang="en-US" sz="2000" b="1" dirty="0" err="1">
                <a:cs typeface="Times New Roman" pitchFamily="18" charset="0"/>
              </a:rPr>
              <a:t>présent</a:t>
            </a:r>
            <a:r>
              <a:rPr lang="en-US" sz="2000" b="1" dirty="0"/>
              <a:t> à la </a:t>
            </a:r>
            <a:r>
              <a:rPr lang="en-US" sz="2000" b="1" dirty="0" err="1"/>
              <a:t>célébration</a:t>
            </a:r>
            <a:r>
              <a:rPr lang="en-US" sz="2000" b="1" dirty="0"/>
              <a:t> </a:t>
            </a:r>
            <a:r>
              <a:rPr lang="en-US" sz="2000" b="1" dirty="0" err="1"/>
              <a:t>eucharistique</a:t>
            </a:r>
            <a:r>
              <a:rPr lang="en-US" sz="2000" b="1" dirty="0"/>
              <a:t> </a:t>
            </a:r>
            <a:r>
              <a:rPr lang="en-US" sz="2000" b="1" dirty="0" err="1"/>
              <a:t>qu’elle</a:t>
            </a:r>
            <a:r>
              <a:rPr lang="en-US" sz="2000" b="1" dirty="0"/>
              <a:t> </a:t>
            </a:r>
            <a:r>
              <a:rPr lang="en-US" sz="2000" b="1" dirty="0" err="1"/>
              <a:t>présidait</a:t>
            </a:r>
            <a:r>
              <a:rPr lang="en-US" sz="2000" b="1" dirty="0"/>
              <a:t>.</a:t>
            </a:r>
            <a:endParaRPr lang="fr-FR" sz="2000" b="1" dirty="0">
              <a:cs typeface="Times New Roman" pitchFamily="18" charset="0"/>
            </a:endParaRPr>
          </a:p>
          <a:p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</a:t>
            </a:r>
          </a:p>
          <a:p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</a:t>
            </a:r>
            <a:r>
              <a:rPr lang="en-US" sz="2000" b="1" dirty="0"/>
              <a:t>Elle a </a:t>
            </a:r>
            <a:r>
              <a:rPr lang="en-US" sz="2000" b="1" dirty="0" err="1"/>
              <a:t>été</a:t>
            </a:r>
            <a:r>
              <a:rPr lang="en-US" sz="2000" b="1" dirty="0"/>
              <a:t> </a:t>
            </a:r>
            <a:r>
              <a:rPr lang="en-US" sz="2000" b="1" dirty="0" err="1"/>
              <a:t>élue</a:t>
            </a:r>
            <a:r>
              <a:rPr lang="en-US" sz="2000" b="1" dirty="0"/>
              <a:t> </a:t>
            </a:r>
            <a:r>
              <a:rPr lang="en-US" sz="2000" b="1" dirty="0" err="1"/>
              <a:t>Archevêque</a:t>
            </a:r>
            <a:r>
              <a:rPr lang="en-US" sz="2000" b="1" dirty="0"/>
              <a:t> </a:t>
            </a:r>
            <a:r>
              <a:rPr lang="en-US" sz="2000" b="1" dirty="0" err="1"/>
              <a:t>d’Uppsala</a:t>
            </a:r>
            <a:r>
              <a:rPr lang="en-US" sz="2000" b="1" dirty="0"/>
              <a:t> et </a:t>
            </a:r>
            <a:r>
              <a:rPr lang="en-US" sz="2000" b="1" dirty="0" err="1">
                <a:highlight>
                  <a:srgbClr val="FFFF00"/>
                </a:highlight>
              </a:rPr>
              <a:t>Primat</a:t>
            </a:r>
            <a:r>
              <a:rPr lang="en-US" sz="2000" b="1" dirty="0">
                <a:highlight>
                  <a:srgbClr val="FFFF00"/>
                </a:highlight>
              </a:rPr>
              <a:t> de </a:t>
            </a:r>
            <a:r>
              <a:rPr lang="en-US" sz="2000" b="1" dirty="0" err="1">
                <a:highlight>
                  <a:srgbClr val="FFFF00"/>
                </a:highlight>
              </a:rPr>
              <a:t>Suède</a:t>
            </a:r>
            <a:endParaRPr lang="en-US" sz="2000" b="1" dirty="0">
              <a:highlight>
                <a:srgbClr val="FFFF00"/>
              </a:highlight>
            </a:endParaRPr>
          </a:p>
          <a:p>
            <a:r>
              <a:rPr lang="en-US" sz="2000" b="1" dirty="0"/>
              <a:t>                                                                                       le 15 October 2013. Le </a:t>
            </a:r>
            <a:r>
              <a:rPr lang="en-US" sz="2000" b="1" dirty="0" err="1"/>
              <a:t>lundi</a:t>
            </a:r>
            <a:r>
              <a:rPr lang="en-US" sz="2000" b="1" dirty="0"/>
              <a:t> 4 </a:t>
            </a:r>
            <a:r>
              <a:rPr lang="en-US" sz="2000" b="1" dirty="0" err="1"/>
              <a:t>mai</a:t>
            </a:r>
            <a:r>
              <a:rPr lang="en-US" sz="2000" b="1" dirty="0"/>
              <a:t> 2015 </a:t>
            </a:r>
            <a:r>
              <a:rPr lang="en-US" sz="2000" b="1" dirty="0" err="1"/>
              <a:t>elle</a:t>
            </a:r>
            <a:r>
              <a:rPr lang="en-US" sz="2000" b="1" dirty="0"/>
              <a:t> a </a:t>
            </a:r>
            <a:r>
              <a:rPr lang="en-US" sz="2000" b="1" dirty="0" err="1"/>
              <a:t>été</a:t>
            </a:r>
            <a:r>
              <a:rPr lang="en-US" sz="2000" b="1" dirty="0"/>
              <a:t> reçue </a:t>
            </a:r>
            <a:r>
              <a:rPr lang="en-US" sz="2000" b="1" dirty="0" err="1"/>
              <a:t>en</a:t>
            </a:r>
            <a:endParaRPr lang="en-US" sz="2000" b="1" dirty="0"/>
          </a:p>
          <a:p>
            <a:r>
              <a:rPr lang="en-US" sz="2000" b="1" dirty="0"/>
              <a:t>                   audience par le </a:t>
            </a:r>
            <a:r>
              <a:rPr lang="en-US" sz="2000" b="1" dirty="0" err="1"/>
              <a:t>pape</a:t>
            </a:r>
            <a:r>
              <a:rPr lang="en-US" sz="2000" b="1" dirty="0"/>
              <a:t> François à Rome, </a:t>
            </a:r>
            <a:r>
              <a:rPr lang="en-US" sz="2000" b="1" dirty="0" err="1"/>
              <a:t>en</a:t>
            </a:r>
            <a:r>
              <a:rPr lang="en-US" sz="2000" b="1" dirty="0"/>
              <a:t> preparation de </a:t>
            </a:r>
            <a:r>
              <a:rPr lang="en-US" sz="2000" b="1" dirty="0" err="1"/>
              <a:t>sa</a:t>
            </a:r>
            <a:r>
              <a:rPr lang="en-US" sz="2000" b="1" dirty="0"/>
              <a:t> participation à la commemoration du</a:t>
            </a:r>
          </a:p>
          <a:p>
            <a:r>
              <a:rPr lang="en-US" sz="2000" b="1" dirty="0"/>
              <a:t>                                            début de la </a:t>
            </a:r>
            <a:r>
              <a:rPr lang="en-US" sz="2000" b="1" dirty="0" err="1"/>
              <a:t>Reforme</a:t>
            </a:r>
            <a:r>
              <a:rPr lang="en-US" sz="2000" b="1" dirty="0"/>
              <a:t> </a:t>
            </a:r>
            <a:r>
              <a:rPr lang="en-US" sz="2000" b="1" dirty="0" err="1"/>
              <a:t>luthérienne</a:t>
            </a:r>
            <a:r>
              <a:rPr lang="en-US" sz="2000" b="1" dirty="0"/>
              <a:t> (1517-2017) </a:t>
            </a:r>
            <a:r>
              <a:rPr lang="en-US" sz="2000" b="1" dirty="0" err="1"/>
              <a:t>en</a:t>
            </a:r>
            <a:r>
              <a:rPr lang="en-US" sz="2000" b="1" dirty="0"/>
              <a:t> la Cathédrale </a:t>
            </a:r>
            <a:r>
              <a:rPr lang="en-US" sz="2000" b="1" dirty="0" err="1"/>
              <a:t>d’Uppsala</a:t>
            </a:r>
            <a:r>
              <a:rPr lang="en-US" sz="2000" b="1" dirty="0"/>
              <a:t>.</a:t>
            </a:r>
          </a:p>
          <a:p>
            <a:r>
              <a:rPr lang="en-US" sz="2000" b="1" dirty="0"/>
              <a:t>                                                                                        </a:t>
            </a:r>
          </a:p>
          <a:p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   </a:t>
            </a:r>
            <a:endParaRPr lang="en-GB" sz="2000" b="1" dirty="0"/>
          </a:p>
        </p:txBody>
      </p:sp>
      <p:pic>
        <p:nvPicPr>
          <p:cNvPr id="5" name="Picture 2" descr="Résultat de recherche d'images pour &quot;Antje Jackelen et Pape François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98" y="2121313"/>
            <a:ext cx="4382059" cy="29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ésultat de recherche d'images pour &quot;antje jackelén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771" y="1341979"/>
            <a:ext cx="4374933" cy="29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ntje Jackelén - Wikipedia">
            <a:extLst>
              <a:ext uri="{FF2B5EF4-FFF2-40B4-BE49-F238E27FC236}">
                <a16:creationId xmlns:a16="http://schemas.microsoft.com/office/drawing/2014/main" id="{D6795246-908F-4DFD-8757-17E6622E3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654" y="1823910"/>
            <a:ext cx="2620821" cy="270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57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8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8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8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38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8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38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38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38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38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38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2978</TotalTime>
  <Words>2816</Words>
  <Application>Microsoft Office PowerPoint</Application>
  <PresentationFormat>Grand écran</PresentationFormat>
  <Paragraphs>322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Lucida Handwriting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Karin Heller</dc:creator>
  <cp:lastModifiedBy>karin heller</cp:lastModifiedBy>
  <cp:revision>315</cp:revision>
  <dcterms:created xsi:type="dcterms:W3CDTF">2021-03-28T06:02:11Z</dcterms:created>
  <dcterms:modified xsi:type="dcterms:W3CDTF">2025-01-05T19:45:38Z</dcterms:modified>
</cp:coreProperties>
</file>