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325" r:id="rId3"/>
    <p:sldId id="278" r:id="rId4"/>
    <p:sldId id="285" r:id="rId5"/>
    <p:sldId id="296" r:id="rId6"/>
    <p:sldId id="262" r:id="rId7"/>
    <p:sldId id="328" r:id="rId8"/>
    <p:sldId id="329" r:id="rId9"/>
    <p:sldId id="281" r:id="rId10"/>
    <p:sldId id="287" r:id="rId11"/>
    <p:sldId id="301" r:id="rId12"/>
    <p:sldId id="286" r:id="rId13"/>
    <p:sldId id="327" r:id="rId14"/>
    <p:sldId id="305" r:id="rId15"/>
    <p:sldId id="322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2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A34CFE-69FD-4313-903D-CC9E41A347C9}" type="datetimeFigureOut">
              <a:rPr lang="fr-FR" smtClean="0"/>
              <a:t>10/01/2025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2B3BBA-033B-46B6-A39A-D2245D3B5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359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5DC6016E-39E9-4B53-B499-AED4F6EDF9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0BC9B164-D31E-4090-AA0D-7340517447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CE6531AB-705A-4E61-BDD9-E835210BDE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AB18B0-49AE-4F2E-AB23-250C6BA7E0A6}" type="slidenum">
              <a:rPr lang="fr-FR" altLang="fr-FR"/>
              <a:pPr/>
              <a:t>6</a:t>
            </a:fld>
            <a:endParaRPr lang="fr-FR" alt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F86813CB-DF82-4B42-B240-84E14E23AD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3FC5FC0D-6550-421C-9DDA-03FB286866C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A1B806CC-8D1D-433F-B994-4016C64C1B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D99751F-62A2-4663-AF1A-DCDD0F9E8D98}" type="slidenum">
              <a:rPr lang="fr-FR" altLang="fr-FR"/>
              <a:pPr/>
              <a:t>10</a:t>
            </a:fld>
            <a:endParaRPr lang="fr-FR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977FB-9D4C-4AA6-9CCC-9F6BC1270F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7937C78-9505-4DBC-BE2B-65999155C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CE009C-AEA6-4903-B29C-5FC896353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EBEA-5360-4509-95CF-E28F6388C311}" type="datetimeFigureOut">
              <a:rPr lang="fr-FR" smtClean="0"/>
              <a:t>10/01/2025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9265B4-74B3-4AAA-A62D-882C408AB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EC3080-7201-4CC0-B00F-9AB8A1F61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501BF-C108-4D83-87C5-9F08A9C13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376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25F088-2869-4A9B-B462-EEB0F2B2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D9574A-6A5B-4D8A-84AF-43F89E914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69C2EF-9FC1-486A-B80B-06BD46117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EBEA-5360-4509-95CF-E28F6388C311}" type="datetimeFigureOut">
              <a:rPr lang="fr-FR" smtClean="0"/>
              <a:t>10/01/2025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529248-2B12-416B-A1EB-148FA11FD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537CB1-D927-4D24-9A12-3D2345D38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501BF-C108-4D83-87C5-9F08A9C13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603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C318B3-0312-4B62-A253-BD067F857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B67129-00BD-4868-A11E-FABCAE5B6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641185-E26F-4C64-958F-E987CC5F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EBEA-5360-4509-95CF-E28F6388C311}" type="datetimeFigureOut">
              <a:rPr lang="fr-FR" smtClean="0"/>
              <a:t>10/01/2025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B4EB49-2CE8-4FF4-8520-8B38CD782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EB97C2-D3E6-4A69-AA24-62606D2A8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501BF-C108-4D83-87C5-9F08A9C13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355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BEF97A-4721-4CE4-8C98-444DB5720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6E2CF7-16D9-4449-9025-032BCD4A7D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CBD9D8-86DE-456C-8D16-F2A8E4220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D03F2C4-CDE1-4F73-8259-BC8C32CA4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EBEA-5360-4509-95CF-E28F6388C311}" type="datetimeFigureOut">
              <a:rPr lang="fr-FR" smtClean="0"/>
              <a:t>10/01/2025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086694-8CAF-4CF0-873F-67C74567C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47A347-E4F5-4610-B170-1EAB121CA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501BF-C108-4D83-87C5-9F08A9C13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982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05BD2A-74C2-4657-81BE-7616932DE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A511D2-94BF-440D-AFDA-B4FDA9747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DB5F22-5376-4E49-BE6F-F7D08377E7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26B0519-809C-4720-AD5A-A0391CB572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9457EAE-9722-45BF-BC4F-345AEB83C8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30C8CB8-2622-437C-9470-54E5A1418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EBEA-5360-4509-95CF-E28F6388C311}" type="datetimeFigureOut">
              <a:rPr lang="fr-FR" smtClean="0"/>
              <a:t>10/01/2025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A7E7ED0-9D90-4831-AC6C-53A022A21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DAE5A1-B54F-43C1-BEC3-E9AA4CD1E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501BF-C108-4D83-87C5-9F08A9C13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04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CC2ED-F86F-4B7A-AA90-4E2920E0B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4B74E6E-1CEE-4F63-B34F-12454C50B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EBEA-5360-4509-95CF-E28F6388C311}" type="datetimeFigureOut">
              <a:rPr lang="fr-FR" smtClean="0"/>
              <a:t>10/01/2025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1D77A89-7D4A-475F-A459-1339E4B6C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38013FF-8F43-4C42-A3E5-FB23E5A94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501BF-C108-4D83-87C5-9F08A9C13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0582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E8536F6-8774-4473-964F-89D4EA11B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EBEA-5360-4509-95CF-E28F6388C311}" type="datetimeFigureOut">
              <a:rPr lang="fr-FR" smtClean="0"/>
              <a:t>10/01/2025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DE0BD00-25A0-4775-A812-60B168820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C7FC1A-8623-40A8-8001-ED3939ABE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501BF-C108-4D83-87C5-9F08A9C13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762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3050F-F9CE-4346-B86C-51E083516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603827-F8A1-484E-A4A2-C57D5B11F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83573A-9500-4F4D-8EFA-07F2D6CB5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BFCF238-5F77-4533-AB1F-94A7A32F2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EBEA-5360-4509-95CF-E28F6388C311}" type="datetimeFigureOut">
              <a:rPr lang="fr-FR" smtClean="0"/>
              <a:t>10/01/2025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984E69-E95B-4153-9B37-814D15F64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1B69D2-721E-43CB-928C-42DA5D17A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501BF-C108-4D83-87C5-9F08A9C13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110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5B40B6-0569-4D21-8194-A38579830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9A8A60E-1E0E-40D2-B6CD-CEC25F878B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0D00083-8016-4460-AC37-6D6E91265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59DBF0-B28B-4FCE-9255-39C407E11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EBEA-5360-4509-95CF-E28F6388C311}" type="datetimeFigureOut">
              <a:rPr lang="fr-FR" smtClean="0"/>
              <a:t>10/01/2025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19708B-E03B-49AB-96DC-7A6A4E544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4F608C-1AA2-4B91-820B-2C826B89E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501BF-C108-4D83-87C5-9F08A9C13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49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35F637-C5ED-4BF6-83A5-CEB85EF0D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6CEB90C-AF24-4EBF-8550-00FC868FC8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7FCD33-9683-4045-A9F9-7BE079EF6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EBEA-5360-4509-95CF-E28F6388C311}" type="datetimeFigureOut">
              <a:rPr lang="fr-FR" smtClean="0"/>
              <a:t>10/01/2025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3991D0-5740-4F16-A34C-1B4A751F8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D3B04F-B1FF-4DDB-A5B1-C4896E370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501BF-C108-4D83-87C5-9F08A9C13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939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A1B4FBE-BB0A-47C5-8C03-FAE1FB3AB7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7E83455-C465-45F7-9E59-27A9F7F24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519A3C-186D-4862-A41A-7DEF174EC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EBEA-5360-4509-95CF-E28F6388C311}" type="datetimeFigureOut">
              <a:rPr lang="fr-FR" smtClean="0"/>
              <a:t>10/01/2025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A3E44E-78D7-43BC-91E4-8B09172C6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597346-0901-4666-BF14-74AE1D27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501BF-C108-4D83-87C5-9F08A9C13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561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262DC8C-1E1F-4FB1-9E16-72E0B97EC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19A5251-A0FC-459C-AB81-21C62CE99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B7FE15-AFF7-41C1-8024-C98B199868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DEBEA-5360-4509-95CF-E28F6388C311}" type="datetimeFigureOut">
              <a:rPr lang="fr-FR" smtClean="0"/>
              <a:t>10/01/2025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F23730-4CE9-4E4D-AE31-944C1DD355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8CC015-C5A2-4376-ACFF-24230D0BD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501BF-C108-4D83-87C5-9F08A9C13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799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0ahUKEwjUxarf0IbQAhUC0WMKHbT2DUUQjRwIBw&amp;url=https%3A%2F%2Fwww.pinterest.com%2Fpin%2F551268810609853108%2F&amp;psig=AFQjCNFxRfzamamyVPsE_wxdgt7NghSfuw&amp;ust=1478057848767243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en.wikipedia.org/wiki/Image:Nelson_Algren_NYWTS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Sylvie_Le_Bon_de_Beauvoi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hyperlink" Target="http://fr.wikipedia.org/wiki/Arlette_Elka%C3%AFm-Sartr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0" y="-304799"/>
            <a:ext cx="12192000" cy="8263224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B9FDD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fr-FR" b="1" dirty="0">
              <a:solidFill>
                <a:schemeClr val="accent2"/>
              </a:solidFill>
            </a:endParaRPr>
          </a:p>
          <a:p>
            <a:pPr>
              <a:defRPr/>
            </a:pPr>
            <a:endParaRPr lang="fr-FR" sz="2400" b="1" dirty="0">
              <a:solidFill>
                <a:srgbClr val="002060"/>
              </a:solidFill>
              <a:latin typeface="Lucida Handwriting" pitchFamily="66" charset="0"/>
            </a:endParaRPr>
          </a:p>
          <a:p>
            <a:r>
              <a:rPr lang="fr-FR" sz="2400" b="1" dirty="0">
                <a:solidFill>
                  <a:srgbClr val="002060"/>
                </a:solidFill>
                <a:latin typeface="Lucida Handwriting" pitchFamily="66" charset="0"/>
              </a:rPr>
              <a:t>    </a:t>
            </a:r>
          </a:p>
          <a:p>
            <a:r>
              <a:rPr lang="fr-FR" sz="2400" b="1" dirty="0">
                <a:latin typeface="Lucida Handwriting" pitchFamily="66" charset="0"/>
              </a:rPr>
              <a:t>Université Ouverte de Besançon</a:t>
            </a:r>
          </a:p>
          <a:p>
            <a:r>
              <a:rPr lang="fr-FR" sz="2400" b="1" dirty="0">
                <a:latin typeface="Lucida Handwriting" pitchFamily="66" charset="0"/>
              </a:rPr>
              <a:t>                                   Cycle: </a:t>
            </a:r>
            <a:r>
              <a:rPr lang="fr-FR" sz="2400" b="1" dirty="0" err="1">
                <a:latin typeface="Lucida Handwriting" pitchFamily="66" charset="0"/>
              </a:rPr>
              <a:t>Feminisme</a:t>
            </a:r>
            <a:r>
              <a:rPr lang="fr-FR" sz="2400" b="1" dirty="0">
                <a:latin typeface="Lucida Handwriting" pitchFamily="66" charset="0"/>
              </a:rPr>
              <a:t> et Culture Européenne</a:t>
            </a:r>
          </a:p>
          <a:p>
            <a:r>
              <a:rPr lang="fr-FR" sz="2400" b="1" dirty="0">
                <a:solidFill>
                  <a:srgbClr val="002060"/>
                </a:solidFill>
                <a:latin typeface="Lucida Handwriting" pitchFamily="66" charset="0"/>
              </a:rPr>
              <a:t>   </a:t>
            </a:r>
            <a:r>
              <a:rPr lang="en-GB" sz="2400" b="1" dirty="0">
                <a:latin typeface="Lucida Handwriting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2400" b="1" dirty="0">
                <a:latin typeface="Lucida Handwriting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fr-FR" sz="2400" b="1" kern="1200" dirty="0">
                <a:solidFill>
                  <a:srgbClr val="000000"/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</a:rPr>
              <a:t>Simone de Beauvoir : le féminisme européen s’exporte dans le</a:t>
            </a:r>
          </a:p>
          <a:p>
            <a:r>
              <a:rPr lang="fr-FR" sz="2400" b="1" dirty="0">
                <a:solidFill>
                  <a:srgbClr val="000000"/>
                </a:solidFill>
                <a:latin typeface="Lucida Handwriting" panose="03010101010101010101" pitchFamily="66" charset="0"/>
                <a:ea typeface="Calibri" panose="020F0502020204030204" pitchFamily="34" charset="0"/>
              </a:rPr>
              <a:t>                                </a:t>
            </a:r>
            <a:r>
              <a:rPr lang="fr-FR" sz="2400" b="1" kern="1200" dirty="0">
                <a:solidFill>
                  <a:srgbClr val="000000"/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</a:rPr>
              <a:t> monde </a:t>
            </a:r>
            <a:r>
              <a:rPr lang="en-GB" sz="2400" b="1" dirty="0">
                <a:effectLst/>
                <a:latin typeface="Lucida Handwriting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2400" b="1" dirty="0">
                <a:latin typeface="Lucida Handwriting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en-GB" sz="2400" b="1" dirty="0">
              <a:solidFill>
                <a:srgbClr val="003366"/>
              </a:solidFill>
              <a:effectLst/>
              <a:latin typeface="Lucida Handwriting" panose="030101010101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GB" sz="2400" b="1" dirty="0">
              <a:solidFill>
                <a:srgbClr val="003366"/>
              </a:solidFill>
              <a:latin typeface="Lucida Handwriting" panose="030101010101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GB" sz="2400" b="1" dirty="0">
              <a:solidFill>
                <a:srgbClr val="003366"/>
              </a:solidFill>
              <a:effectLst/>
              <a:latin typeface="Lucida Handwriting" panose="030101010101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2400" dirty="0">
              <a:effectLst/>
              <a:latin typeface="Lucida Handwriting" panose="030101010101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solidFill>
                  <a:srgbClr val="0033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400" b="1" dirty="0">
              <a:latin typeface="Lucida Handwriting" panose="03010101010101010101" pitchFamily="66" charset="0"/>
            </a:endParaRPr>
          </a:p>
          <a:p>
            <a:endParaRPr lang="fr-FR" sz="2400" dirty="0">
              <a:latin typeface="Lucida Handwriting" panose="03010101010101010101" pitchFamily="66" charset="0"/>
            </a:endParaRPr>
          </a:p>
          <a:p>
            <a:endParaRPr lang="fr-FR" sz="2400" b="1" dirty="0">
              <a:solidFill>
                <a:schemeClr val="accent2"/>
              </a:solidFill>
              <a:latin typeface="Lucida Handwriting" panose="03010101010101010101" pitchFamily="66" charset="0"/>
            </a:endParaRPr>
          </a:p>
          <a:p>
            <a:endParaRPr lang="fr-FR" b="1" dirty="0">
              <a:solidFill>
                <a:schemeClr val="accent2"/>
              </a:solidFill>
            </a:endParaRPr>
          </a:p>
          <a:p>
            <a:r>
              <a:rPr lang="fr-FR" b="1" dirty="0">
                <a:solidFill>
                  <a:schemeClr val="accent2"/>
                </a:solidFill>
              </a:rPr>
              <a:t>                                                               </a:t>
            </a:r>
          </a:p>
          <a:p>
            <a:endParaRPr lang="en-US" b="1" dirty="0">
              <a:solidFill>
                <a:schemeClr val="accent2"/>
              </a:solidFill>
            </a:endParaRPr>
          </a:p>
          <a:p>
            <a:endParaRPr lang="en-US" b="1" dirty="0">
              <a:solidFill>
                <a:schemeClr val="accent2"/>
              </a:solidFill>
            </a:endParaRPr>
          </a:p>
          <a:p>
            <a:r>
              <a:rPr lang="fr-FR" dirty="0"/>
              <a:t> 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1026" name="Picture 2" descr="ON NE NAIT PAS FEMME, ON LE DEVIENT - Simone DE BEAUVOIR - FIFEME Filles  Femmes Meres">
            <a:extLst>
              <a:ext uri="{FF2B5EF4-FFF2-40B4-BE49-F238E27FC236}">
                <a16:creationId xmlns:a16="http://schemas.microsoft.com/office/drawing/2014/main" id="{E9AB5BBC-12A4-2A24-7B34-09E06D85A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2334038"/>
            <a:ext cx="5715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imone de Beauvoir : « ...toute l'Histoire a été faite par des mâles. » |  L'Histoire en citations">
            <a:extLst>
              <a:ext uri="{FF2B5EF4-FFF2-40B4-BE49-F238E27FC236}">
                <a16:creationId xmlns:a16="http://schemas.microsoft.com/office/drawing/2014/main" id="{6CFE82BB-C179-0B22-ED25-54C5BBE6E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49" y="3076159"/>
            <a:ext cx="5715001" cy="285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226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17D1F-2E0C-B665-FFF6-89C571850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4">
            <a:extLst>
              <a:ext uri="{FF2B5EF4-FFF2-40B4-BE49-F238E27FC236}">
                <a16:creationId xmlns:a16="http://schemas.microsoft.com/office/drawing/2014/main" id="{BFFCF004-790A-26C7-FA17-6276FD0B0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832640"/>
          </a:xfrm>
          <a:prstGeom prst="rect">
            <a:avLst/>
          </a:prstGeom>
          <a:gradFill rotWithShape="1">
            <a:gsLst>
              <a:gs pos="0">
                <a:srgbClr val="F8FCC4"/>
              </a:gs>
              <a:gs pos="100000">
                <a:srgbClr val="FDE3C7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fr-FR" sz="2000" b="1" dirty="0">
                <a:solidFill>
                  <a:schemeClr val="accent2"/>
                </a:solidFill>
              </a:rPr>
              <a:t>                                                         </a:t>
            </a:r>
            <a:r>
              <a:rPr lang="fr-FR" sz="2000" b="1" dirty="0">
                <a:solidFill>
                  <a:srgbClr val="002060"/>
                </a:solidFill>
              </a:rPr>
              <a:t>     </a:t>
            </a:r>
          </a:p>
          <a:p>
            <a:r>
              <a:rPr lang="fr-FR" sz="2000" b="1" dirty="0">
                <a:solidFill>
                  <a:srgbClr val="002060"/>
                </a:solidFill>
              </a:rPr>
              <a:t>      </a:t>
            </a:r>
            <a:r>
              <a:rPr lang="fr-FR" sz="2000" b="1" dirty="0"/>
              <a:t>Simone de Beauvoir a été à l’origine de ce qui deviendra le </a:t>
            </a:r>
            <a:r>
              <a:rPr lang="fr-FR" sz="2000" b="1" dirty="0">
                <a:highlight>
                  <a:srgbClr val="FFFF00"/>
                </a:highlight>
              </a:rPr>
              <a:t>féminisme postmoderne</a:t>
            </a:r>
            <a:r>
              <a:rPr lang="fr-FR" sz="2000" b="1" dirty="0"/>
              <a:t>. </a:t>
            </a:r>
          </a:p>
          <a:p>
            <a:r>
              <a:rPr lang="fr-FR" sz="2000" b="1" dirty="0"/>
              <a:t>   Son ouvrage </a:t>
            </a:r>
            <a:r>
              <a:rPr lang="fr-FR" sz="2000" b="1" i="1" dirty="0"/>
              <a:t>Le deuxième sexe,</a:t>
            </a:r>
            <a:r>
              <a:rPr lang="fr-FR" sz="2000" b="1" dirty="0"/>
              <a:t> paru en deux tomes  « Les Faits et les Mythes » et</a:t>
            </a:r>
          </a:p>
          <a:p>
            <a:r>
              <a:rPr lang="fr-FR" sz="2000" b="1" dirty="0"/>
              <a:t>  « Expérience Vécue » chez Gallimard en 1949, faisaient immédiatement l’effet d’une </a:t>
            </a:r>
          </a:p>
          <a:p>
            <a:r>
              <a:rPr lang="fr-FR" sz="2000" b="1" dirty="0"/>
              <a:t>   bombe. L’ouvrage suscita de vives réactions, majoritairement </a:t>
            </a:r>
            <a:r>
              <a:rPr lang="fr-FR" sz="2000" b="1" dirty="0">
                <a:highlight>
                  <a:srgbClr val="FFFF00"/>
                </a:highlight>
              </a:rPr>
              <a:t>hostiles</a:t>
            </a:r>
            <a:r>
              <a:rPr lang="fr-FR" sz="2000" b="1" dirty="0"/>
              <a:t>. Beauvoir</a:t>
            </a:r>
          </a:p>
          <a:p>
            <a:r>
              <a:rPr lang="fr-FR" sz="2000" b="1" dirty="0"/>
              <a:t>                             écrit dans ses mémoires : </a:t>
            </a:r>
          </a:p>
          <a:p>
            <a:endParaRPr lang="fr-FR" sz="2000" b="1" dirty="0"/>
          </a:p>
          <a:p>
            <a:r>
              <a:rPr lang="fr-FR" sz="2000" b="1" dirty="0"/>
              <a:t>« Insatisfaite, glacée, priapique*, nymphomane, lesbienne, cent fois avortée, je fus tout,</a:t>
            </a:r>
          </a:p>
          <a:p>
            <a:r>
              <a:rPr lang="fr-FR" sz="2000" b="1" dirty="0"/>
              <a:t>  et même mère clandestine. On m'offrait de me guérir de ma frigidité, d'assouvir mes </a:t>
            </a:r>
          </a:p>
          <a:p>
            <a:r>
              <a:rPr lang="fr-FR" sz="2000" b="1" dirty="0"/>
              <a:t>   appétits de goule, on me promettait des révélations, en termes orduriers, mais au nom</a:t>
            </a:r>
          </a:p>
          <a:p>
            <a:r>
              <a:rPr lang="fr-FR" sz="2000" b="1" dirty="0"/>
              <a:t>   du vrai, du beau, du bien, de la santé et même de la poésie, indignement saccagés</a:t>
            </a:r>
          </a:p>
          <a:p>
            <a:r>
              <a:rPr lang="fr-FR" sz="2000" b="1" dirty="0"/>
              <a:t>            par moi. »</a:t>
            </a:r>
            <a:r>
              <a:rPr lang="fr-FR" sz="2000" b="1" baseline="30000" dirty="0"/>
              <a:t>.</a:t>
            </a:r>
            <a:r>
              <a:rPr lang="fr-FR" sz="2000" b="1" dirty="0"/>
              <a:t> </a:t>
            </a:r>
          </a:p>
          <a:p>
            <a:r>
              <a:rPr lang="fr-FR" sz="2000" b="1" dirty="0"/>
              <a:t>* dieu du phallus qui concentre dans son sexe les pouvoirs de son père et de sa mère, Aphrodite et Dionysos,</a:t>
            </a:r>
          </a:p>
          <a:p>
            <a:r>
              <a:rPr lang="fr-FR" sz="2000" b="1" dirty="0"/>
              <a:t>                                                              mais impuissant, il reste de bois.</a:t>
            </a:r>
          </a:p>
          <a:p>
            <a:endParaRPr lang="fr-FR" dirty="0"/>
          </a:p>
          <a:p>
            <a:r>
              <a:rPr lang="fr-FR" sz="2000" b="1" dirty="0"/>
              <a:t>   L’ouvrage a été traduit en plus de 40 langues dont le chinois, japonais, arabe, norvégien, polonais, serbe,</a:t>
            </a:r>
          </a:p>
          <a:p>
            <a:r>
              <a:rPr lang="fr-FR" sz="2000" b="1" dirty="0"/>
              <a:t>         hongrois, catalan</a:t>
            </a:r>
            <a:r>
              <a:rPr lang="fr-FR" dirty="0"/>
              <a:t>,</a:t>
            </a:r>
            <a:r>
              <a:rPr lang="fr-FR" sz="2000" b="1" dirty="0"/>
              <a:t> chaque fois dans un contexte éditorial, intellectuel et féministe particulier.</a:t>
            </a:r>
          </a:p>
          <a:p>
            <a:r>
              <a:rPr lang="fr-FR" sz="2000" b="1" dirty="0"/>
              <a:t>      Sa diffusion mondiale était assurée et a considérablement contribué à l’exportation du</a:t>
            </a:r>
          </a:p>
          <a:p>
            <a:r>
              <a:rPr lang="fr-FR" sz="2000" b="1" dirty="0"/>
              <a:t>                                                                                          </a:t>
            </a:r>
            <a:r>
              <a:rPr lang="fr-FR" sz="2000" b="1" dirty="0">
                <a:highlight>
                  <a:srgbClr val="FFFF00"/>
                </a:highlight>
              </a:rPr>
              <a:t>féminisme européen, </a:t>
            </a:r>
            <a:r>
              <a:rPr lang="fr-FR" sz="2000" b="1" dirty="0"/>
              <a:t>à une époque dite postmoderne. </a:t>
            </a:r>
          </a:p>
          <a:p>
            <a:r>
              <a:rPr lang="fr-FR" sz="2000" b="1" dirty="0"/>
              <a:t>                        </a:t>
            </a:r>
            <a:r>
              <a:rPr lang="fr-FR" sz="2000" b="1" dirty="0">
                <a:highlight>
                  <a:srgbClr val="FFFF00"/>
                </a:highlight>
              </a:rPr>
              <a:t>Quel type de féminisme</a:t>
            </a:r>
            <a:r>
              <a:rPr lang="fr-FR" sz="2000" b="1" dirty="0"/>
              <a:t> sera exporté dans ce monde dit </a:t>
            </a:r>
            <a:r>
              <a:rPr lang="fr-FR" sz="2000" b="1" dirty="0">
                <a:highlight>
                  <a:srgbClr val="FFFF00"/>
                </a:highlight>
              </a:rPr>
              <a:t>postmoderne</a:t>
            </a:r>
            <a:r>
              <a:rPr lang="fr-FR" sz="2000" b="1" dirty="0"/>
              <a:t>?                                   </a:t>
            </a:r>
            <a:endParaRPr lang="fr-FR" altLang="en-US" sz="2000" b="1" dirty="0"/>
          </a:p>
          <a:p>
            <a:r>
              <a:rPr lang="fr-FR" altLang="en-US" sz="2000" b="1" dirty="0">
                <a:solidFill>
                  <a:srgbClr val="002060"/>
                </a:solidFill>
              </a:rPr>
              <a:t> </a:t>
            </a:r>
            <a:endParaRPr lang="en-US" b="1" dirty="0"/>
          </a:p>
          <a:p>
            <a:pPr>
              <a:spcBef>
                <a:spcPct val="0"/>
              </a:spcBef>
            </a:pPr>
            <a:r>
              <a:rPr lang="fr-FR" sz="2000" dirty="0"/>
              <a:t>                    </a:t>
            </a:r>
            <a:endParaRPr lang="fr-FR" sz="2000" b="1" dirty="0">
              <a:solidFill>
                <a:schemeClr val="accent2"/>
              </a:solidFill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69DC0DA-B576-3B43-2B8A-A2277326D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565" y="333137"/>
            <a:ext cx="2338180" cy="335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6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4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94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94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4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4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4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4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4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4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4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4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4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4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4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4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4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4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4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4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45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45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45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45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45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45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45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45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45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45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45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12192000" cy="6832640"/>
          </a:xfrm>
          <a:prstGeom prst="rect">
            <a:avLst/>
          </a:prstGeom>
          <a:gradFill flip="none" rotWithShape="1">
            <a:gsLst>
              <a:gs pos="0">
                <a:srgbClr val="FEF1CE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hlink"/>
                </a:solidFill>
              </a:rPr>
              <a:t>                  </a:t>
            </a:r>
            <a:endParaRPr lang="fr-FR" altLang="en-US" sz="2000" b="1" dirty="0">
              <a:cs typeface="Times New Roman" pitchFamily="18" charset="0"/>
            </a:endParaRPr>
          </a:p>
          <a:p>
            <a:r>
              <a:rPr lang="fr-FR" altLang="en-US" sz="2000" b="1" dirty="0">
                <a:cs typeface="Times New Roman" pitchFamily="18" charset="0"/>
              </a:rPr>
              <a:t>                                                          Qu’est-ce qu’est le postmodernisme?</a:t>
            </a:r>
          </a:p>
          <a:p>
            <a:endParaRPr lang="fr-FR" altLang="en-US" sz="2000" b="1" dirty="0">
              <a:cs typeface="Times New Roman" pitchFamily="18" charset="0"/>
            </a:endParaRPr>
          </a:p>
          <a:p>
            <a:r>
              <a:rPr lang="fr-FR" altLang="en-US" sz="2000" b="1" dirty="0">
                <a:cs typeface="Times New Roman" pitchFamily="18" charset="0"/>
              </a:rPr>
              <a:t>   Il se définit comme une philosophie/idéologie. En France elle commence avec l’ouvrage de </a:t>
            </a:r>
            <a:r>
              <a:rPr lang="fr-FR" sz="2000" b="1" dirty="0"/>
              <a:t>Jean-François Lyotard, </a:t>
            </a:r>
            <a:r>
              <a:rPr lang="fr-FR" altLang="en-US" sz="2000" b="1" i="1" dirty="0">
                <a:cs typeface="Times New Roman" pitchFamily="18" charset="0"/>
              </a:rPr>
              <a:t>La Condition postmoderne. Rapport sur le Savoir</a:t>
            </a:r>
            <a:r>
              <a:rPr lang="fr-FR" altLang="en-US" sz="2000" b="1" dirty="0">
                <a:cs typeface="Times New Roman" pitchFamily="18" charset="0"/>
              </a:rPr>
              <a:t>, 1979. Le titre situe le livre après celui </a:t>
            </a:r>
          </a:p>
          <a:p>
            <a:r>
              <a:rPr lang="fr-FR" altLang="en-US" sz="2000" b="1" dirty="0">
                <a:cs typeface="Times New Roman" pitchFamily="18" charset="0"/>
              </a:rPr>
              <a:t>                                    d’André Malraux, </a:t>
            </a:r>
            <a:r>
              <a:rPr lang="fr-FR" altLang="en-US" sz="2000" b="1" i="1" dirty="0">
                <a:cs typeface="Times New Roman" pitchFamily="18" charset="0"/>
              </a:rPr>
              <a:t>La Condition humaine</a:t>
            </a:r>
            <a:r>
              <a:rPr lang="fr-FR" altLang="en-US" sz="2000" b="1" dirty="0">
                <a:cs typeface="Times New Roman" pitchFamily="18" charset="0"/>
              </a:rPr>
              <a:t>, 1933. </a:t>
            </a:r>
          </a:p>
          <a:p>
            <a:endParaRPr lang="fr-FR" sz="2000" b="1" dirty="0">
              <a:solidFill>
                <a:srgbClr val="002060"/>
              </a:solidFill>
              <a:cs typeface="Times New Roman" pitchFamily="18" charset="0"/>
            </a:endParaRPr>
          </a:p>
          <a:p>
            <a:r>
              <a:rPr lang="fr-FR" sz="2000" b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fr-FR" sz="2000" b="1" dirty="0">
                <a:cs typeface="Times New Roman" pitchFamily="18" charset="0"/>
              </a:rPr>
              <a:t>Ses thèses majeures sont les suivantes: </a:t>
            </a:r>
          </a:p>
          <a:p>
            <a:r>
              <a:rPr lang="fr-FR" sz="2000" b="1" dirty="0">
                <a:cs typeface="Times New Roman" pitchFamily="18" charset="0"/>
              </a:rPr>
              <a:t> </a:t>
            </a:r>
          </a:p>
          <a:p>
            <a:r>
              <a:rPr lang="fr-FR" sz="2000" b="1" dirty="0">
                <a:cs typeface="Times New Roman" pitchFamily="18" charset="0"/>
              </a:rPr>
              <a:t>  </a:t>
            </a:r>
            <a:r>
              <a:rPr lang="fr-FR" sz="2000" b="1" dirty="0"/>
              <a:t>Les histoires globales (appelées </a:t>
            </a:r>
            <a:r>
              <a:rPr lang="fr-FR" sz="2000" b="1" i="1" dirty="0"/>
              <a:t>« méta-narration »</a:t>
            </a:r>
            <a:r>
              <a:rPr lang="fr-FR" sz="2000" b="1" dirty="0"/>
              <a:t>) qui prétendent résumer toute l’histoire humaine, comme</a:t>
            </a:r>
          </a:p>
          <a:p>
            <a:r>
              <a:rPr lang="fr-FR" sz="2000" b="1" dirty="0"/>
              <a:t>   le font le marxisme, les totalitarismes de toutes sortes (nazisme, djihadisme, America first, un certain</a:t>
            </a:r>
          </a:p>
          <a:p>
            <a:r>
              <a:rPr lang="fr-FR" sz="2000" b="1" dirty="0"/>
              <a:t>   évangélisme), </a:t>
            </a:r>
            <a:r>
              <a:rPr lang="fr-FR" sz="2000" b="1" dirty="0">
                <a:highlight>
                  <a:srgbClr val="FFFF00"/>
                </a:highlight>
              </a:rPr>
              <a:t>ne sont pas crédibles </a:t>
            </a:r>
            <a:r>
              <a:rPr lang="fr-FR" sz="2000" b="1" dirty="0"/>
              <a:t>;  Voir Beauvoir: « Le présent enveloppe le passé et dans le passé </a:t>
            </a:r>
          </a:p>
          <a:p>
            <a:r>
              <a:rPr lang="fr-FR" sz="2000" b="1" dirty="0"/>
              <a:t>                         toute l’Histoire a été faite par des mâles. »</a:t>
            </a:r>
          </a:p>
          <a:p>
            <a:r>
              <a:rPr lang="fr-FR" sz="2000" b="1" dirty="0"/>
              <a:t>  </a:t>
            </a:r>
          </a:p>
          <a:p>
            <a:r>
              <a:rPr lang="fr-FR" sz="2000" dirty="0"/>
              <a:t>  </a:t>
            </a:r>
            <a:r>
              <a:rPr lang="fr-FR" sz="2000" b="1" dirty="0">
                <a:highlight>
                  <a:srgbClr val="FFFF00"/>
                </a:highlight>
              </a:rPr>
              <a:t>Le savoir</a:t>
            </a:r>
            <a:r>
              <a:rPr lang="fr-FR" sz="2000" b="1" dirty="0"/>
              <a:t>, </a:t>
            </a:r>
            <a:r>
              <a:rPr lang="fr-FR" sz="2000" b="1" dirty="0">
                <a:highlight>
                  <a:srgbClr val="FFFF00"/>
                </a:highlight>
              </a:rPr>
              <a:t>confondu</a:t>
            </a:r>
            <a:r>
              <a:rPr lang="fr-FR" sz="2000" b="1" dirty="0"/>
              <a:t> aujourd’hui avec </a:t>
            </a:r>
            <a:r>
              <a:rPr lang="fr-FR" sz="2000" b="1" dirty="0">
                <a:highlight>
                  <a:srgbClr val="FFFF00"/>
                </a:highlight>
              </a:rPr>
              <a:t>l’information</a:t>
            </a:r>
            <a:r>
              <a:rPr lang="fr-FR" sz="2000" b="1" dirty="0"/>
              <a:t> stockée dans des bases de données et possédée par de</a:t>
            </a:r>
          </a:p>
          <a:p>
            <a:r>
              <a:rPr lang="fr-FR" sz="2000" b="1" dirty="0"/>
              <a:t>                                     grandes sociétés commerciales, n’est produit </a:t>
            </a:r>
            <a:r>
              <a:rPr lang="fr-FR" sz="2000" b="1" dirty="0">
                <a:highlight>
                  <a:srgbClr val="FFFF00"/>
                </a:highlight>
              </a:rPr>
              <a:t>que pour être vendu</a:t>
            </a:r>
            <a:r>
              <a:rPr lang="fr-FR" sz="2000" b="1" dirty="0"/>
              <a:t>. </a:t>
            </a:r>
          </a:p>
          <a:p>
            <a:endParaRPr lang="fr-FR" sz="2000" b="1" dirty="0"/>
          </a:p>
          <a:p>
            <a:r>
              <a:rPr lang="fr-FR" sz="2000" b="1" dirty="0"/>
              <a:t>  Bâtie sur les ruines des idéologies du passé et de l’actuel présent, la pensée postmoderne cherche à </a:t>
            </a:r>
          </a:p>
          <a:p>
            <a:r>
              <a:rPr lang="fr-FR" sz="2000" b="1" dirty="0"/>
              <a:t>    comprendre aujourd’hui le fonctionnement de sociétés constituées </a:t>
            </a:r>
            <a:r>
              <a:rPr lang="fr-FR" sz="2000" b="1" dirty="0">
                <a:highlight>
                  <a:srgbClr val="FFFF00"/>
                </a:highlight>
              </a:rPr>
              <a:t>d’individus en mal de repères.</a:t>
            </a:r>
          </a:p>
          <a:p>
            <a:endParaRPr lang="fr-FR" sz="2000" b="1" dirty="0">
              <a:highlight>
                <a:srgbClr val="FFFF00"/>
              </a:highlight>
            </a:endParaRPr>
          </a:p>
          <a:p>
            <a:endParaRPr lang="fr-FR" sz="2000" b="1" dirty="0">
              <a:highlight>
                <a:srgbClr val="FFFF00"/>
              </a:highlight>
            </a:endParaRPr>
          </a:p>
          <a:p>
            <a:r>
              <a:rPr lang="fr-FR" sz="2000" b="1" dirty="0"/>
              <a:t>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45697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171194"/>
          </a:xfrm>
          <a:prstGeom prst="rect">
            <a:avLst/>
          </a:prstGeom>
          <a:gradFill rotWithShape="1">
            <a:gsLst>
              <a:gs pos="0">
                <a:srgbClr val="DFFEC2"/>
              </a:gs>
              <a:gs pos="100000">
                <a:srgbClr val="FFFFCC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altLang="en-US" b="1" dirty="0">
                <a:solidFill>
                  <a:schemeClr val="accent2"/>
                </a:solidFill>
              </a:rPr>
              <a:t>                </a:t>
            </a:r>
            <a:r>
              <a:rPr lang="fr-FR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</a:t>
            </a:r>
            <a:r>
              <a:rPr lang="fr-FR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342900" indent="-342900"/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fr-FR" sz="2000" b="1" dirty="0">
                <a:cs typeface="Times New Roman" pitchFamily="18" charset="0"/>
              </a:rPr>
              <a:t>Le postmodernisme reconnaît que la réalité n'est pas simplement reflétée dans la compréhension </a:t>
            </a:r>
          </a:p>
          <a:p>
            <a:pPr marL="342900" indent="-342900"/>
            <a:r>
              <a:rPr lang="fr-FR" sz="2000" b="1" dirty="0">
                <a:cs typeface="Times New Roman" pitchFamily="18" charset="0"/>
              </a:rPr>
              <a:t>   humaine, mais qu'elle est plutôt construite lorsque l'esprit tente de comprendre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sa propre réalité, </a:t>
            </a:r>
          </a:p>
          <a:p>
            <a:pPr marL="342900" indent="-342900"/>
            <a:r>
              <a:rPr lang="fr-FR" sz="2000" b="1" dirty="0">
                <a:cs typeface="Times New Roman" pitchFamily="18" charset="0"/>
              </a:rPr>
              <a:t>  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particulière et personnelle</a:t>
            </a:r>
            <a:r>
              <a:rPr lang="fr-FR" sz="2000" b="1" dirty="0">
                <a:cs typeface="Times New Roman" pitchFamily="18" charset="0"/>
              </a:rPr>
              <a:t>. La quête de la vérité, qu'elle soit scientifique ou religieuse, devient un</a:t>
            </a:r>
          </a:p>
          <a:p>
            <a:pPr marL="342900" indent="-342900"/>
            <a:r>
              <a:rPr lang="fr-FR" sz="2000" b="1" dirty="0">
                <a:cs typeface="Times New Roman" pitchFamily="18" charset="0"/>
              </a:rPr>
              <a:t>          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long processus </a:t>
            </a:r>
            <a:r>
              <a:rPr lang="fr-FR" sz="2000" b="1" dirty="0">
                <a:cs typeface="Times New Roman" pitchFamily="18" charset="0"/>
              </a:rPr>
              <a:t>! Et Beauvoir s’engage dans ce long processus.</a:t>
            </a:r>
            <a:endParaRPr lang="fr-FR" altLang="en-US" sz="2000" b="1" dirty="0">
              <a:solidFill>
                <a:srgbClr val="FF0000"/>
              </a:solidFill>
            </a:endParaRPr>
          </a:p>
          <a:p>
            <a:endParaRPr lang="fr-FR" altLang="en-US" sz="2000" b="1" dirty="0">
              <a:solidFill>
                <a:srgbClr val="FF0000"/>
              </a:solidFill>
            </a:endParaRPr>
          </a:p>
          <a:p>
            <a:r>
              <a:rPr lang="fr-FR" altLang="en-US" sz="2000" b="1" dirty="0"/>
              <a:t>     Comme le post-modernisme rejette le dogmatisme, la doctrine devient « liquide » et « fluide ».</a:t>
            </a:r>
          </a:p>
          <a:p>
            <a:r>
              <a:rPr lang="fr-FR" altLang="en-US" sz="2000" b="1" dirty="0"/>
              <a:t>                                      Les connaissances doctrinales traditionnelles sont PERDUES. </a:t>
            </a:r>
          </a:p>
          <a:p>
            <a:r>
              <a:rPr lang="fr-FR" altLang="en-US" sz="2000" b="1" dirty="0"/>
              <a:t>     La doctrine politique ou religieuse est réduite à de simples phrases, cris de ralliement ou slogans que </a:t>
            </a:r>
          </a:p>
          <a:p>
            <a:r>
              <a:rPr lang="fr-FR" altLang="en-US" sz="2000" b="1" dirty="0"/>
              <a:t>            </a:t>
            </a:r>
            <a:r>
              <a:rPr lang="fr-FR" altLang="en-US" sz="2000" b="1" dirty="0">
                <a:highlight>
                  <a:srgbClr val="FFFF00"/>
                </a:highlight>
              </a:rPr>
              <a:t>l’on aime ou n’aime pas</a:t>
            </a:r>
            <a:r>
              <a:rPr lang="fr-FR" altLang="en-US" sz="2000" b="1" dirty="0"/>
              <a:t>, quand ils ne sont pas complètement jetés par-dessus bord. </a:t>
            </a:r>
          </a:p>
          <a:p>
            <a:endParaRPr lang="fr-FR" altLang="en-US" sz="2000" b="1" dirty="0"/>
          </a:p>
          <a:p>
            <a:r>
              <a:rPr lang="fr-FR" altLang="en-US" sz="2000" b="1" dirty="0"/>
              <a:t> Le postmodernisme </a:t>
            </a:r>
            <a:r>
              <a:rPr lang="fr-FR" altLang="en-US" sz="2000" b="1" dirty="0">
                <a:highlight>
                  <a:srgbClr val="FFFF00"/>
                </a:highlight>
              </a:rPr>
              <a:t>révèle</a:t>
            </a:r>
            <a:r>
              <a:rPr lang="fr-FR" altLang="en-US" sz="2000" b="1" dirty="0"/>
              <a:t> que la politique ou la religion organisée </a:t>
            </a:r>
            <a:r>
              <a:rPr lang="fr-FR" altLang="en-US" sz="2000" b="1" dirty="0">
                <a:highlight>
                  <a:srgbClr val="FFFF00"/>
                </a:highlight>
              </a:rPr>
              <a:t>PEUVENT être jetés par-dessus bord</a:t>
            </a:r>
            <a:r>
              <a:rPr lang="fr-FR" altLang="en-US" sz="2000" b="1" dirty="0"/>
              <a:t>. </a:t>
            </a:r>
          </a:p>
          <a:p>
            <a:r>
              <a:rPr lang="fr-FR" altLang="en-US" sz="2000" b="1" dirty="0"/>
              <a:t>    Les méta-narratives/grandes histoires sur la </a:t>
            </a:r>
            <a:r>
              <a:rPr lang="fr-FR" altLang="en-US" sz="2000" b="1" dirty="0">
                <a:highlight>
                  <a:srgbClr val="FFFF00"/>
                </a:highlight>
              </a:rPr>
              <a:t>condition humaine </a:t>
            </a:r>
            <a:r>
              <a:rPr lang="fr-FR" altLang="en-US" sz="2000" b="1" dirty="0"/>
              <a:t>en général ne tiennent plus.</a:t>
            </a:r>
          </a:p>
          <a:p>
            <a:r>
              <a:rPr lang="fr-FR" altLang="en-US" sz="2000" b="1" dirty="0"/>
              <a:t> Cela conduit à un effondrement progressif et massif des sociétés politiques, culturelles, religieuses </a:t>
            </a:r>
          </a:p>
          <a:p>
            <a:r>
              <a:rPr lang="fr-FR" altLang="en-US" sz="2000" b="1" dirty="0"/>
              <a:t>   connues jusqu’ici, et fait le succès des mouvements d’extrême droite ou extrême gauche ou totalitaire.</a:t>
            </a:r>
          </a:p>
          <a:p>
            <a:endParaRPr lang="fr-FR" altLang="en-US" sz="2000" b="1" dirty="0"/>
          </a:p>
          <a:p>
            <a:r>
              <a:rPr lang="fr-FR" altLang="en-US" sz="2000" b="1" dirty="0"/>
              <a:t> Au niveau des communautés chrétiennes cette évolution est à l'origine de l'émergence  des « </a:t>
            </a:r>
            <a:r>
              <a:rPr lang="fr-FR" altLang="en-US" sz="2000" b="1" i="1" dirty="0"/>
              <a:t>nones</a:t>
            </a:r>
            <a:r>
              <a:rPr lang="fr-FR" altLang="en-US" sz="2000" b="1" dirty="0"/>
              <a:t> »/</a:t>
            </a:r>
          </a:p>
          <a:p>
            <a:r>
              <a:rPr lang="fr-FR" altLang="en-US" sz="2000" b="1" dirty="0"/>
              <a:t>  </a:t>
            </a:r>
            <a:r>
              <a:rPr lang="fr-FR" altLang="en-US" sz="2000" b="1" i="1" dirty="0"/>
              <a:t>non-</a:t>
            </a:r>
            <a:r>
              <a:rPr lang="fr-FR" altLang="en-US" sz="2000" b="1" i="1" dirty="0" err="1"/>
              <a:t>denominational</a:t>
            </a:r>
            <a:r>
              <a:rPr lang="fr-FR" altLang="en-US" sz="2000" b="1" i="1" dirty="0"/>
              <a:t> </a:t>
            </a:r>
            <a:r>
              <a:rPr lang="fr-FR" altLang="en-US" sz="2000" b="1" i="1" dirty="0" err="1"/>
              <a:t>Christianity</a:t>
            </a:r>
            <a:r>
              <a:rPr lang="fr-FR" altLang="en-US" sz="2000" b="1" dirty="0"/>
              <a:t>.  Il s'agit de personnes qui s'identifient comme athées ou agnostiques, </a:t>
            </a:r>
          </a:p>
          <a:p>
            <a:r>
              <a:rPr lang="fr-FR" altLang="en-US" sz="2000" b="1" dirty="0"/>
              <a:t>           des chrétiens du passé qui ont pris leur distance avec toute confession chrétienne, et déclarent  </a:t>
            </a:r>
          </a:p>
          <a:p>
            <a:r>
              <a:rPr lang="fr-FR" altLang="en-US" sz="2000" b="1" dirty="0"/>
              <a:t>                                                     leur religion n'est « rien de particulier ».</a:t>
            </a:r>
          </a:p>
          <a:p>
            <a:endParaRPr lang="fr-FR" altLang="en-US" sz="2000" b="1" dirty="0"/>
          </a:p>
          <a:p>
            <a:endParaRPr lang="fr-FR" altLang="en-US" sz="2000" b="1" dirty="0"/>
          </a:p>
          <a:p>
            <a:endParaRPr lang="fr-FR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25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25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53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53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53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53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53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53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12192000" cy="8248412"/>
          </a:xfrm>
          <a:prstGeom prst="rect">
            <a:avLst/>
          </a:prstGeom>
          <a:gradFill>
            <a:gsLst>
              <a:gs pos="77000">
                <a:srgbClr val="FDFED6"/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E8FED2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 </a:t>
            </a:r>
          </a:p>
          <a:p>
            <a:r>
              <a:rPr lang="fr-FR" b="1" dirty="0">
                <a:solidFill>
                  <a:srgbClr val="002060"/>
                </a:solidFill>
              </a:rPr>
              <a:t>                          </a:t>
            </a:r>
            <a:r>
              <a:rPr lang="fr-FR" sz="2000" b="1" dirty="0">
                <a:solidFill>
                  <a:srgbClr val="002060"/>
                </a:solidFill>
              </a:rPr>
              <a:t>       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  Pour </a:t>
            </a:r>
            <a:r>
              <a:rPr lang="en-US" sz="2000" b="1" dirty="0" err="1"/>
              <a:t>toutes</a:t>
            </a:r>
            <a:r>
              <a:rPr lang="en-US" sz="2000" b="1" dirty="0"/>
              <a:t> </a:t>
            </a:r>
            <a:r>
              <a:rPr lang="en-US" sz="2000" b="1" dirty="0" err="1"/>
              <a:t>ces</a:t>
            </a:r>
            <a:r>
              <a:rPr lang="en-US" sz="2000" b="1" dirty="0"/>
              <a:t> raisons, les </a:t>
            </a:r>
            <a:r>
              <a:rPr lang="en-US" sz="2000" b="1" dirty="0" err="1"/>
              <a:t>générations</a:t>
            </a:r>
            <a:r>
              <a:rPr lang="en-US" sz="2000" b="1" dirty="0"/>
              <a:t> </a:t>
            </a:r>
            <a:r>
              <a:rPr lang="en-US" sz="2000" b="1" dirty="0" err="1"/>
              <a:t>postmodernistes</a:t>
            </a:r>
            <a:r>
              <a:rPr lang="en-US" sz="2000" b="1" dirty="0"/>
              <a:t> </a:t>
            </a:r>
            <a:r>
              <a:rPr lang="en-US" sz="2000" b="1" dirty="0" err="1"/>
              <a:t>oscillent</a:t>
            </a:r>
            <a:r>
              <a:rPr lang="en-US" sz="2000" b="1" dirty="0"/>
              <a:t> entre un style de vie de liberté </a:t>
            </a:r>
            <a:r>
              <a:rPr lang="en-US" sz="2000" b="1" dirty="0" err="1"/>
              <a:t>radicale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    et un </a:t>
            </a:r>
            <a:r>
              <a:rPr lang="en-US" sz="2000" b="1" dirty="0" err="1"/>
              <a:t>conservatisme</a:t>
            </a:r>
            <a:r>
              <a:rPr lang="en-US" sz="2000" b="1" dirty="0"/>
              <a:t> de tout bord qui </a:t>
            </a:r>
            <a:r>
              <a:rPr lang="en-US" sz="2000" b="1" dirty="0" err="1"/>
              <a:t>s’exprime</a:t>
            </a:r>
            <a:r>
              <a:rPr lang="en-US" sz="2000" b="1" dirty="0"/>
              <a:t> au </a:t>
            </a:r>
            <a:r>
              <a:rPr lang="en-US" sz="2000" b="1" dirty="0" err="1"/>
              <a:t>niveau</a:t>
            </a:r>
            <a:r>
              <a:rPr lang="en-US" sz="2000" b="1" dirty="0"/>
              <a:t> politique et religieux par un retour massif à</a:t>
            </a:r>
          </a:p>
          <a:p>
            <a:r>
              <a:rPr lang="en-US" sz="2000" b="1" dirty="0"/>
              <a:t>    un d/Dieu de </a:t>
            </a:r>
            <a:r>
              <a:rPr lang="en-US" sz="2000" b="1" dirty="0" err="1"/>
              <a:t>sexe</a:t>
            </a:r>
            <a:r>
              <a:rPr lang="en-US" sz="2000" b="1" dirty="0"/>
              <a:t> </a:t>
            </a:r>
            <a:r>
              <a:rPr lang="en-US" sz="2000" b="1" dirty="0" err="1"/>
              <a:t>masculin</a:t>
            </a:r>
            <a:r>
              <a:rPr lang="en-US" sz="2000" b="1" dirty="0"/>
              <a:t> et un </a:t>
            </a:r>
            <a:r>
              <a:rPr lang="en-US" sz="2000" b="1" dirty="0" err="1"/>
              <a:t>système</a:t>
            </a:r>
            <a:r>
              <a:rPr lang="en-US" sz="2000" b="1" dirty="0"/>
              <a:t> </a:t>
            </a:r>
            <a:r>
              <a:rPr lang="en-US" sz="2000" b="1" dirty="0" err="1"/>
              <a:t>binaire</a:t>
            </a:r>
            <a:r>
              <a:rPr lang="en-US" sz="2000" b="1" dirty="0"/>
              <a:t> des sexes, les seuls </a:t>
            </a:r>
            <a:r>
              <a:rPr lang="en-US" sz="2000" b="1" dirty="0" err="1"/>
              <a:t>capables</a:t>
            </a:r>
            <a:r>
              <a:rPr lang="en-US" sz="2000" b="1" dirty="0"/>
              <a:t> de </a:t>
            </a:r>
            <a:r>
              <a:rPr lang="en-US" sz="2000" b="1" dirty="0" err="1"/>
              <a:t>préserver</a:t>
            </a:r>
            <a:r>
              <a:rPr lang="en-US" sz="2000" b="1" dirty="0"/>
              <a:t> la</a:t>
            </a:r>
          </a:p>
          <a:p>
            <a:r>
              <a:rPr lang="en-US" sz="2000" b="1" dirty="0"/>
              <a:t>    </a:t>
            </a:r>
            <a:r>
              <a:rPr lang="en-US" sz="2000" b="1" dirty="0" err="1"/>
              <a:t>survie</a:t>
            </a:r>
            <a:r>
              <a:rPr lang="en-US" sz="2000" b="1" dirty="0"/>
              <a:t> de </a:t>
            </a:r>
            <a:r>
              <a:rPr lang="en-US" sz="2000" b="1" dirty="0" err="1"/>
              <a:t>l’humanité</a:t>
            </a:r>
            <a:r>
              <a:rPr lang="en-US" sz="2000" b="1" dirty="0"/>
              <a:t> . Pour y </a:t>
            </a:r>
            <a:r>
              <a:rPr lang="en-US" sz="2000" b="1" dirty="0" err="1"/>
              <a:t>parvenir</a:t>
            </a:r>
            <a:r>
              <a:rPr lang="en-US" sz="2000" b="1" dirty="0"/>
              <a:t> on se </a:t>
            </a:r>
            <a:r>
              <a:rPr lang="en-US" sz="2000" b="1" dirty="0" err="1"/>
              <a:t>trouve</a:t>
            </a:r>
            <a:r>
              <a:rPr lang="en-US" sz="2000" b="1" dirty="0"/>
              <a:t> des figures qui </a:t>
            </a:r>
            <a:r>
              <a:rPr lang="en-US" sz="2000" b="1" dirty="0" err="1"/>
              <a:t>s’imposent</a:t>
            </a:r>
            <a:r>
              <a:rPr lang="en-US" sz="2000" b="1" dirty="0"/>
              <a:t> </a:t>
            </a:r>
            <a:r>
              <a:rPr lang="en-US" sz="2000" b="1" dirty="0" err="1"/>
              <a:t>comme</a:t>
            </a:r>
            <a:r>
              <a:rPr lang="en-US" sz="2000" b="1" dirty="0"/>
              <a:t>  </a:t>
            </a:r>
            <a:r>
              <a:rPr lang="en-US" sz="2000" b="1" dirty="0">
                <a:highlight>
                  <a:srgbClr val="FFFF00"/>
                </a:highlight>
              </a:rPr>
              <a:t>“</a:t>
            </a:r>
            <a:r>
              <a:rPr lang="en-US" sz="2000" b="1" dirty="0" err="1">
                <a:highlight>
                  <a:srgbClr val="FFFF00"/>
                </a:highlight>
              </a:rPr>
              <a:t>sauveurs</a:t>
            </a:r>
            <a:r>
              <a:rPr lang="en-US" sz="2000" b="1" dirty="0">
                <a:highlight>
                  <a:srgbClr val="FFFF00"/>
                </a:highlight>
              </a:rPr>
              <a:t>”.</a:t>
            </a:r>
          </a:p>
          <a:p>
            <a:endParaRPr lang="en-US" sz="2000" b="1" dirty="0"/>
          </a:p>
          <a:p>
            <a:r>
              <a:rPr lang="en-US" sz="2000" b="1" dirty="0"/>
              <a:t>        </a:t>
            </a:r>
            <a:r>
              <a:rPr lang="en-US" sz="2000" b="1" dirty="0" err="1"/>
              <a:t>Ces</a:t>
            </a:r>
            <a:r>
              <a:rPr lang="en-US" sz="2000" b="1" dirty="0"/>
              <a:t> </a:t>
            </a:r>
            <a:r>
              <a:rPr lang="en-US" sz="2000" b="1" dirty="0" err="1"/>
              <a:t>conservateurs</a:t>
            </a:r>
            <a:r>
              <a:rPr lang="en-US" sz="2000" b="1" dirty="0"/>
              <a:t> se </a:t>
            </a:r>
            <a:r>
              <a:rPr lang="en-US" sz="2000" b="1" dirty="0" err="1"/>
              <a:t>considèrent</a:t>
            </a:r>
            <a:r>
              <a:rPr lang="en-US" sz="2000" b="1" dirty="0"/>
              <a:t> </a:t>
            </a:r>
            <a:r>
              <a:rPr lang="en-US" sz="2000" b="1" dirty="0" err="1"/>
              <a:t>souvent</a:t>
            </a:r>
            <a:r>
              <a:rPr lang="en-US" sz="2000" b="1" dirty="0"/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en</a:t>
            </a:r>
            <a:r>
              <a:rPr lang="en-US" sz="2000" b="1" dirty="0">
                <a:highlight>
                  <a:srgbClr val="FFFF00"/>
                </a:highlight>
              </a:rPr>
              <a:t> guerre </a:t>
            </a:r>
            <a:r>
              <a:rPr lang="en-US" sz="2000" b="1" dirty="0" err="1"/>
              <a:t>contre</a:t>
            </a:r>
            <a:r>
              <a:rPr lang="en-US" sz="2000" b="1" dirty="0"/>
              <a:t> le </a:t>
            </a:r>
            <a:r>
              <a:rPr lang="en-US" sz="2000" b="1" dirty="0" err="1"/>
              <a:t>modernisme</a:t>
            </a:r>
            <a:r>
              <a:rPr lang="en-US" sz="2000" b="1" dirty="0"/>
              <a:t>, </a:t>
            </a:r>
            <a:r>
              <a:rPr lang="en-US" sz="2000" b="1" dirty="0" err="1"/>
              <a:t>ce</a:t>
            </a:r>
            <a:r>
              <a:rPr lang="en-US" sz="2000" b="1" dirty="0"/>
              <a:t> qui </a:t>
            </a:r>
            <a:r>
              <a:rPr lang="en-US" sz="2000" b="1" dirty="0" err="1"/>
              <a:t>établit</a:t>
            </a:r>
            <a:endParaRPr lang="en-US" sz="2000" b="1" dirty="0"/>
          </a:p>
          <a:p>
            <a:r>
              <a:rPr lang="en-US" sz="2000" b="1" dirty="0"/>
              <a:t> </a:t>
            </a:r>
            <a:r>
              <a:rPr lang="en-US" sz="2000" b="1" dirty="0" err="1"/>
              <a:t>une</a:t>
            </a:r>
            <a:r>
              <a:rPr lang="en-US" sz="2000" b="1" dirty="0"/>
              <a:t> </a:t>
            </a:r>
            <a:r>
              <a:rPr lang="en-US" sz="2000" b="1" dirty="0" err="1"/>
              <a:t>continuité</a:t>
            </a:r>
            <a:r>
              <a:rPr lang="en-US" sz="2000" b="1" dirty="0"/>
              <a:t> avec le post-</a:t>
            </a:r>
            <a:r>
              <a:rPr lang="en-US" sz="2000" b="1" dirty="0" err="1"/>
              <a:t>modernisme</a:t>
            </a:r>
            <a:r>
              <a:rPr lang="en-US" sz="2000" b="1" dirty="0"/>
              <a:t>. </a:t>
            </a:r>
            <a:r>
              <a:rPr lang="en-US" sz="2000" b="1" dirty="0" err="1"/>
              <a:t>C’est</a:t>
            </a:r>
            <a:r>
              <a:rPr lang="en-US" sz="2000" b="1" dirty="0"/>
              <a:t> </a:t>
            </a:r>
            <a:r>
              <a:rPr lang="en-US" sz="2000" b="1" dirty="0" err="1"/>
              <a:t>pourquoi</a:t>
            </a:r>
            <a:r>
              <a:rPr lang="en-US" sz="2000" b="1" dirty="0"/>
              <a:t> </a:t>
            </a:r>
            <a:r>
              <a:rPr lang="en-US" sz="2000" b="1" dirty="0" err="1"/>
              <a:t>ils</a:t>
            </a:r>
            <a:r>
              <a:rPr lang="en-US" sz="2000" b="1" dirty="0"/>
              <a:t> </a:t>
            </a:r>
            <a:r>
              <a:rPr lang="en-US" sz="2000" b="1" dirty="0" err="1"/>
              <a:t>peuvent</a:t>
            </a:r>
            <a:r>
              <a:rPr lang="en-US" sz="2000" b="1" dirty="0"/>
              <a:t> à </a:t>
            </a:r>
            <a:r>
              <a:rPr lang="en-US" sz="2000" b="1" dirty="0" err="1"/>
              <a:t>l’occasion</a:t>
            </a:r>
            <a:r>
              <a:rPr lang="en-US" sz="2000" b="1" dirty="0"/>
              <a:t> </a:t>
            </a:r>
            <a:r>
              <a:rPr lang="en-US" sz="2000" b="1" dirty="0" err="1"/>
              <a:t>recourir</a:t>
            </a:r>
            <a:r>
              <a:rPr lang="en-US" sz="2000" b="1" dirty="0"/>
              <a:t> à la </a:t>
            </a:r>
          </a:p>
          <a:p>
            <a:r>
              <a:rPr lang="en-US" sz="2000" b="1" dirty="0"/>
              <a:t>                                  violence, </a:t>
            </a:r>
            <a:r>
              <a:rPr lang="en-US" sz="2000" b="1" dirty="0" err="1"/>
              <a:t>puisqu’ils</a:t>
            </a:r>
            <a:r>
              <a:rPr lang="en-US" sz="2000" b="1" dirty="0"/>
              <a:t> </a:t>
            </a:r>
            <a:r>
              <a:rPr lang="en-US" sz="2000" b="1" dirty="0" err="1"/>
              <a:t>sont</a:t>
            </a:r>
            <a:r>
              <a:rPr lang="en-US" sz="2000" b="1" dirty="0"/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en</a:t>
            </a:r>
            <a:r>
              <a:rPr lang="en-US" sz="2000" b="1" dirty="0">
                <a:highlight>
                  <a:srgbClr val="FFFF00"/>
                </a:highlight>
              </a:rPr>
              <a:t> croisade</a:t>
            </a:r>
            <a:r>
              <a:rPr lang="en-US" sz="2000" b="1" dirty="0"/>
              <a:t>.</a:t>
            </a:r>
          </a:p>
          <a:p>
            <a:r>
              <a:rPr lang="en-US" sz="2000" b="1" dirty="0"/>
              <a:t>    </a:t>
            </a:r>
          </a:p>
          <a:p>
            <a:r>
              <a:rPr lang="en-US" sz="2000" b="1" dirty="0"/>
              <a:t> </a:t>
            </a:r>
            <a:r>
              <a:rPr lang="en-US" sz="2000" b="1" dirty="0" err="1"/>
              <a:t>Voir</a:t>
            </a:r>
            <a:r>
              <a:rPr lang="en-US" sz="2000" b="1" dirty="0"/>
              <a:t>: la croisade anti-genre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Pologne</a:t>
            </a:r>
            <a:r>
              <a:rPr lang="en-US" sz="2000" b="1" dirty="0"/>
              <a:t>: Jaroslaw Kaczynski </a:t>
            </a:r>
            <a:r>
              <a:rPr lang="fr-FR" sz="2000" b="1" dirty="0"/>
              <a:t>a déclaré que la victoire de son</a:t>
            </a:r>
          </a:p>
          <a:p>
            <a:r>
              <a:rPr lang="fr-FR" sz="2000" b="1" dirty="0"/>
              <a:t>   parti empêcherait les mariages homosexuels (2015) ». Le président Andrzej </a:t>
            </a:r>
            <a:r>
              <a:rPr lang="fr-FR" sz="2000" b="1" dirty="0" err="1"/>
              <a:t>Dudza</a:t>
            </a:r>
            <a:r>
              <a:rPr lang="fr-FR" sz="2000" b="1" dirty="0"/>
              <a:t> a qualifié</a:t>
            </a:r>
          </a:p>
          <a:p>
            <a:r>
              <a:rPr lang="fr-FR" sz="2000" b="1" dirty="0"/>
              <a:t>               l'idéologie LGBTQ de « une sorte de néo-bolchevisme (2020) ». </a:t>
            </a:r>
            <a:endParaRPr lang="en-US" sz="2000" b="1" dirty="0"/>
          </a:p>
          <a:p>
            <a:endParaRPr lang="en-US" sz="2000" b="1" dirty="0"/>
          </a:p>
          <a:p>
            <a:r>
              <a:rPr lang="en-US" sz="2000" b="1" dirty="0"/>
              <a:t>    </a:t>
            </a:r>
          </a:p>
          <a:p>
            <a:r>
              <a:rPr lang="en-US" sz="2000" b="1" dirty="0"/>
              <a:t> </a:t>
            </a:r>
            <a:r>
              <a:rPr lang="en-US" sz="2000" b="1" dirty="0" err="1"/>
              <a:t>Voir</a:t>
            </a:r>
            <a:r>
              <a:rPr lang="en-US" sz="2000" b="1" dirty="0"/>
              <a:t> </a:t>
            </a:r>
            <a:r>
              <a:rPr lang="en-US" sz="2000" b="1" dirty="0" err="1"/>
              <a:t>aussi</a:t>
            </a:r>
            <a:r>
              <a:rPr lang="en-US" sz="2000" b="1" dirty="0"/>
              <a:t>: Avec </a:t>
            </a:r>
            <a:r>
              <a:rPr lang="en-US" sz="2000" b="1" dirty="0" err="1"/>
              <a:t>l’avènement</a:t>
            </a:r>
            <a:r>
              <a:rPr lang="en-US" sz="2000" b="1" dirty="0"/>
              <a:t> de Mr. Trump, le </a:t>
            </a:r>
            <a:r>
              <a:rPr lang="en-US" sz="2000" b="1" dirty="0" err="1"/>
              <a:t>Projet</a:t>
            </a:r>
            <a:r>
              <a:rPr lang="en-US" sz="2000" b="1" dirty="0"/>
              <a:t> Manifesto 2025 </a:t>
            </a:r>
            <a:r>
              <a:rPr lang="en-US" sz="2000" b="1" dirty="0" err="1"/>
              <a:t>promet</a:t>
            </a:r>
            <a:r>
              <a:rPr lang="en-US" sz="2000" b="1" dirty="0"/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d’abolir</a:t>
            </a:r>
            <a:r>
              <a:rPr lang="en-US" sz="2000" b="1" dirty="0">
                <a:highlight>
                  <a:srgbClr val="FFFF00"/>
                </a:highlight>
              </a:rPr>
              <a:t> </a:t>
            </a:r>
            <a:r>
              <a:rPr lang="en-US" sz="2000" b="1" i="1" dirty="0"/>
              <a:t> </a:t>
            </a:r>
            <a:r>
              <a:rPr lang="en-US" sz="2000" b="1" dirty="0"/>
              <a:t>les </a:t>
            </a:r>
            <a:r>
              <a:rPr lang="en-US" sz="2000" b="1" dirty="0" err="1"/>
              <a:t>lois</a:t>
            </a:r>
            <a:r>
              <a:rPr lang="en-US" sz="2000" b="1" dirty="0"/>
              <a:t> </a:t>
            </a:r>
            <a:r>
              <a:rPr lang="en-US" sz="2000" b="1" dirty="0" err="1"/>
              <a:t>contre</a:t>
            </a:r>
            <a:r>
              <a:rPr lang="en-US" sz="2000" b="1" dirty="0"/>
              <a:t> la </a:t>
            </a:r>
          </a:p>
          <a:p>
            <a:r>
              <a:rPr lang="en-US" sz="2000" b="1" dirty="0"/>
              <a:t>    discrimination </a:t>
            </a:r>
            <a:r>
              <a:rPr lang="en-US" sz="2000" b="1" dirty="0" err="1"/>
              <a:t>basée</a:t>
            </a:r>
            <a:r>
              <a:rPr lang="en-US" sz="2000" b="1" dirty="0"/>
              <a:t> sur </a:t>
            </a:r>
            <a:r>
              <a:rPr lang="en-US" sz="2000" b="1" dirty="0" err="1"/>
              <a:t>l’orientation</a:t>
            </a:r>
            <a:r>
              <a:rPr lang="en-US" sz="2000" b="1" dirty="0"/>
              <a:t> </a:t>
            </a:r>
            <a:r>
              <a:rPr lang="en-US" sz="2000" b="1" dirty="0" err="1"/>
              <a:t>sexuelle</a:t>
            </a:r>
            <a:r>
              <a:rPr lang="en-US" sz="2000" b="1" dirty="0"/>
              <a:t> et </a:t>
            </a:r>
            <a:r>
              <a:rPr lang="en-US" sz="2000" b="1" dirty="0" err="1"/>
              <a:t>l’identité</a:t>
            </a:r>
            <a:r>
              <a:rPr lang="en-US" sz="2000" b="1" dirty="0"/>
              <a:t> des genres et toute disposition qui </a:t>
            </a:r>
            <a:r>
              <a:rPr lang="en-US" sz="2000" b="1" dirty="0" err="1"/>
              <a:t>protège</a:t>
            </a:r>
            <a:r>
              <a:rPr lang="en-US" sz="2000" b="1" dirty="0"/>
              <a:t> la</a:t>
            </a:r>
          </a:p>
          <a:p>
            <a:r>
              <a:rPr lang="en-US" sz="2000" b="1" dirty="0"/>
              <a:t>    </a:t>
            </a:r>
            <a:r>
              <a:rPr lang="en-US" sz="2000" b="1" dirty="0" err="1"/>
              <a:t>communauté</a:t>
            </a:r>
            <a:r>
              <a:rPr lang="en-US" sz="2000" b="1" dirty="0"/>
              <a:t> LGBT+; </a:t>
            </a:r>
            <a:r>
              <a:rPr lang="en-US" sz="2000" b="1" dirty="0" err="1"/>
              <a:t>uniquement</a:t>
            </a:r>
            <a:r>
              <a:rPr lang="en-US" sz="2000" b="1" dirty="0"/>
              <a:t> pendant </a:t>
            </a:r>
            <a:r>
              <a:rPr lang="en-US" sz="2000" b="1" dirty="0" err="1"/>
              <a:t>l’année</a:t>
            </a:r>
            <a:r>
              <a:rPr lang="en-US" sz="2000" b="1" dirty="0"/>
              <a:t> 2024 532 </a:t>
            </a:r>
            <a:r>
              <a:rPr lang="en-US" sz="2000" b="1" dirty="0" err="1"/>
              <a:t>projets</a:t>
            </a:r>
            <a:r>
              <a:rPr lang="en-US" sz="2000" b="1" dirty="0"/>
              <a:t> de </a:t>
            </a:r>
            <a:r>
              <a:rPr lang="en-US" sz="2000" b="1" dirty="0" err="1"/>
              <a:t>lois</a:t>
            </a:r>
            <a:r>
              <a:rPr lang="en-US" sz="2000" b="1" dirty="0"/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contre</a:t>
            </a:r>
            <a:r>
              <a:rPr lang="en-US" sz="2000" b="1" dirty="0">
                <a:highlight>
                  <a:srgbClr val="FFFF00"/>
                </a:highlight>
              </a:rPr>
              <a:t> la </a:t>
            </a:r>
            <a:r>
              <a:rPr lang="en-US" sz="2000" b="1" dirty="0" err="1">
                <a:highlight>
                  <a:srgbClr val="FFFF00"/>
                </a:highlight>
              </a:rPr>
              <a:t>communauté</a:t>
            </a:r>
            <a:endParaRPr lang="en-US" sz="2000" b="1" dirty="0">
              <a:highlight>
                <a:srgbClr val="FFFF00"/>
              </a:highlight>
            </a:endParaRPr>
          </a:p>
          <a:p>
            <a:r>
              <a:rPr lang="en-US" sz="2000" b="1" dirty="0"/>
              <a:t>          </a:t>
            </a:r>
            <a:r>
              <a:rPr lang="en-US" sz="2000" b="1" dirty="0">
                <a:highlight>
                  <a:srgbClr val="FFFF00"/>
                </a:highlight>
              </a:rPr>
              <a:t>LGBT+ </a:t>
            </a:r>
            <a:r>
              <a:rPr lang="en-US" sz="2000" b="1" dirty="0"/>
              <a:t>à travers </a:t>
            </a:r>
            <a:r>
              <a:rPr lang="en-US" sz="2000" b="1" dirty="0" err="1"/>
              <a:t>tous</a:t>
            </a:r>
            <a:r>
              <a:rPr lang="en-US" sz="2000" b="1" dirty="0"/>
              <a:t> les </a:t>
            </a:r>
            <a:r>
              <a:rPr lang="en-US" sz="2000" b="1" dirty="0" err="1"/>
              <a:t>Etats</a:t>
            </a:r>
            <a:r>
              <a:rPr lang="en-US" sz="2000" b="1" dirty="0"/>
              <a:t>-Unis </a:t>
            </a:r>
            <a:r>
              <a:rPr lang="en-US" sz="2000" b="1" dirty="0" err="1"/>
              <a:t>ont</a:t>
            </a:r>
            <a:r>
              <a:rPr lang="en-US" sz="2000" b="1" dirty="0"/>
              <a:t> </a:t>
            </a:r>
            <a:r>
              <a:rPr lang="en-US" sz="2000" b="1" dirty="0" err="1"/>
              <a:t>été</a:t>
            </a:r>
            <a:r>
              <a:rPr lang="en-US" sz="2000" b="1" dirty="0"/>
              <a:t> </a:t>
            </a:r>
            <a:r>
              <a:rPr lang="en-US" sz="2000" b="1" dirty="0" err="1"/>
              <a:t>relevés</a:t>
            </a:r>
            <a:r>
              <a:rPr lang="en-US" sz="2000" b="1" dirty="0"/>
              <a:t> par l’Union américaine des </a:t>
            </a:r>
            <a:r>
              <a:rPr lang="en-US" sz="2000" b="1" dirty="0" err="1"/>
              <a:t>libertés</a:t>
            </a:r>
            <a:r>
              <a:rPr lang="en-US" sz="2000" b="1" dirty="0"/>
              <a:t> </a:t>
            </a:r>
            <a:r>
              <a:rPr lang="en-US" sz="2000" b="1" dirty="0" err="1"/>
              <a:t>civiles</a:t>
            </a:r>
            <a:r>
              <a:rPr lang="en-US" sz="2000" b="1" dirty="0"/>
              <a:t>.</a:t>
            </a:r>
          </a:p>
          <a:p>
            <a:pPr fontAlgn="base">
              <a:spcBef>
                <a:spcPts val="0"/>
              </a:spcBef>
            </a:pPr>
            <a:r>
              <a:rPr lang="en-US" sz="2000" b="1" dirty="0"/>
              <a:t>   </a:t>
            </a:r>
          </a:p>
          <a:p>
            <a:endParaRPr lang="en-US" sz="2000" b="1" dirty="0"/>
          </a:p>
          <a:p>
            <a:endParaRPr lang="en-US" b="1" dirty="0"/>
          </a:p>
          <a:p>
            <a:endParaRPr lang="en-US" b="1" dirty="0"/>
          </a:p>
          <a:p>
            <a:endParaRPr lang="fr-FR" b="1" dirty="0"/>
          </a:p>
          <a:p>
            <a:r>
              <a:rPr lang="en-US" b="1" dirty="0">
                <a:solidFill>
                  <a:srgbClr val="002060"/>
                </a:solidFill>
              </a:rPr>
              <a:t> </a:t>
            </a:r>
            <a:endParaRPr lang="fr-FR" dirty="0"/>
          </a:p>
        </p:txBody>
      </p:sp>
      <p:pic>
        <p:nvPicPr>
          <p:cNvPr id="1028" name="Picture 4" descr="La croisade &quot;anti-genre&quot;: Du Vatican aux Manif pour tous (Petite  encyclopédie critique) (French Edition) eBook : Prearo, Massimo,  Garbagnoli, Sara, Garbagnoli, Sara, Prearo, Massimo: Amazon.es: Tienda  Kindle">
            <a:extLst>
              <a:ext uri="{FF2B5EF4-FFF2-40B4-BE49-F238E27FC236}">
                <a16:creationId xmlns:a16="http://schemas.microsoft.com/office/drawing/2014/main" id="{59030403-F477-8FEE-4161-72E3CB7D7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896" y="1956044"/>
            <a:ext cx="1932518" cy="2945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2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3">
            <a:extLst>
              <a:ext uri="{FF2B5EF4-FFF2-40B4-BE49-F238E27FC236}">
                <a16:creationId xmlns:a16="http://schemas.microsoft.com/office/drawing/2014/main" id="{99590ABF-F4B0-4A6A-953C-05C8A91D7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"/>
            <a:ext cx="12192000" cy="7755969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FF9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800" b="1" dirty="0">
                <a:solidFill>
                  <a:srgbClr val="002060"/>
                </a:solidFill>
              </a:rPr>
              <a:t>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800" b="1" dirty="0">
                <a:solidFill>
                  <a:srgbClr val="002060"/>
                </a:solidFill>
              </a:rPr>
              <a:t>                                     </a:t>
            </a:r>
            <a:r>
              <a:rPr lang="fr-FR" altLang="en-US" sz="1800" b="1" dirty="0"/>
              <a:t> </a:t>
            </a:r>
            <a:r>
              <a:rPr lang="fr-FR" altLang="en-US" sz="1800" b="1" u="sng" dirty="0"/>
              <a:t>Simone de Beauvoir (1908-1986) – son expérience vécue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/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</a:t>
            </a:r>
            <a:r>
              <a:rPr lang="fr-FR" altLang="en-US" sz="2000" b="1" dirty="0">
                <a:latin typeface="+mn-lt"/>
              </a:rPr>
              <a:t>Elle </a:t>
            </a:r>
            <a:r>
              <a:rPr lang="fr-FR" altLang="en-US" sz="1800" b="1" dirty="0"/>
              <a:t>devient « l'icône » du post-modernisme dans la mesure où elle prend en main son propre destin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(juste après la 1</a:t>
            </a:r>
            <a:r>
              <a:rPr lang="fr-FR" altLang="en-US" sz="1800" b="1" baseline="30000" dirty="0"/>
              <a:t>ère</a:t>
            </a:r>
            <a:r>
              <a:rPr lang="fr-FR" altLang="en-US" sz="1800" b="1" dirty="0"/>
              <a:t> guerre mondiale) et rejette les rôles traditionnels assignés aux sexes sur la base de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               son </a:t>
            </a:r>
            <a:r>
              <a:rPr lang="fr-FR" altLang="en-US" sz="1800" b="1" dirty="0">
                <a:highlight>
                  <a:srgbClr val="FFFF00"/>
                </a:highlight>
              </a:rPr>
              <a:t>expérience vécue</a:t>
            </a:r>
            <a:r>
              <a:rPr lang="fr-FR" altLang="en-US" sz="1800" b="1" dirty="0"/>
              <a:t>, qu’elle va </a:t>
            </a:r>
            <a:r>
              <a:rPr lang="fr-FR" altLang="en-US" sz="1800" b="1" dirty="0">
                <a:highlight>
                  <a:srgbClr val="FFFF00"/>
                </a:highlight>
              </a:rPr>
              <a:t>théoriser</a:t>
            </a:r>
            <a:r>
              <a:rPr lang="fr-FR" altLang="en-US" sz="1800" b="1" dirty="0"/>
              <a:t> par la suite dans </a:t>
            </a:r>
            <a:r>
              <a:rPr lang="fr-FR" altLang="en-US" sz="1800" b="1" i="1" dirty="0">
                <a:highlight>
                  <a:srgbClr val="FFFF00"/>
                </a:highlight>
              </a:rPr>
              <a:t>Le Deuxième Sexe</a:t>
            </a:r>
            <a:r>
              <a:rPr lang="fr-FR" altLang="en-US" sz="1800" b="1" dirty="0"/>
              <a:t>.</a:t>
            </a:r>
          </a:p>
          <a:p>
            <a:pPr>
              <a:spcBef>
                <a:spcPct val="0"/>
              </a:spcBef>
              <a:buNone/>
            </a:pPr>
            <a:endParaRPr lang="fr-FR" altLang="en-US" sz="1800" b="1" dirty="0"/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Son père, Georges Bertrand de Beauvoir est avocat, sa mère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Françoise Brasseur, issue de la bourgeoisie verdunoise. Le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grand-père maternel de Simone était Président de la banque de la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 Meuse qui fait faillite. Cela précipite toute la famille dans le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 déshonneur et la déconfiture. Le mariage de sa mère sauve un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                            peu « les meubles ».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A cinq ans, elle entre au Cours </a:t>
            </a:r>
            <a:r>
              <a:rPr lang="fr-FR" altLang="en-US" sz="1800" b="1" dirty="0" err="1"/>
              <a:t>Desir</a:t>
            </a:r>
            <a:r>
              <a:rPr lang="fr-FR" altLang="en-US" sz="1800" b="1" dirty="0"/>
              <a:t> à St. Germain des Près, où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sont scolarisées les jeunes filles de « bonne famille ». Elle y reste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                                    jusqu’au bac.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Son père, passionné de théâtre, pense que </a:t>
            </a:r>
            <a:r>
              <a:rPr lang="fr-FR" sz="2000" b="1" dirty="0">
                <a:latin typeface="+mn-lt"/>
              </a:rPr>
              <a:t>« le plus beau métier est celui d'écrivain »,</a:t>
            </a:r>
            <a:r>
              <a:rPr lang="fr-FR" altLang="en-US" sz="2000" b="1" dirty="0">
                <a:latin typeface="+mn-lt"/>
              </a:rPr>
              <a:t> que ses filles doivent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suivre cette voie pour se sortir de la condition dans laquelle elles se trouvent. Elle écrit dans ses Mémoires qu’il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disait, « </a:t>
            </a:r>
            <a:r>
              <a:rPr lang="fr-FR" sz="2000" dirty="0">
                <a:latin typeface="+mn-lt"/>
              </a:rPr>
              <a:t>Vous, mes petites, vous ne vous marierez pas, il faudra travailler », il y avait de l'amertume dans sa voix. »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Il lisait sa propre déchéance dans le difficile avenir de ses filles. </a:t>
            </a:r>
          </a:p>
          <a:p>
            <a:pPr>
              <a:spcBef>
                <a:spcPct val="0"/>
              </a:spcBef>
              <a:buNone/>
            </a:pPr>
            <a:endParaRPr lang="fr-FR" altLang="en-US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      </a:t>
            </a:r>
          </a:p>
          <a:p>
            <a:pPr>
              <a:spcBef>
                <a:spcPct val="0"/>
              </a:spcBef>
              <a:buNone/>
            </a:pPr>
            <a:endParaRPr lang="fr-FR" altLang="en-US" sz="1800" b="1" dirty="0"/>
          </a:p>
          <a:p>
            <a:pPr>
              <a:spcBef>
                <a:spcPct val="0"/>
              </a:spcBef>
              <a:buNone/>
            </a:pPr>
            <a:endParaRPr lang="fr-FR" altLang="en-US" sz="1800" b="1" dirty="0"/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>
                <a:solidFill>
                  <a:schemeClr val="accent2"/>
                </a:solidFill>
              </a:rPr>
              <a:t>                                                                                             </a:t>
            </a:r>
          </a:p>
        </p:txBody>
      </p:sp>
      <p:pic>
        <p:nvPicPr>
          <p:cNvPr id="1026" name="Picture 2" descr="Simone de Beauvoir, son enfance en Corrèze.">
            <a:extLst>
              <a:ext uri="{FF2B5EF4-FFF2-40B4-BE49-F238E27FC236}">
                <a16:creationId xmlns:a16="http://schemas.microsoft.com/office/drawing/2014/main" id="{4144D253-0220-ED37-F38F-D883DCC2B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635" y="2054087"/>
            <a:ext cx="4491257" cy="244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51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51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B4BFE-7F71-5776-32E8-6EFBB6356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>
            <a:extLst>
              <a:ext uri="{FF2B5EF4-FFF2-40B4-BE49-F238E27FC236}">
                <a16:creationId xmlns:a16="http://schemas.microsoft.com/office/drawing/2014/main" id="{0E9441D1-639F-8A25-5A26-5505F3067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0"/>
            <a:ext cx="12192001" cy="7509748"/>
          </a:xfrm>
          <a:prstGeom prst="rect">
            <a:avLst/>
          </a:prstGeom>
          <a:gradFill rotWithShape="1">
            <a:gsLst>
              <a:gs pos="0">
                <a:srgbClr val="D9F5FF"/>
              </a:gs>
              <a:gs pos="50000">
                <a:srgbClr val="F9FDCF"/>
              </a:gs>
              <a:gs pos="100000">
                <a:srgbClr val="D9F5FF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fr-FR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charset="0"/>
              </a:rPr>
              <a:t>                      </a:t>
            </a:r>
            <a:endParaRPr lang="fr-FR" altLang="fr-FR" b="1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</a:pPr>
            <a:endParaRPr lang="fr-FR" altLang="fr-FR" b="1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fr-FR" sz="2000" b="1" dirty="0"/>
              <a:t>Au cours de longues promenades solitaires dans la campagne, le désir d'une vie « hors du commun » se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/>
              <a:t>       forge en elle. Elle passe des séjours d’été heureux en Corrèze dans la propriété familiale.</a:t>
            </a:r>
            <a:endParaRPr lang="fr-FR" altLang="en-US" sz="2000" b="1" dirty="0"/>
          </a:p>
          <a:p>
            <a:pPr>
              <a:spcBef>
                <a:spcPct val="0"/>
              </a:spcBef>
            </a:pPr>
            <a:endParaRPr lang="fr-FR" altLang="en-US" sz="2000" b="1" dirty="0"/>
          </a:p>
          <a:p>
            <a:pPr>
              <a:spcBef>
                <a:spcPct val="0"/>
              </a:spcBef>
            </a:pPr>
            <a:r>
              <a:rPr lang="fr-FR" altLang="en-US" sz="2000" b="1" dirty="0"/>
              <a:t>Au Cours </a:t>
            </a:r>
            <a:r>
              <a:rPr lang="fr-FR" altLang="en-US" sz="2000" b="1" dirty="0" err="1"/>
              <a:t>Desir</a:t>
            </a:r>
            <a:r>
              <a:rPr lang="fr-FR" altLang="en-US" sz="2000" b="1" dirty="0"/>
              <a:t> elle se lie d’amitié avec Elisabeth Lecoin, surnommée Zaza, qui se moque du système </a:t>
            </a:r>
          </a:p>
          <a:p>
            <a:pPr>
              <a:spcBef>
                <a:spcPct val="0"/>
              </a:spcBef>
            </a:pPr>
            <a:r>
              <a:rPr lang="fr-FR" altLang="en-US" sz="2000" b="1" dirty="0"/>
              <a:t>                                                         de son établissement catholique.</a:t>
            </a:r>
          </a:p>
          <a:p>
            <a:pPr>
              <a:spcBef>
                <a:spcPct val="0"/>
              </a:spcBef>
            </a:pPr>
            <a:r>
              <a:rPr lang="fr-FR" altLang="en-US" sz="2000" b="1" dirty="0"/>
              <a:t>1922:  A 14 ans, Simone décide d’adopter l’athéisme et décide de devenir écrivaine.</a:t>
            </a:r>
          </a:p>
          <a:p>
            <a:pPr>
              <a:spcBef>
                <a:spcPct val="0"/>
              </a:spcBef>
            </a:pPr>
            <a:endParaRPr lang="fr-FR" altLang="en-US" sz="2000" b="1" dirty="0"/>
          </a:p>
          <a:p>
            <a:pPr>
              <a:spcBef>
                <a:spcPct val="0"/>
              </a:spcBef>
            </a:pPr>
            <a:r>
              <a:rPr lang="fr-FR" altLang="fr-FR" sz="2000" b="1" dirty="0">
                <a:solidFill>
                  <a:srgbClr val="002060"/>
                </a:solidFill>
              </a:rPr>
              <a:t> </a:t>
            </a:r>
            <a:r>
              <a:rPr lang="fr-FR" altLang="fr-FR" sz="2000" b="1" dirty="0"/>
              <a:t>Elle observe comment Zaza, suite à la rupture forcée avec son cousin André, tombe dans la dépression .</a:t>
            </a:r>
          </a:p>
          <a:p>
            <a:pPr>
              <a:spcBef>
                <a:spcPct val="0"/>
              </a:spcBef>
            </a:pPr>
            <a:r>
              <a:rPr lang="fr-FR" altLang="fr-FR" sz="2000" b="1" dirty="0"/>
              <a:t>En Sorbonne, Zaza vit une histoire d’amour avec Merleau-Ponty qui la demande en mariage. L’accord des</a:t>
            </a:r>
          </a:p>
          <a:p>
            <a:pPr>
              <a:spcBef>
                <a:spcPct val="0"/>
              </a:spcBef>
            </a:pPr>
            <a:r>
              <a:rPr lang="fr-FR" altLang="fr-FR" sz="2000" b="1" dirty="0"/>
              <a:t>                        familles se fait attendre et Zara meurt d’une encéphalite virale à 22 ans. </a:t>
            </a:r>
          </a:p>
          <a:p>
            <a:pPr>
              <a:spcBef>
                <a:spcPct val="0"/>
              </a:spcBef>
            </a:pPr>
            <a:endParaRPr lang="fr-FR" altLang="fr-FR" sz="2000" b="1" dirty="0"/>
          </a:p>
          <a:p>
            <a:pPr>
              <a:spcBef>
                <a:spcPct val="0"/>
              </a:spcBef>
            </a:pPr>
            <a:r>
              <a:rPr lang="fr-FR" altLang="fr-FR" sz="2000" b="1" dirty="0"/>
              <a:t>  Selon le témoignage de la fille adoptive de Simone de Beauvoir, Simone n’attribue pas la mort </a:t>
            </a:r>
          </a:p>
          <a:p>
            <a:pPr>
              <a:spcBef>
                <a:spcPct val="0"/>
              </a:spcBef>
            </a:pPr>
            <a:r>
              <a:rPr lang="fr-FR" altLang="fr-FR" sz="2000" b="1" dirty="0"/>
              <a:t>                                                     subite de Zaza à l’encéphalite </a:t>
            </a:r>
          </a:p>
          <a:p>
            <a:pPr>
              <a:spcBef>
                <a:spcPct val="0"/>
              </a:spcBef>
            </a:pPr>
            <a:r>
              <a:rPr lang="fr-FR" altLang="fr-FR" sz="2000" b="1" dirty="0"/>
              <a:t>« </a:t>
            </a:r>
            <a:r>
              <a:rPr lang="fr-FR" b="1" dirty="0"/>
              <a:t>mais plutôt à l'étroitesse suffocante de la société bourgeoise patriarcale … Zaza est morte parce qu’elle a tenté </a:t>
            </a:r>
          </a:p>
          <a:p>
            <a:pPr>
              <a:spcBef>
                <a:spcPct val="0"/>
              </a:spcBef>
            </a:pPr>
            <a:r>
              <a:rPr lang="fr-FR" b="1" dirty="0"/>
              <a:t>  d’être elle-même et qu’on l’a persuadée que cette prétention était un mal. Dans la bourgeoisie catholique militante où </a:t>
            </a:r>
          </a:p>
          <a:p>
            <a:pPr>
              <a:spcBef>
                <a:spcPct val="0"/>
              </a:spcBef>
            </a:pPr>
            <a:r>
              <a:rPr lang="fr-FR" b="1" dirty="0"/>
              <a:t>   elle est née … le devoir d’une fille consistait à s’oublier, se renoncer, s’adapter. Parce que Zaza était exceptionnelle,</a:t>
            </a:r>
          </a:p>
          <a:p>
            <a:pPr>
              <a:spcBef>
                <a:spcPct val="0"/>
              </a:spcBef>
            </a:pPr>
            <a:r>
              <a:rPr lang="fr-FR" b="1" dirty="0"/>
              <a:t>   elle n’a pu « s’adapter » – …: ce qui déborde sera comprimé, écrasé, jeté comme déchet. Zaza n’a pu s’encastrer, on a </a:t>
            </a:r>
          </a:p>
          <a:p>
            <a:pPr>
              <a:spcBef>
                <a:spcPct val="0"/>
              </a:spcBef>
            </a:pPr>
            <a:r>
              <a:rPr lang="fr-FR" b="1" dirty="0"/>
              <a:t>    broyé sa singularité. Là est le crime, l’assassinat</a:t>
            </a:r>
            <a:r>
              <a:rPr lang="fr-FR" b="1" baseline="30000" dirty="0"/>
              <a:t>. »</a:t>
            </a:r>
            <a:r>
              <a:rPr lang="fr-FR" altLang="fr-FR" sz="2000" b="1" dirty="0"/>
              <a:t>  (Sylvie Le Bon de Beauvoir, </a:t>
            </a:r>
            <a:r>
              <a:rPr lang="fr-FR" altLang="fr-FR" sz="2000" b="1" dirty="0" err="1"/>
              <a:t>Avant-Props</a:t>
            </a:r>
            <a:r>
              <a:rPr lang="fr-FR" altLang="fr-FR" sz="2000" b="1" dirty="0"/>
              <a:t> des </a:t>
            </a:r>
            <a:r>
              <a:rPr lang="fr-FR" altLang="fr-FR" sz="2000" b="1" i="1" dirty="0"/>
              <a:t>Inséparables)</a:t>
            </a:r>
            <a:r>
              <a:rPr lang="fr-FR" altLang="fr-FR" sz="2000" b="1" dirty="0"/>
              <a:t>.</a:t>
            </a:r>
          </a:p>
          <a:p>
            <a:pPr>
              <a:spcBef>
                <a:spcPct val="0"/>
              </a:spcBef>
            </a:pPr>
            <a:r>
              <a:rPr lang="fr-FR" altLang="fr-FR" sz="2000" b="1" dirty="0">
                <a:solidFill>
                  <a:srgbClr val="002060"/>
                </a:solidFill>
              </a:rPr>
              <a:t>   </a:t>
            </a:r>
            <a:endParaRPr lang="en-US" b="1" dirty="0">
              <a:highlight>
                <a:srgbClr val="FFFF00"/>
              </a:highlight>
            </a:endParaRPr>
          </a:p>
          <a:p>
            <a:pPr>
              <a:spcBef>
                <a:spcPct val="0"/>
              </a:spcBef>
            </a:pPr>
            <a:r>
              <a:rPr lang="fr-FR" altLang="fr-FR" b="1" dirty="0">
                <a:solidFill>
                  <a:srgbClr val="002060"/>
                </a:solidFill>
              </a:rPr>
              <a:t>  </a:t>
            </a:r>
            <a:endParaRPr lang="fr-FR" altLang="fr-FR" b="1" dirty="0"/>
          </a:p>
          <a:p>
            <a:pPr>
              <a:spcBef>
                <a:spcPct val="0"/>
              </a:spcBef>
            </a:pPr>
            <a:endParaRPr lang="fr-FR" altLang="fr-FR" b="1" dirty="0"/>
          </a:p>
          <a:p>
            <a:pPr>
              <a:spcBef>
                <a:spcPct val="0"/>
              </a:spcBef>
            </a:pPr>
            <a:r>
              <a:rPr lang="fr-FR" altLang="fr-FR" b="1" dirty="0"/>
              <a:t>  </a:t>
            </a:r>
            <a:r>
              <a:rPr lang="fr-FR" dirty="0"/>
              <a:t> </a:t>
            </a:r>
            <a:endParaRPr lang="fr-FR" altLang="fr-FR" b="1" dirty="0"/>
          </a:p>
          <a:p>
            <a:pPr>
              <a:spcBef>
                <a:spcPct val="0"/>
              </a:spcBef>
              <a:buNone/>
            </a:pPr>
            <a:r>
              <a:rPr lang="fr-FR" altLang="fr-FR" b="1" dirty="0"/>
              <a:t>                                                   </a:t>
            </a:r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455228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1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1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1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1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1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1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1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1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223F0-7988-5895-859C-7FDD1DE2F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4">
            <a:extLst>
              <a:ext uri="{FF2B5EF4-FFF2-40B4-BE49-F238E27FC236}">
                <a16:creationId xmlns:a16="http://schemas.microsoft.com/office/drawing/2014/main" id="{1778A42F-9010-B60F-9BB7-93C6B079C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7140416"/>
          </a:xfrm>
          <a:prstGeom prst="rect">
            <a:avLst/>
          </a:prstGeom>
          <a:gradFill rotWithShape="1">
            <a:gsLst>
              <a:gs pos="0">
                <a:srgbClr val="F8FCC4"/>
              </a:gs>
              <a:gs pos="100000">
                <a:srgbClr val="FDE3C7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fr-FR" sz="2000" b="1" dirty="0">
                <a:solidFill>
                  <a:schemeClr val="accent2"/>
                </a:solidFill>
              </a:rPr>
              <a:t>                                                         </a:t>
            </a:r>
            <a:r>
              <a:rPr lang="fr-FR" sz="2000" b="1" dirty="0">
                <a:solidFill>
                  <a:srgbClr val="002060"/>
                </a:solidFill>
              </a:rPr>
              <a:t>     </a:t>
            </a:r>
          </a:p>
          <a:p>
            <a:pPr>
              <a:spcBef>
                <a:spcPct val="0"/>
              </a:spcBef>
            </a:pPr>
            <a:r>
              <a:rPr lang="fr-FR" sz="2000" b="1" dirty="0">
                <a:solidFill>
                  <a:srgbClr val="002060"/>
                </a:solidFill>
              </a:rPr>
              <a:t> </a:t>
            </a:r>
          </a:p>
          <a:p>
            <a:pPr>
              <a:spcBef>
                <a:spcPct val="0"/>
              </a:spcBef>
            </a:pPr>
            <a:r>
              <a:rPr lang="fr-FR" altLang="fr-FR" sz="2000" b="1" dirty="0"/>
              <a:t>En Sorbonne, Simone obtient les certificats en</a:t>
            </a:r>
            <a:r>
              <a:rPr lang="fr-FR" sz="2000" b="1" dirty="0"/>
              <a:t> mathématiques générales,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de littérature et de latin.</a:t>
            </a:r>
            <a:r>
              <a:rPr lang="fr-FR" altLang="fr-FR" sz="2000" b="1" dirty="0"/>
              <a:t> </a:t>
            </a:r>
            <a:r>
              <a:rPr lang="fr-FR" sz="2000" b="1" dirty="0"/>
              <a:t>En </a:t>
            </a:r>
            <a:r>
              <a:rPr lang="fr-FR" sz="2000" dirty="0"/>
              <a:t> </a:t>
            </a:r>
            <a:r>
              <a:rPr lang="fr-FR" sz="2000" b="1" dirty="0"/>
              <a:t>1927, c’est le tour du  le certificat de 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 philosophie générale. L’année d’après, elle  obtient finalement la 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licence ès lettres mention philosophie, après l'obtention des certificats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        d'éthique et de psychologie.</a:t>
            </a:r>
            <a:endParaRPr lang="fr-FR" altLang="fr-FR" sz="2000" b="1" dirty="0"/>
          </a:p>
          <a:p>
            <a:pPr>
              <a:spcBef>
                <a:spcPct val="0"/>
              </a:spcBef>
            </a:pPr>
            <a:endParaRPr lang="fr-FR" altLang="en-US" sz="2000" b="1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</a:pPr>
            <a:r>
              <a:rPr lang="fr-FR" altLang="en-US" sz="2000" b="1" dirty="0"/>
              <a:t>1929:  A 21 ans elle rencontre Jean-Paul Sartre à l’Université de Paris; </a:t>
            </a:r>
          </a:p>
          <a:p>
            <a:pPr>
              <a:spcBef>
                <a:spcPct val="0"/>
              </a:spcBef>
            </a:pPr>
            <a:r>
              <a:rPr lang="fr-FR" altLang="en-US" sz="2000" b="1" dirty="0"/>
              <a:t>elle le regarde comme un génie; elle devient son « amour nécessaire » </a:t>
            </a:r>
          </a:p>
          <a:p>
            <a:pPr>
              <a:spcBef>
                <a:spcPct val="0"/>
              </a:spcBef>
            </a:pPr>
            <a:r>
              <a:rPr lang="fr-FR" altLang="en-US" sz="2000" b="1" dirty="0"/>
              <a:t>             par rapport aux « amours contingentes ». </a:t>
            </a:r>
          </a:p>
          <a:p>
            <a:pPr>
              <a:spcBef>
                <a:spcPct val="0"/>
              </a:spcBef>
            </a:pPr>
            <a:endParaRPr lang="fr-FR" altLang="en-US" sz="2000" b="1" dirty="0"/>
          </a:p>
          <a:p>
            <a:pPr>
              <a:spcBef>
                <a:spcPct val="0"/>
              </a:spcBef>
            </a:pPr>
            <a:r>
              <a:rPr lang="fr-FR" altLang="en-US" sz="2000" b="1" dirty="0"/>
              <a:t>Simone change sa demande en mariage en un « pacte » où tous les</a:t>
            </a:r>
          </a:p>
          <a:p>
            <a:pPr>
              <a:spcBef>
                <a:spcPct val="0"/>
              </a:spcBef>
            </a:pPr>
            <a:r>
              <a:rPr lang="fr-FR" altLang="en-US" sz="2000" b="1" dirty="0"/>
              <a:t>deux seraient libres d’avoir des relations selon leur gré, à condition</a:t>
            </a:r>
          </a:p>
          <a:p>
            <a:pPr>
              <a:spcBef>
                <a:spcPct val="0"/>
              </a:spcBef>
            </a:pPr>
            <a:r>
              <a:rPr lang="fr-FR" altLang="en-US" sz="2000" b="1" dirty="0"/>
              <a:t>de </a:t>
            </a:r>
            <a:r>
              <a:rPr lang="fr-FR" sz="2000" b="1" dirty="0"/>
              <a:t>ne jamais se mentir, ne rien dissimuler à l’autre, l’honnêteté 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avant tout.</a:t>
            </a:r>
            <a:r>
              <a:rPr lang="fr-FR" altLang="en-US" sz="2000" b="1" dirty="0"/>
              <a:t> Elle partage avec </a:t>
            </a:r>
            <a:r>
              <a:rPr lang="fr-FR" altLang="en-US" sz="2000" b="1" dirty="0" err="1"/>
              <a:t>Héloise</a:t>
            </a:r>
            <a:r>
              <a:rPr lang="fr-FR" altLang="en-US" sz="2000" b="1" dirty="0"/>
              <a:t> son aversion pour le mariage.</a:t>
            </a:r>
            <a:r>
              <a:rPr lang="fr-FR" sz="2000" b="1" dirty="0">
                <a:solidFill>
                  <a:srgbClr val="002060"/>
                </a:solidFill>
              </a:rPr>
              <a:t>                                            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solidFill>
                  <a:srgbClr val="002060"/>
                </a:solidFill>
              </a:rPr>
              <a:t>  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Simone était la gardienne de ce pacte. Ils ne partageaient pas un même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           habitat, mais ils se voyaient tous les jours;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                         en 1945 ils renonçaient aux relations sexuelles.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solidFill>
                  <a:srgbClr val="002060"/>
                </a:solidFill>
              </a:rPr>
              <a:t>                                           </a:t>
            </a:r>
            <a:endParaRPr lang="en-US" b="1" dirty="0"/>
          </a:p>
          <a:p>
            <a:pPr>
              <a:spcBef>
                <a:spcPct val="0"/>
              </a:spcBef>
            </a:pPr>
            <a:endParaRPr lang="en-US" b="1" dirty="0"/>
          </a:p>
          <a:p>
            <a:pPr>
              <a:spcBef>
                <a:spcPct val="0"/>
              </a:spcBef>
            </a:pPr>
            <a:r>
              <a:rPr lang="fr-FR" sz="2000" dirty="0"/>
              <a:t>                    </a:t>
            </a:r>
            <a:endParaRPr lang="fr-FR" sz="2000" b="1" dirty="0">
              <a:solidFill>
                <a:schemeClr val="accent2"/>
              </a:solidFill>
            </a:endParaRPr>
          </a:p>
        </p:txBody>
      </p:sp>
      <p:pic>
        <p:nvPicPr>
          <p:cNvPr id="3" name="Picture 2" descr="Existentialism: Author Sarah Bakewell on the lives and legacy of Jean-Paul  Sartre and Simone de Beauvoir | The Independent | The Independent">
            <a:extLst>
              <a:ext uri="{FF2B5EF4-FFF2-40B4-BE49-F238E27FC236}">
                <a16:creationId xmlns:a16="http://schemas.microsoft.com/office/drawing/2014/main" id="{71AECC84-EEBA-6CF7-644A-C967A06C8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818" y="3521765"/>
            <a:ext cx="4080299" cy="306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Résultats de recherche d'images pour « sorbonne university »">
            <a:hlinkClick r:id="rId3"/>
            <a:extLst>
              <a:ext uri="{FF2B5EF4-FFF2-40B4-BE49-F238E27FC236}">
                <a16:creationId xmlns:a16="http://schemas.microsoft.com/office/drawing/2014/main" id="{7259E3D4-A50E-D541-71DF-1C6936A86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818" y="368776"/>
            <a:ext cx="4080895" cy="3060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66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4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4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4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4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4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4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4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4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94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94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94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4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4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4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45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45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45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45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45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45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45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45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45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ext Box 4">
            <a:extLst>
              <a:ext uri="{FF2B5EF4-FFF2-40B4-BE49-F238E27FC236}">
                <a16:creationId xmlns:a16="http://schemas.microsoft.com/office/drawing/2014/main" id="{671FFC7F-56BE-4817-A75A-1675560EA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7478970"/>
          </a:xfrm>
          <a:prstGeom prst="rect">
            <a:avLst/>
          </a:prstGeom>
          <a:gradFill rotWithShape="1">
            <a:gsLst>
              <a:gs pos="0">
                <a:srgbClr val="B8FEBF"/>
              </a:gs>
              <a:gs pos="100000">
                <a:srgbClr val="FFFFC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800" b="1" dirty="0">
                <a:solidFill>
                  <a:schemeClr val="hlink"/>
                </a:solidFill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>
                <a:solidFill>
                  <a:schemeClr val="hlink"/>
                </a:solidFill>
              </a:rPr>
              <a:t>  </a:t>
            </a:r>
            <a:endParaRPr lang="fr-FR" altLang="en-US" sz="1800" dirty="0"/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En 1947 </a:t>
            </a:r>
            <a:r>
              <a:rPr lang="fr-FR" sz="1800" b="1" dirty="0"/>
              <a:t>lors de son premier voyage aux Etats-Unis,</a:t>
            </a:r>
            <a:r>
              <a:rPr lang="fr-FR" altLang="en-US" sz="1800" b="1" dirty="0"/>
              <a:t> elle tombe véritablement amoureuse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du</a:t>
            </a:r>
            <a:r>
              <a:rPr lang="fr-FR" sz="2000" b="1" dirty="0">
                <a:latin typeface="+mn-lt"/>
              </a:rPr>
              <a:t> romancier américain Nelson </a:t>
            </a:r>
            <a:r>
              <a:rPr lang="fr-FR" sz="2000" b="1" dirty="0" err="1">
                <a:latin typeface="+mn-lt"/>
              </a:rPr>
              <a:t>Algren</a:t>
            </a:r>
            <a:r>
              <a:rPr lang="fr-FR" sz="2000" b="1" dirty="0">
                <a:latin typeface="+mn-lt"/>
              </a:rPr>
              <a:t>. Il deviendra « mon mari à moi », son « précieux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 bien-aimé », auquel elle écrira jusqu’en 1964 et se fera enterrer avec une alliance au doigt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 qu’il lui avait offerte alors qu’elle n’a jamais consenti à l ’épouser. En 1954 elle reçoit le prix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 Goncourt pour son livre </a:t>
            </a:r>
            <a:r>
              <a:rPr lang="fr-FR" sz="2000" b="1" i="1" dirty="0">
                <a:latin typeface="+mn-lt"/>
              </a:rPr>
              <a:t>Les Mandarins</a:t>
            </a:r>
            <a:r>
              <a:rPr lang="fr-FR" sz="2000" b="1" dirty="0">
                <a:latin typeface="+mn-lt"/>
              </a:rPr>
              <a:t>, où elle s’inspire librement de son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            histoire avec </a:t>
            </a:r>
            <a:r>
              <a:rPr lang="fr-FR" sz="2000" b="1" dirty="0" err="1">
                <a:latin typeface="+mn-lt"/>
              </a:rPr>
              <a:t>Algren</a:t>
            </a:r>
            <a:r>
              <a:rPr lang="fr-FR" sz="2000" b="1" dirty="0">
                <a:latin typeface="+mn-lt"/>
              </a:rPr>
              <a:t>. Rien </a:t>
            </a:r>
            <a:r>
              <a:rPr lang="fr-FR" altLang="en-US" sz="2000" b="1" dirty="0">
                <a:latin typeface="+mn-lt"/>
              </a:rPr>
              <a:t>n’empêche de tirer un intérêt de leur histoire d’amour.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solidFill>
                  <a:schemeClr val="accent2"/>
                </a:solidFill>
                <a:latin typeface="+mn-lt"/>
              </a:rPr>
              <a:t>                                                               </a:t>
            </a:r>
            <a:r>
              <a:rPr lang="fr-FR" altLang="en-US" sz="2000" b="1" dirty="0">
                <a:latin typeface="+mn-lt"/>
              </a:rPr>
              <a:t>L’information sert à faire du business!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>
                <a:solidFill>
                  <a:schemeClr val="accent2"/>
                </a:solidFill>
              </a:rPr>
              <a:t>                                       </a:t>
            </a:r>
            <a:r>
              <a:rPr lang="fr-FR" altLang="en-US" sz="2000" b="1" dirty="0">
                <a:latin typeface="+mn-lt"/>
              </a:rPr>
              <a:t>Elle a deux affaires avec deux de ses étudiantes. L’une d’elle, Olga,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  qui deviendra la maîtresse de Sartre, puis Olga se mariera avec un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         étudiant de Sartre qui avait été l’amant de Simone. Ils forment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      la « petite famille » - en empruntant des relations « fluides » pour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                                 constituer un groupe social inédit pour l’époque.</a:t>
            </a:r>
          </a:p>
          <a:p>
            <a:pPr>
              <a:spcBef>
                <a:spcPct val="0"/>
              </a:spcBef>
              <a:buNone/>
            </a:pPr>
            <a:endParaRPr lang="fr-FR" altLang="en-US" sz="1800" b="1" dirty="0"/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                                    </a:t>
            </a:r>
            <a:r>
              <a:rPr lang="fr-FR" altLang="en-US" sz="2000" b="1" dirty="0">
                <a:latin typeface="+mn-lt"/>
              </a:rPr>
              <a:t>La réactions violentes à l’égard des écrits de Simone de Beauvoir s’expliquent car le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milieu social dans lequel Sartre et Beauvoir vivaient ressentait leur manière de « faire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                     famille » comme un affront d’une violence semblable.</a:t>
            </a:r>
          </a:p>
          <a:p>
            <a:pPr>
              <a:spcBef>
                <a:spcPct val="0"/>
              </a:spcBef>
              <a:buNone/>
            </a:pPr>
            <a:endParaRPr lang="fr-FR" altLang="en-US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Leur style de vie libertin, très choquant pour la majorité, ne signifie pas pour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                  autant  une absence toute morale et d’éthique.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/>
              <a:t>    </a:t>
            </a:r>
          </a:p>
          <a:p>
            <a:pPr eaLnBrk="1" hangingPunct="1">
              <a:spcBef>
                <a:spcPct val="0"/>
              </a:spcBef>
              <a:buNone/>
            </a:pPr>
            <a:endParaRPr lang="fr-FR" altLang="en-US" sz="1800" b="1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fr-FR" altLang="en-US" sz="1800" b="1" dirty="0"/>
              <a:t> </a:t>
            </a:r>
          </a:p>
        </p:txBody>
      </p:sp>
      <p:pic>
        <p:nvPicPr>
          <p:cNvPr id="2" name="Picture 6" descr="200px-Nelson_Algren_NYWTS">
            <a:hlinkClick r:id="rId2" tooltip="Nelson Algren NYWTS.jpg"/>
            <a:extLst>
              <a:ext uri="{FF2B5EF4-FFF2-40B4-BE49-F238E27FC236}">
                <a16:creationId xmlns:a16="http://schemas.microsoft.com/office/drawing/2014/main" id="{5378FE8D-AD64-A261-F230-F3AF5C94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457" y="524880"/>
            <a:ext cx="2114186" cy="2695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8" descr="olga-algren-b-49">
            <a:extLst>
              <a:ext uri="{FF2B5EF4-FFF2-40B4-BE49-F238E27FC236}">
                <a16:creationId xmlns:a16="http://schemas.microsoft.com/office/drawing/2014/main" id="{A0361CA3-52CB-1383-9D1C-37499D902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53" y="2676827"/>
            <a:ext cx="1910600" cy="3866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7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27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27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27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27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27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27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3277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3277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3277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3277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3277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2" name="Text Box 6">
            <a:extLst>
              <a:ext uri="{FF2B5EF4-FFF2-40B4-BE49-F238E27FC236}">
                <a16:creationId xmlns:a16="http://schemas.microsoft.com/office/drawing/2014/main" id="{E9ECE2EB-98C4-42C0-BE37-083F72ACF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986528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8F8F8">
                  <a:alpha val="82001"/>
                </a:srgb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fr-FR" altLang="en-US" sz="1800" b="1" dirty="0">
                <a:solidFill>
                  <a:schemeClr val="accent2"/>
                </a:solidFill>
              </a:rPr>
              <a:t>  </a:t>
            </a:r>
            <a:r>
              <a:rPr lang="fr-FR" altLang="en-US" sz="1800" b="1" dirty="0"/>
              <a:t> Sartre et Beauvoir n’ont pas d’enfants. Beauvoir n’est pas </a:t>
            </a:r>
            <a:r>
              <a:rPr lang="fr-FR" sz="2000" b="1" dirty="0">
                <a:latin typeface="+mn-lt"/>
              </a:rPr>
              <a:t>contre la maternité ; elle critiquait plutôt la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    maternité inconsciente et égoïste pour se sentir aimée ou ne pas être seule ou encore pour combler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                             une vie insatisfaisante dans un mariage « ennuyeux » (Madame Roland).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      Elle </a:t>
            </a:r>
            <a:r>
              <a:rPr lang="fr-FR" altLang="en-US" sz="2000" b="1" dirty="0">
                <a:latin typeface="+mn-lt"/>
              </a:rPr>
              <a:t>adopte </a:t>
            </a:r>
            <a:r>
              <a:rPr lang="fr-FR" altLang="en-US" sz="2000" b="1" dirty="0">
                <a:latin typeface="+mn-lt"/>
                <a:hlinkClick r:id="rId3" tooltip="Sylvie Le Bon de Beauvoi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Sylvie Le Bon de Beauvoir</a:t>
            </a:r>
            <a:r>
              <a:rPr lang="fr-FR" altLang="en-US" sz="2000" b="1" dirty="0">
                <a:latin typeface="+mn-lt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 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   Quant à Sartre, il</a:t>
            </a:r>
            <a:r>
              <a:rPr lang="fr-FR" altLang="en-US" sz="2000" b="1" dirty="0">
                <a:latin typeface="+mn-lt"/>
              </a:rPr>
              <a:t> adopte </a:t>
            </a:r>
            <a:r>
              <a:rPr lang="fr-FR" altLang="en-US" sz="2000" b="1" dirty="0">
                <a:latin typeface="+mn-lt"/>
                <a:hlinkClick r:id="rId4" tooltip="Arlette Elkaïm-Sart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Arlette </a:t>
            </a:r>
            <a:r>
              <a:rPr lang="fr-FR" altLang="en-US" sz="2000" b="1" dirty="0" err="1">
                <a:latin typeface="+mn-lt"/>
                <a:hlinkClick r:id="rId4" tooltip="Arlette Elkaïm-Sart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Elkaïm</a:t>
            </a:r>
            <a:r>
              <a:rPr lang="fr-FR" altLang="en-US" sz="2000" b="1" dirty="0">
                <a:latin typeface="+mn-lt"/>
                <a:hlinkClick r:id="rId4" tooltip="Arlette Elkaïm-Sart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-Sartre</a:t>
            </a:r>
            <a:r>
              <a:rPr lang="fr-FR" altLang="en-US" sz="2000" b="1" dirty="0">
                <a:latin typeface="+mn-lt"/>
              </a:rPr>
              <a:t>, fille d’un fonctionnaire au ministère des finances qui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aurait aidé Sartre pendant la guerre. Sartre n’aurait jamais oublié ce qu’il lui devait et aurait pris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Arlette sous son aile, après le décès de sa mère en 1950.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fr-FR" altLang="en-US" sz="1800" b="1" dirty="0"/>
              <a:t>            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800" b="1" dirty="0"/>
              <a:t>  Tous les deux savent </a:t>
            </a:r>
            <a:r>
              <a:rPr lang="fr-FR" altLang="en-US" sz="1800" b="1" dirty="0">
                <a:highlight>
                  <a:srgbClr val="FFFF00"/>
                </a:highlight>
              </a:rPr>
              <a:t>prendre soin </a:t>
            </a:r>
            <a:r>
              <a:rPr lang="fr-FR" altLang="en-US" sz="1800" b="1" dirty="0"/>
              <a:t>d’enfants adoptifs et de </a:t>
            </a:r>
            <a:r>
              <a:rPr lang="fr-FR" altLang="en-US" sz="1800" b="1" dirty="0">
                <a:highlight>
                  <a:srgbClr val="FFFF00"/>
                </a:highlight>
              </a:rPr>
              <a:t>répondre activement avec gratitude </a:t>
            </a:r>
            <a:r>
              <a:rPr lang="fr-FR" altLang="en-US" sz="1800" b="1" dirty="0"/>
              <a:t>à des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800" b="1" dirty="0"/>
              <a:t>                                                          bénéfices reçus par d’autres.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800" b="1" dirty="0">
                <a:solidFill>
                  <a:schemeClr val="accent2"/>
                </a:solidFill>
              </a:rPr>
              <a:t>   </a:t>
            </a:r>
          </a:p>
        </p:txBody>
      </p:sp>
      <p:pic>
        <p:nvPicPr>
          <p:cNvPr id="39943" name="Picture 7" descr="beau-span">
            <a:extLst>
              <a:ext uri="{FF2B5EF4-FFF2-40B4-BE49-F238E27FC236}">
                <a16:creationId xmlns:a16="http://schemas.microsoft.com/office/drawing/2014/main" id="{6ECE9668-0E3C-4E57-83B6-C03FB2275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29" y="2825978"/>
            <a:ext cx="7061987" cy="3027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Jean-paul Sartre French Philosopher Who Refused – Photo éditoriale de stock  – Image de stock | Shutterstock Editorial">
            <a:extLst>
              <a:ext uri="{FF2B5EF4-FFF2-40B4-BE49-F238E27FC236}">
                <a16:creationId xmlns:a16="http://schemas.microsoft.com/office/drawing/2014/main" id="{2152BE50-C6D1-C18C-D4A2-78003CA65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645" y="2637333"/>
            <a:ext cx="2864652" cy="321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9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99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99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99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99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99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94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94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94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994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94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94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94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994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>
            <a:extLst>
              <a:ext uri="{FF2B5EF4-FFF2-40B4-BE49-F238E27FC236}">
                <a16:creationId xmlns:a16="http://schemas.microsoft.com/office/drawing/2014/main" id="{4E9F3BF2-6FB8-48A0-943F-B61E18DD7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132521"/>
            <a:ext cx="12192000" cy="7109639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6D5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800" b="1" dirty="0">
                <a:solidFill>
                  <a:schemeClr val="accent2"/>
                </a:solidFill>
              </a:rPr>
              <a:t>                                            </a:t>
            </a:r>
            <a:r>
              <a:rPr lang="fr-FR" altLang="en-US" sz="1800" b="1" i="1" dirty="0"/>
              <a:t>                            </a:t>
            </a:r>
            <a:endParaRPr lang="fr-FR" altLang="en-US" sz="1800" b="1" dirty="0"/>
          </a:p>
          <a:p>
            <a:pPr>
              <a:spcBef>
                <a:spcPct val="0"/>
              </a:spcBef>
              <a:buNone/>
            </a:pPr>
            <a:r>
              <a:rPr lang="fr-FR" altLang="en-US" sz="2000" b="1" i="1" dirty="0">
                <a:latin typeface="+mn-lt"/>
              </a:rPr>
              <a:t>                                                    Le Deuxième Sexe (1949) – </a:t>
            </a:r>
            <a:r>
              <a:rPr lang="fr-FR" altLang="en-US" sz="2000" b="1" dirty="0">
                <a:latin typeface="+mn-lt"/>
              </a:rPr>
              <a:t>La théorisation de son expérience vécue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2000" b="1" dirty="0">
                <a:latin typeface="+mn-lt"/>
              </a:rPr>
              <a:t> </a:t>
            </a:r>
            <a:r>
              <a:rPr lang="fr-FR" altLang="en-US" sz="1800" b="1" dirty="0">
                <a:solidFill>
                  <a:schemeClr val="accent2"/>
                </a:solidFill>
              </a:rPr>
              <a:t>                                              </a:t>
            </a:r>
            <a:endParaRPr lang="en-US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    La thèse principale de Simone de Beauvoir est que les hommes oppriment 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    fondamentalement les femmes en les caractérisant, à tous les niveaux, comme </a:t>
            </a:r>
            <a:r>
              <a:rPr lang="fr-FR" altLang="en-US" sz="2000" b="1" dirty="0">
                <a:highlight>
                  <a:srgbClr val="FFFF00"/>
                </a:highlight>
                <a:latin typeface="+mn-lt"/>
              </a:rPr>
              <a:t>l’autre</a:t>
            </a:r>
            <a:r>
              <a:rPr lang="fr-FR" altLang="en-US" sz="2000" b="1" dirty="0">
                <a:latin typeface="+mn-lt"/>
              </a:rPr>
              <a:t>,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     défini exclusivement par </a:t>
            </a:r>
            <a:r>
              <a:rPr lang="fr-FR" altLang="en-US" sz="2000" b="1" dirty="0">
                <a:highlight>
                  <a:srgbClr val="FFFF00"/>
                </a:highlight>
                <a:latin typeface="+mn-lt"/>
              </a:rPr>
              <a:t>opposition aux hommes</a:t>
            </a:r>
            <a:r>
              <a:rPr lang="fr-FR" altLang="en-US" sz="2000" b="1" dirty="0">
                <a:latin typeface="+mn-lt"/>
              </a:rPr>
              <a:t>. L'homme occupe le rôle du moi,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     du sujet ; la femme est l'objet. Le sujet est absolu, et l’objet est non-essentiel. Ce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     processus est défectueux, car en définissant la femme exclusivement comme autre,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                                       l'homme </a:t>
            </a:r>
            <a:r>
              <a:rPr lang="fr-FR" altLang="en-US" sz="2000" b="1" dirty="0">
                <a:highlight>
                  <a:srgbClr val="FFFF00"/>
                </a:highlight>
                <a:latin typeface="+mn-lt"/>
              </a:rPr>
              <a:t>nie une humanité qui est commune aux deux</a:t>
            </a:r>
            <a:r>
              <a:rPr lang="fr-FR" altLang="en-US" sz="2000" b="1" dirty="0">
                <a:latin typeface="+mn-lt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fr-FR" altLang="en-US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    Pour Beauvoir le </a:t>
            </a:r>
            <a:r>
              <a:rPr lang="fr-FR" altLang="en-US" sz="2000" b="1" dirty="0">
                <a:highlight>
                  <a:srgbClr val="FFFF00"/>
                </a:highlight>
                <a:latin typeface="+mn-lt"/>
              </a:rPr>
              <a:t>concept de l’autre </a:t>
            </a:r>
            <a:r>
              <a:rPr lang="fr-FR" altLang="en-US" sz="2000" b="1" dirty="0">
                <a:latin typeface="+mn-lt"/>
              </a:rPr>
              <a:t>qui est le moteur de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    toute son analyse, fonctionne comme un </a:t>
            </a:r>
            <a:r>
              <a:rPr lang="fr-FR" altLang="en-US" sz="2000" b="1" dirty="0">
                <a:highlight>
                  <a:srgbClr val="FFFF00"/>
                </a:highlight>
                <a:latin typeface="+mn-lt"/>
              </a:rPr>
              <a:t> piège </a:t>
            </a:r>
            <a:r>
              <a:rPr lang="fr-FR" altLang="en-US" sz="2000" b="1" dirty="0">
                <a:latin typeface="+mn-lt"/>
              </a:rPr>
              <a:t>qui se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                                    </a:t>
            </a:r>
            <a:r>
              <a:rPr lang="fr-FR" altLang="en-US" sz="2000" b="1" dirty="0">
                <a:highlight>
                  <a:srgbClr val="FFFF00"/>
                </a:highlight>
                <a:latin typeface="+mn-lt"/>
              </a:rPr>
              <a:t>referme sur les femmes</a:t>
            </a:r>
            <a:r>
              <a:rPr lang="fr-FR" altLang="en-US" sz="2000" b="1" dirty="0">
                <a:latin typeface="+mn-lt"/>
              </a:rPr>
              <a:t>. Ce piège s’exprime aussi dans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l’expression </a:t>
            </a:r>
            <a:r>
              <a:rPr lang="fr-FR" altLang="en-US" sz="2000" b="1" dirty="0">
                <a:highlight>
                  <a:srgbClr val="FFFF00"/>
                </a:highlight>
                <a:latin typeface="+mn-lt"/>
              </a:rPr>
              <a:t>l’éternel féminin</a:t>
            </a:r>
            <a:r>
              <a:rPr lang="fr-FR" altLang="en-US" sz="2000" b="1" dirty="0">
                <a:latin typeface="+mn-lt"/>
              </a:rPr>
              <a:t>, qui </a:t>
            </a:r>
            <a:r>
              <a:rPr lang="fr-FR" sz="2000" b="1" dirty="0">
                <a:latin typeface="+mn-lt"/>
              </a:rPr>
              <a:t>enferme les femmes dans un idéal inatteignable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                             afin de miner leur existence en tant qu'individus.</a:t>
            </a:r>
            <a:r>
              <a:rPr lang="fr-FR" altLang="en-US" sz="2000" b="1" dirty="0">
                <a:latin typeface="+mn-lt"/>
              </a:rPr>
              <a:t> </a:t>
            </a:r>
          </a:p>
          <a:p>
            <a:pPr>
              <a:spcBef>
                <a:spcPct val="0"/>
              </a:spcBef>
              <a:buNone/>
            </a:pPr>
            <a:endParaRPr lang="fr-FR" altLang="en-US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Du fait de leur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expérience vécue dans la réalité de tous les jours</a:t>
            </a:r>
            <a:r>
              <a:rPr lang="fr-FR" sz="2000" b="1" dirty="0">
                <a:latin typeface="+mn-lt"/>
              </a:rPr>
              <a:t>, les femmes sont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forcées de renoncer à leur prétention à la transcendance, et de s’ancrer dans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l’immanence. Voir la parole de la reine Marie </a:t>
            </a:r>
            <a:r>
              <a:rPr lang="fr-FR" sz="2000" b="1" dirty="0" err="1">
                <a:latin typeface="+mn-lt"/>
              </a:rPr>
              <a:t>Leczinska</a:t>
            </a:r>
            <a:r>
              <a:rPr lang="fr-FR" sz="2000" b="1" dirty="0">
                <a:latin typeface="+mn-lt"/>
              </a:rPr>
              <a:t> , épouse de Louis XV très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 amoureuse de son mari:</a:t>
            </a:r>
            <a:r>
              <a:rPr lang="fr-FR" altLang="en-US" sz="2000" b="1" dirty="0">
                <a:latin typeface="+mn-lt"/>
              </a:rPr>
              <a:t>« </a:t>
            </a:r>
            <a:r>
              <a:rPr lang="fr-FR" sz="2000" b="1" dirty="0">
                <a:latin typeface="+mn-lt"/>
              </a:rPr>
              <a:t>Toujours coucher</a:t>
            </a:r>
            <a:r>
              <a:rPr lang="fr-FR" sz="2000" dirty="0">
                <a:latin typeface="+mn-lt"/>
              </a:rPr>
              <a:t>, </a:t>
            </a:r>
            <a:r>
              <a:rPr lang="fr-FR" sz="2000" b="1" dirty="0">
                <a:latin typeface="+mn-lt"/>
              </a:rPr>
              <a:t>toujours grosse</a:t>
            </a:r>
            <a:r>
              <a:rPr lang="fr-FR" sz="2000" dirty="0">
                <a:latin typeface="+mn-lt"/>
              </a:rPr>
              <a:t>, </a:t>
            </a:r>
            <a:r>
              <a:rPr lang="fr-FR" sz="2000" b="1" dirty="0">
                <a:latin typeface="+mn-lt"/>
              </a:rPr>
              <a:t>toujours accoucher</a:t>
            </a:r>
            <a:r>
              <a:rPr lang="fr-FR" sz="2000" dirty="0">
                <a:latin typeface="+mn-lt"/>
              </a:rPr>
              <a:t>. »</a:t>
            </a:r>
          </a:p>
          <a:p>
            <a:pPr>
              <a:spcBef>
                <a:spcPct val="0"/>
              </a:spcBef>
              <a:buNone/>
            </a:pPr>
            <a:endParaRPr lang="fr-FR" altLang="en-US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</a:t>
            </a:r>
            <a:endParaRPr lang="fr-FR" altLang="en-US" sz="1800" b="1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1800" b="1" dirty="0">
              <a:solidFill>
                <a:schemeClr val="accent2"/>
              </a:solidFill>
            </a:endParaRPr>
          </a:p>
        </p:txBody>
      </p:sp>
      <p:pic>
        <p:nvPicPr>
          <p:cNvPr id="3074" name="Picture 2" descr="Page 1 sur 3 de l'aperçu du livre. Cliquez pour afficher l'aperçu.">
            <a:extLst>
              <a:ext uri="{FF2B5EF4-FFF2-40B4-BE49-F238E27FC236}">
                <a16:creationId xmlns:a16="http://schemas.microsoft.com/office/drawing/2014/main" id="{7103CEC6-6CC8-B26F-4F5D-6C1F5A6CC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5" y="0"/>
            <a:ext cx="2080152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ortrait De La Reine Marie Leszczynska">
            <a:extLst>
              <a:ext uri="{FF2B5EF4-FFF2-40B4-BE49-F238E27FC236}">
                <a16:creationId xmlns:a16="http://schemas.microsoft.com/office/drawing/2014/main" id="{46D29605-8F3D-3C9E-21FB-5BFBCE18E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312" y="2851204"/>
            <a:ext cx="3131915" cy="37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2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2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2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2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2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2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2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2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2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2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26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26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26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26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26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26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126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126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1126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1126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2"/>
          <p:cNvSpPr txBox="1">
            <a:spLocks noChangeArrowheads="1"/>
          </p:cNvSpPr>
          <p:nvPr/>
        </p:nvSpPr>
        <p:spPr bwMode="auto">
          <a:xfrm>
            <a:off x="0" y="0"/>
            <a:ext cx="12192000" cy="6863417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C0F5F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None/>
            </a:pPr>
            <a:endParaRPr lang="en-GB" altLang="fr-FR" sz="2000" b="1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en-GB" altLang="en-US" sz="2000" b="1" dirty="0">
                <a:solidFill>
                  <a:srgbClr val="002060"/>
                </a:solidFill>
              </a:rPr>
              <a:t>    </a:t>
            </a:r>
            <a:r>
              <a:rPr lang="fr-FR" altLang="en-US" sz="2000" b="1" dirty="0"/>
              <a:t> Simone de Beauvoir répond à ce piège par un </a:t>
            </a:r>
            <a:r>
              <a:rPr lang="fr-FR" altLang="en-US" sz="2000" b="1" dirty="0">
                <a:highlight>
                  <a:srgbClr val="FFFF00"/>
                </a:highlight>
              </a:rPr>
              <a:t>féminisme de la liberté pour hommes et femmes</a:t>
            </a:r>
            <a:r>
              <a:rPr lang="fr-FR" altLang="en-US" sz="2000" b="1" dirty="0"/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                         Comment y parvenir? Et qu’est-ce qu’est c’est ?</a:t>
            </a:r>
          </a:p>
          <a:p>
            <a:pPr>
              <a:spcBef>
                <a:spcPct val="0"/>
              </a:spcBef>
              <a:buNone/>
            </a:pPr>
            <a:endParaRPr lang="fr-FR" altLang="en-US" sz="2000" b="1" dirty="0"/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    Le cœur d’un féminisme de liberté réside dans l’affirmation suivante:  tous, hommes et femmes,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 ont à découvrir qu’ils existent dans un </a:t>
            </a:r>
            <a:r>
              <a:rPr lang="fr-FR" altLang="en-US" sz="2000" b="1" i="1" dirty="0" err="1"/>
              <a:t>Mitsein</a:t>
            </a:r>
            <a:r>
              <a:rPr lang="fr-FR" altLang="en-US" sz="2000" b="1" dirty="0"/>
              <a:t> ou </a:t>
            </a:r>
            <a:r>
              <a:rPr lang="fr-FR" altLang="en-US" sz="2000" b="1" dirty="0">
                <a:highlight>
                  <a:srgbClr val="FFFF00"/>
                </a:highlight>
              </a:rPr>
              <a:t>«  être l’un pour l’autre » primordial</a:t>
            </a:r>
            <a:r>
              <a:rPr lang="fr-FR" altLang="en-US" sz="2000" b="1" dirty="0"/>
              <a:t>.  Pour les hommes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  comme pour les femmes, il devrait être </a:t>
            </a:r>
            <a:r>
              <a:rPr lang="fr-FR" altLang="en-US" sz="2000" b="1" dirty="0">
                <a:highlight>
                  <a:srgbClr val="FFFF00"/>
                </a:highlight>
              </a:rPr>
              <a:t>contraire à l'éthique </a:t>
            </a:r>
            <a:r>
              <a:rPr lang="fr-FR" altLang="en-US" sz="2000" b="1" dirty="0"/>
              <a:t>de revendiquer la reconnaissance de sa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      liberté </a:t>
            </a:r>
            <a:r>
              <a:rPr lang="fr-FR" altLang="en-US" sz="2000" b="1" dirty="0">
                <a:highlight>
                  <a:srgbClr val="FFFF00"/>
                </a:highlight>
              </a:rPr>
              <a:t>SANS se soucier du lien d'humanité</a:t>
            </a:r>
            <a:r>
              <a:rPr lang="fr-FR" altLang="en-US" sz="2000" b="1" dirty="0"/>
              <a:t>. Le féminisme de la liberté est à l’encontre d’un monde qui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 achète, utilise et jette, et transpose cette manière de vivre dans les relations humaines, y compris le mariage.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                          (Voir </a:t>
            </a:r>
            <a:r>
              <a:rPr lang="fr-FR" altLang="en-US" sz="2000" b="1" dirty="0" err="1"/>
              <a:t>Héloise</a:t>
            </a:r>
            <a:r>
              <a:rPr lang="fr-FR" altLang="en-US" sz="2000" b="1" dirty="0"/>
              <a:t> qui méprise les femmes qui se marient pour </a:t>
            </a:r>
            <a:r>
              <a:rPr lang="fr-FR" altLang="en-US" sz="2000" b="1"/>
              <a:t>de l’argent)</a:t>
            </a:r>
            <a:endParaRPr lang="fr-FR" altLang="en-US" sz="2000" b="1" dirty="0"/>
          </a:p>
          <a:p>
            <a:pPr>
              <a:spcBef>
                <a:spcPct val="0"/>
              </a:spcBef>
              <a:buNone/>
            </a:pPr>
            <a:endParaRPr lang="fr-FR" sz="2000" b="1" dirty="0"/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Beauvoir blâme les femmes qui restent attachées aux avantages d'être inférieures aux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hommes, parce qu'elles n'ont pas la responsabilité de leur vie et de leur avenir. Elles restent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 à un état d’enfant. Voir au Japon des hommes qui idolâtrent des femmes/jeunes filles qui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s’habillent et parlent comme des enfants. </a:t>
            </a:r>
            <a:r>
              <a:rPr lang="fr-FR" sz="2000" b="1" dirty="0"/>
              <a:t>La « geisha » devient LE symbole par excellence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/>
              <a:t>           d’une jeune fille bien éduquée et de la sexualité</a:t>
            </a:r>
            <a:r>
              <a:rPr lang="fr-FR" altLang="en-US" sz="2000" b="1" dirty="0"/>
              <a:t> (cérémonie du thé et </a:t>
            </a:r>
            <a:r>
              <a:rPr lang="fr-FR" altLang="en-US" sz="2000" b="1" i="1" dirty="0"/>
              <a:t>tutti quanti</a:t>
            </a:r>
            <a:r>
              <a:rPr lang="fr-FR" altLang="en-US" sz="2000" b="1" dirty="0"/>
              <a:t>).</a:t>
            </a:r>
            <a:r>
              <a:rPr lang="fr-FR" sz="2000" b="1" dirty="0"/>
              <a:t> </a:t>
            </a:r>
            <a:endParaRPr lang="fr-FR" altLang="en-US" sz="2000" b="1" dirty="0"/>
          </a:p>
          <a:p>
            <a:pPr>
              <a:spcBef>
                <a:spcPct val="0"/>
              </a:spcBef>
              <a:buNone/>
            </a:pPr>
            <a:endParaRPr lang="fr-FR" altLang="en-US" sz="2000" b="1" dirty="0"/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   C’est pourquoi Beauvoir pose la question, « Comment une femme peut-elle s'épanouir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                            au-delà du « bonheur d'un enfant » ? (et du Code Napoléon)</a:t>
            </a:r>
          </a:p>
          <a:p>
            <a:pPr>
              <a:spcBef>
                <a:spcPct val="0"/>
              </a:spcBef>
              <a:buNone/>
            </a:pPr>
            <a:endParaRPr lang="fr-FR" altLang="en-US" sz="2000" b="1" dirty="0"/>
          </a:p>
          <a:p>
            <a:pPr>
              <a:spcBef>
                <a:spcPct val="0"/>
              </a:spcBef>
              <a:buNone/>
            </a:pPr>
            <a:endParaRPr lang="fr-FR" altLang="en-US" sz="2000" b="1" dirty="0"/>
          </a:p>
          <a:p>
            <a:pPr>
              <a:spcBef>
                <a:spcPct val="0"/>
              </a:spcBef>
              <a:buNone/>
            </a:pPr>
            <a:endParaRPr lang="fr-FR" altLang="en-US" sz="2000" b="1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A1647A0-1D32-A5DB-B3E7-6142C75FE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4441" y="3106381"/>
            <a:ext cx="18097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4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74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4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4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4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4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40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40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40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40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40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40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40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40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40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40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40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40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740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740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F3172-BCA8-5F56-68F6-A99153793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22">
            <a:extLst>
              <a:ext uri="{FF2B5EF4-FFF2-40B4-BE49-F238E27FC236}">
                <a16:creationId xmlns:a16="http://schemas.microsoft.com/office/drawing/2014/main" id="{585D4487-0AA3-A11C-AB15-F264F5110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"/>
            <a:ext cx="12192000" cy="7109639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CCFF9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000" b="1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2"/>
                </a:solidFill>
              </a:rPr>
              <a:t>     </a:t>
            </a:r>
            <a:r>
              <a:rPr lang="fr-FR" altLang="fr-FR" sz="2000" b="1" dirty="0">
                <a:latin typeface="+mn-lt"/>
              </a:rPr>
              <a:t> 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Elle répond à cette question en disant que le droit de vote et l'indépendance économique des femmes ne sont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pas des solutions suffisantes. Le mari peut en effet exiger d’elle qu’elle vote COMME LUI et rester maître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de son compte en banque.  Du coup, des femmes vraiment libres </a:t>
            </a:r>
            <a:r>
              <a:rPr lang="fr-FR" altLang="en-US" sz="2000" b="1" dirty="0">
                <a:highlight>
                  <a:srgbClr val="FFFF00"/>
                </a:highlight>
                <a:latin typeface="+mn-lt"/>
              </a:rPr>
              <a:t>doivent se libérer</a:t>
            </a:r>
            <a:r>
              <a:rPr lang="fr-FR" altLang="en-US" sz="2000" b="1" dirty="0">
                <a:latin typeface="+mn-lt"/>
              </a:rPr>
              <a:t> de deux carcans:</a:t>
            </a:r>
          </a:p>
          <a:p>
            <a:pPr>
              <a:spcBef>
                <a:spcPct val="0"/>
              </a:spcBef>
              <a:buNone/>
            </a:pPr>
            <a:endParaRPr lang="fr-FR" altLang="en-US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endParaRPr lang="fr-FR" altLang="en-US" sz="2000" b="1" dirty="0">
              <a:latin typeface="+mn-lt"/>
            </a:endParaRPr>
          </a:p>
          <a:p>
            <a:pPr marL="457200" indent="-457200">
              <a:spcBef>
                <a:spcPct val="0"/>
              </a:spcBef>
              <a:buAutoNum type="arabicPeriod"/>
            </a:pPr>
            <a:r>
              <a:rPr lang="fr-FR" altLang="en-US" sz="2000" b="1" dirty="0">
                <a:latin typeface="+mn-lt"/>
              </a:rPr>
              <a:t>Se libérer de l’idée que pour être indépendante, elle doit ressembler aux hommes (cela rend sa propre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vie et vie sexuelle insignifiantes, car sa fonction essentielle sera toujours de plaire à son mari/l’homme; </a:t>
            </a:r>
          </a:p>
          <a:p>
            <a:pPr marL="457200" indent="-457200">
              <a:spcBef>
                <a:spcPct val="0"/>
              </a:spcBef>
              <a:buAutoNum type="arabicPeriod"/>
            </a:pPr>
            <a:endParaRPr lang="fr-FR" altLang="en-US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2. Se libérer de la socialisation par laquelle elle se féminise selon les attentes culturelles, ce qui équivaut à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renoncer à sa personnalité, ses aspirations, ses projets de vie, car « elle sera si heureuse dans le mariage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 et comme mère comblée d’une famille nombreuse! »</a:t>
            </a:r>
          </a:p>
          <a:p>
            <a:pPr>
              <a:spcBef>
                <a:spcPct val="0"/>
              </a:spcBef>
              <a:buNone/>
            </a:pPr>
            <a:endParaRPr lang="fr-FR" altLang="fr-FR" sz="18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fr-FR" sz="1800" b="1" dirty="0">
                <a:solidFill>
                  <a:srgbClr val="002060"/>
                </a:solidFill>
              </a:rPr>
              <a:t> </a:t>
            </a:r>
            <a:r>
              <a:rPr lang="fr-FR" altLang="en-US" sz="2000" b="1" dirty="0">
                <a:latin typeface="+mn-lt"/>
              </a:rPr>
              <a:t>Ici, </a:t>
            </a:r>
            <a:r>
              <a:rPr lang="en-US" altLang="en-US" sz="2000" b="1" dirty="0">
                <a:latin typeface="+mn-lt"/>
              </a:rPr>
              <a:t>la citation </a:t>
            </a:r>
            <a:r>
              <a:rPr lang="en-US" altLang="en-US" sz="2000" b="1" dirty="0" err="1">
                <a:latin typeface="+mn-lt"/>
              </a:rPr>
              <a:t>peut-être</a:t>
            </a:r>
            <a:r>
              <a:rPr lang="en-US" altLang="en-US" sz="2000" b="1" dirty="0">
                <a:latin typeface="+mn-lt"/>
              </a:rPr>
              <a:t> la plus célèbre du </a:t>
            </a:r>
            <a:r>
              <a:rPr lang="en-US" altLang="en-US" sz="2000" b="1" i="1" dirty="0" err="1">
                <a:latin typeface="+mn-lt"/>
              </a:rPr>
              <a:t>Deuxièmem</a:t>
            </a:r>
            <a:r>
              <a:rPr lang="en-US" altLang="en-US" sz="2000" b="1" i="1" dirty="0">
                <a:latin typeface="+mn-lt"/>
              </a:rPr>
              <a:t> </a:t>
            </a:r>
            <a:r>
              <a:rPr lang="en-US" altLang="en-US" sz="2000" b="1" i="1" dirty="0" err="1">
                <a:latin typeface="+mn-lt"/>
              </a:rPr>
              <a:t>Sexe</a:t>
            </a:r>
            <a:r>
              <a:rPr lang="en-US" altLang="en-US" sz="2000" b="1" dirty="0">
                <a:latin typeface="+mn-lt"/>
              </a:rPr>
              <a:t> </a:t>
            </a:r>
            <a:r>
              <a:rPr lang="en-US" sz="2000" b="1" dirty="0">
                <a:latin typeface="+mn-lt"/>
              </a:rPr>
              <a:t>“On ne </a:t>
            </a:r>
            <a:r>
              <a:rPr lang="en-US" sz="2000" b="1" dirty="0" err="1">
                <a:latin typeface="+mn-lt"/>
              </a:rPr>
              <a:t>naît</a:t>
            </a:r>
            <a:r>
              <a:rPr lang="en-US" sz="2000" b="1" dirty="0">
                <a:latin typeface="+mn-lt"/>
              </a:rPr>
              <a:t> pas femme, on le </a:t>
            </a:r>
            <a:r>
              <a:rPr lang="en-US" sz="2000" b="1" dirty="0" err="1">
                <a:latin typeface="+mn-lt"/>
              </a:rPr>
              <a:t>devient</a:t>
            </a:r>
            <a:r>
              <a:rPr lang="en-US" sz="2000" b="1" dirty="0">
                <a:latin typeface="+mn-lt"/>
              </a:rPr>
              <a:t>” </a:t>
            </a:r>
            <a:r>
              <a:rPr lang="en-US" sz="2000" b="1" dirty="0" err="1">
                <a:latin typeface="+mn-lt"/>
              </a:rPr>
              <a:t>trouve</a:t>
            </a:r>
            <a:endParaRPr lang="en-US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en-US" sz="2000" b="1" dirty="0">
                <a:latin typeface="+mn-lt"/>
              </a:rPr>
              <a:t> toute </a:t>
            </a:r>
            <a:r>
              <a:rPr lang="en-US" sz="2000" b="1" dirty="0" err="1">
                <a:latin typeface="+mn-lt"/>
              </a:rPr>
              <a:t>sa</a:t>
            </a:r>
            <a:r>
              <a:rPr lang="en-US" sz="2000" b="1" dirty="0">
                <a:latin typeface="+mn-lt"/>
              </a:rPr>
              <a:t> signification. </a:t>
            </a:r>
            <a:r>
              <a:rPr lang="en-US" sz="2000" b="1" dirty="0" err="1">
                <a:latin typeface="+mn-lt"/>
              </a:rPr>
              <a:t>Cette</a:t>
            </a:r>
            <a:r>
              <a:rPr lang="en-US" sz="2000" b="1" dirty="0">
                <a:latin typeface="+mn-lt"/>
              </a:rPr>
              <a:t> citation </a:t>
            </a:r>
            <a:r>
              <a:rPr lang="en-US" sz="2000" b="1" dirty="0" err="1">
                <a:latin typeface="+mn-lt"/>
              </a:rPr>
              <a:t>veut</a:t>
            </a:r>
            <a:r>
              <a:rPr lang="en-US" sz="2000" b="1" dirty="0">
                <a:latin typeface="+mn-lt"/>
              </a:rPr>
              <a:t> dire</a:t>
            </a:r>
            <a:r>
              <a:rPr lang="fr-FR" sz="2000" b="1" dirty="0">
                <a:latin typeface="+mn-lt"/>
              </a:rPr>
              <a:t> que les femmes apprennent des hommes et des structures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  sociales à agir comme on attend qu'une femme se comporte dans sa culture. Mais ce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rôle social </a:t>
            </a:r>
            <a:r>
              <a:rPr lang="fr-FR" sz="2000" b="1" dirty="0">
                <a:latin typeface="+mn-lt"/>
              </a:rPr>
              <a:t>féminin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          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PEUT changer</a:t>
            </a:r>
            <a:r>
              <a:rPr lang="fr-FR" sz="2000" b="1" dirty="0">
                <a:latin typeface="+mn-lt"/>
              </a:rPr>
              <a:t> en fonction des civilisations et des époques (voir les femmes en culture celtique  ou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                                        dans des double-monastères du temps de Hildegarde von Bingen).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>
                <a:latin typeface="+mn-lt"/>
              </a:rPr>
              <a:t>                                                  Une possibilité de libération EXISTE,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encore faut-il la saisir</a:t>
            </a:r>
            <a:r>
              <a:rPr lang="fr-FR" sz="2000" b="1" dirty="0">
                <a:latin typeface="+mn-lt"/>
              </a:rPr>
              <a:t>!</a:t>
            </a:r>
            <a:endParaRPr lang="fr-FR" altLang="fr-FR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fr-FR" altLang="fr-FR" sz="1800" b="1" dirty="0">
                <a:latin typeface="+mn-lt"/>
              </a:rPr>
              <a:t> </a:t>
            </a:r>
          </a:p>
          <a:p>
            <a:pPr>
              <a:spcBef>
                <a:spcPct val="0"/>
              </a:spcBef>
              <a:buNone/>
            </a:pPr>
            <a:endParaRPr lang="fr-FR" altLang="fr-FR" sz="2000" b="1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fr-FR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169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921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921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921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921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921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>
            <a:extLst>
              <a:ext uri="{FF2B5EF4-FFF2-40B4-BE49-F238E27FC236}">
                <a16:creationId xmlns:a16="http://schemas.microsoft.com/office/drawing/2014/main" id="{4DF530EE-E2E0-4B85-9B8F-472FE10B2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7386638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FFFFC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fr-FR" altLang="fr-FR" sz="1800" b="1" dirty="0"/>
          </a:p>
          <a:p>
            <a:pPr>
              <a:spcBef>
                <a:spcPct val="0"/>
              </a:spcBef>
              <a:buNone/>
            </a:pPr>
            <a:r>
              <a:rPr lang="fr-FR" altLang="fr-FR" sz="2000" b="1" dirty="0">
                <a:latin typeface="+mn-lt"/>
              </a:rPr>
              <a:t>          </a:t>
            </a:r>
          </a:p>
          <a:p>
            <a:pPr>
              <a:spcBef>
                <a:spcPct val="0"/>
              </a:spcBef>
              <a:buNone/>
            </a:pPr>
            <a:endParaRPr lang="fr-FR" altLang="fr-FR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fr-FR" altLang="fr-FR" sz="2000" b="1" dirty="0">
                <a:latin typeface="+mn-lt"/>
              </a:rPr>
              <a:t>                  Par conséquent, Beauvoir pose </a:t>
            </a:r>
            <a:r>
              <a:rPr lang="fr-FR" altLang="fr-FR" sz="2000" b="1" dirty="0">
                <a:highlight>
                  <a:srgbClr val="FFFF00"/>
                </a:highlight>
                <a:latin typeface="+mn-lt"/>
              </a:rPr>
              <a:t>deux conditions préalables </a:t>
            </a:r>
            <a:r>
              <a:rPr lang="fr-FR" altLang="fr-FR" sz="2000" b="1" dirty="0">
                <a:latin typeface="+mn-lt"/>
              </a:rPr>
              <a:t>à la libération des femmes :</a:t>
            </a:r>
          </a:p>
          <a:p>
            <a:pPr>
              <a:spcBef>
                <a:spcPct val="0"/>
              </a:spcBef>
              <a:buNone/>
            </a:pPr>
            <a:endParaRPr lang="fr-FR" altLang="fr-FR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fr-FR" altLang="fr-FR" sz="2000" b="1" dirty="0">
                <a:latin typeface="+mn-lt"/>
              </a:rPr>
              <a:t>1. Les femmes doivent être socialisées pour </a:t>
            </a:r>
            <a:r>
              <a:rPr lang="fr-FR" altLang="fr-FR" sz="2000" b="1" dirty="0">
                <a:highlight>
                  <a:srgbClr val="FFFF00"/>
                </a:highlight>
                <a:latin typeface="+mn-lt"/>
              </a:rPr>
              <a:t>s'engager dans le monde</a:t>
            </a:r>
          </a:p>
          <a:p>
            <a:pPr>
              <a:spcBef>
                <a:spcPct val="0"/>
              </a:spcBef>
              <a:buNone/>
            </a:pPr>
            <a:r>
              <a:rPr lang="fr-FR" altLang="fr-FR" sz="2000" b="1" dirty="0">
                <a:latin typeface="+mn-lt"/>
              </a:rPr>
              <a:t>                                                                    [et NON pour correspondre aux idées des hommes sur les femmes] ;     </a:t>
            </a:r>
          </a:p>
          <a:p>
            <a:pPr>
              <a:spcBef>
                <a:spcPct val="0"/>
              </a:spcBef>
              <a:buNone/>
            </a:pPr>
            <a:r>
              <a:rPr lang="fr-FR" altLang="fr-FR" sz="2000" b="1" dirty="0">
                <a:latin typeface="+mn-lt"/>
              </a:rPr>
              <a:t> 2. Les femmes doivent être autorisées à découvrir leur façon unique d'être de </a:t>
            </a:r>
            <a:r>
              <a:rPr lang="fr-FR" altLang="fr-FR" sz="2000" b="1" dirty="0">
                <a:highlight>
                  <a:srgbClr val="FFFF00"/>
                </a:highlight>
                <a:latin typeface="+mn-lt"/>
              </a:rPr>
              <a:t>véritables agents </a:t>
            </a:r>
          </a:p>
          <a:p>
            <a:pPr>
              <a:spcBef>
                <a:spcPct val="0"/>
              </a:spcBef>
              <a:buNone/>
            </a:pPr>
            <a:r>
              <a:rPr lang="fr-FR" altLang="fr-FR" sz="2000" b="1" dirty="0">
                <a:latin typeface="+mn-lt"/>
              </a:rPr>
              <a:t>                                                                         de transformation du monde.</a:t>
            </a:r>
          </a:p>
          <a:p>
            <a:pPr>
              <a:spcBef>
                <a:spcPct val="0"/>
              </a:spcBef>
              <a:buNone/>
            </a:pPr>
            <a:r>
              <a:rPr lang="fr-FR" altLang="fr-FR" sz="2000" b="1" dirty="0">
                <a:latin typeface="+mn-lt"/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fr-FR" altLang="fr-FR" sz="2000" b="1" dirty="0">
                <a:latin typeface="+mn-lt"/>
              </a:rPr>
              <a:t>Aussi longtemps que « la femme ne se revendique pas comme sujet parce qu'elle n'en a pas les moyens </a:t>
            </a:r>
          </a:p>
          <a:p>
            <a:pPr>
              <a:spcBef>
                <a:spcPct val="0"/>
              </a:spcBef>
              <a:buNone/>
            </a:pPr>
            <a:r>
              <a:rPr lang="fr-FR" altLang="fr-FR" sz="2000" b="1" dirty="0">
                <a:latin typeface="+mn-lt"/>
              </a:rPr>
              <a:t>concrets, parce qu'elle sent le lien nécessaire qui l'unit à l'homme </a:t>
            </a:r>
            <a:r>
              <a:rPr lang="fr-FR" altLang="fr-FR" sz="2000" b="1" dirty="0">
                <a:highlight>
                  <a:srgbClr val="FFFF00"/>
                </a:highlight>
                <a:latin typeface="+mn-lt"/>
              </a:rPr>
              <a:t>sans se poser comme réciproque</a:t>
            </a:r>
            <a:r>
              <a:rPr lang="fr-FR" altLang="fr-FR" sz="2000" b="1" dirty="0">
                <a:latin typeface="+mn-lt"/>
              </a:rPr>
              <a:t>, et</a:t>
            </a:r>
          </a:p>
          <a:p>
            <a:pPr>
              <a:spcBef>
                <a:spcPct val="0"/>
              </a:spcBef>
              <a:buNone/>
            </a:pPr>
            <a:r>
              <a:rPr lang="fr-FR" altLang="fr-FR" sz="2000" b="1" dirty="0">
                <a:latin typeface="+mn-lt"/>
              </a:rPr>
              <a:t> parce qu'elle tire souvent satisfaction de son rôle d'Autre » (SS : 2010, 10, cf. 1949, 24), la situation</a:t>
            </a:r>
          </a:p>
          <a:p>
            <a:pPr>
              <a:spcBef>
                <a:spcPct val="0"/>
              </a:spcBef>
              <a:buNone/>
            </a:pPr>
            <a:r>
              <a:rPr lang="fr-FR" altLang="fr-FR" sz="2000" b="1" dirty="0">
                <a:latin typeface="+mn-lt"/>
              </a:rPr>
              <a:t>    ne changera pas.  </a:t>
            </a:r>
          </a:p>
          <a:p>
            <a:pPr>
              <a:spcBef>
                <a:spcPct val="0"/>
              </a:spcBef>
              <a:buNone/>
            </a:pPr>
            <a:endParaRPr lang="fr-FR" altLang="fr-FR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fr-FR" altLang="fr-FR" sz="2000" b="1" dirty="0">
                <a:latin typeface="+mn-lt"/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fr-FR" altLang="fr-FR" sz="2000" b="1" dirty="0">
                <a:latin typeface="+mn-lt"/>
              </a:rPr>
              <a:t>A ce point Beauvoir</a:t>
            </a:r>
            <a:r>
              <a:rPr lang="fr-FR" altLang="en-US" sz="2000" b="1" dirty="0">
                <a:latin typeface="+mn-lt"/>
              </a:rPr>
              <a:t> croit sincèrement qu'à travers la libération des femmes, les hommes seront également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>
                <a:latin typeface="+mn-lt"/>
              </a:rPr>
              <a:t>       libérés : « Il serait lui-même libéré par leur libération [celle des femmes] »  (Le deuxième sexe, 720).</a:t>
            </a:r>
          </a:p>
          <a:p>
            <a:pPr>
              <a:spcBef>
                <a:spcPct val="0"/>
              </a:spcBef>
              <a:buNone/>
            </a:pPr>
            <a:endParaRPr lang="fr-FR" altLang="en-US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endParaRPr lang="fr-FR" altLang="en-US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endParaRPr lang="fr-FR" altLang="en-US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endParaRPr lang="fr-FR" altLang="fr-FR" sz="20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endParaRPr lang="fr-FR" altLang="fr-FR" sz="1800" b="1" dirty="0"/>
          </a:p>
          <a:p>
            <a:pPr>
              <a:spcBef>
                <a:spcPct val="0"/>
              </a:spcBef>
              <a:buNone/>
            </a:pPr>
            <a:r>
              <a:rPr lang="fr-FR" altLang="fr-FR" sz="1800" b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58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58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58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58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58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8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8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8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8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8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8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84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84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84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8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8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8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1"/>
          <p:cNvSpPr txBox="1">
            <a:spLocks noChangeArrowheads="1"/>
          </p:cNvSpPr>
          <p:nvPr/>
        </p:nvSpPr>
        <p:spPr bwMode="auto">
          <a:xfrm>
            <a:off x="0" y="0"/>
            <a:ext cx="12192000" cy="8125301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FF99">
                  <a:alpha val="87999"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dirty="0">
                <a:latin typeface="Calibri" pitchFamily="34" charset="0"/>
              </a:rPr>
              <a:t>                                                             </a:t>
            </a:r>
            <a:r>
              <a:rPr lang="fr-FR" sz="2000" b="1" dirty="0">
                <a:solidFill>
                  <a:srgbClr val="002060"/>
                </a:solidFill>
              </a:rPr>
              <a:t>                      </a:t>
            </a:r>
            <a:r>
              <a:rPr lang="fr-FR" altLang="fr-FR" sz="2400" b="1" dirty="0"/>
              <a:t>        </a:t>
            </a:r>
            <a:r>
              <a:rPr lang="en-US" altLang="en-US" sz="2000" b="1" dirty="0"/>
              <a:t>   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2000" b="1" dirty="0"/>
              <a:t> </a:t>
            </a:r>
            <a:r>
              <a:rPr lang="fr-FR" altLang="en-US" sz="2000" b="1" dirty="0"/>
              <a:t>Pour elle l’égalité entre hommes et femmes ne se réalise jamais par une </a:t>
            </a:r>
            <a:r>
              <a:rPr lang="fr-FR" altLang="en-US" sz="2000" b="1" dirty="0">
                <a:highlight>
                  <a:srgbClr val="FFFF00"/>
                </a:highlight>
              </a:rPr>
              <a:t>déclaration de leur égalité </a:t>
            </a:r>
            <a:r>
              <a:rPr lang="fr-FR" altLang="en-US" sz="2000" b="1" dirty="0"/>
              <a:t>(loi)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                                      et puis tout le monde fait ce qu’il ou elle veut (le chaos).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 C’est pourquoi elle </a:t>
            </a:r>
            <a:r>
              <a:rPr lang="fr-FR" altLang="en-US" sz="2000" b="1" dirty="0">
                <a:highlight>
                  <a:srgbClr val="FFFF00"/>
                </a:highlight>
              </a:rPr>
              <a:t>revendique</a:t>
            </a:r>
            <a:r>
              <a:rPr lang="fr-FR" altLang="en-US" sz="2000" b="1" dirty="0"/>
              <a:t> la </a:t>
            </a:r>
            <a:r>
              <a:rPr lang="fr-FR" altLang="en-US" sz="2000" b="1" dirty="0">
                <a:highlight>
                  <a:srgbClr val="FFFF00"/>
                </a:highlight>
              </a:rPr>
              <a:t>réalité de la différence sexuelle </a:t>
            </a:r>
            <a:r>
              <a:rPr lang="fr-FR" altLang="en-US" sz="2000" b="1" dirty="0"/>
              <a:t>comme </a:t>
            </a:r>
            <a:r>
              <a:rPr lang="fr-FR" altLang="en-US" sz="2000" b="1" dirty="0">
                <a:highlight>
                  <a:srgbClr val="FFFF00"/>
                </a:highlight>
              </a:rPr>
              <a:t>condition nécessaire de cette égalité</a:t>
            </a:r>
            <a:r>
              <a:rPr lang="fr-FR" altLang="en-US" sz="2000" b="1" dirty="0"/>
              <a:t>. 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Cela explique pourquoi elle trouve si injuste et immoral d’utiliser les différences sexuelles comme argument</a:t>
            </a:r>
          </a:p>
          <a:p>
            <a:pPr>
              <a:spcBef>
                <a:spcPct val="0"/>
              </a:spcBef>
              <a:buNone/>
            </a:pPr>
            <a:r>
              <a:rPr lang="fr-FR" altLang="en-US" sz="2000" b="1" dirty="0"/>
              <a:t> pour la soumission des femmes aux hommes.</a:t>
            </a:r>
            <a:r>
              <a:rPr lang="en-US" altLang="en-US" sz="2000" b="1" dirty="0"/>
              <a:t> Le but de la liberation des femmes </a:t>
            </a:r>
            <a:r>
              <a:rPr lang="en-US" altLang="en-US" sz="2000" b="1" dirty="0" err="1"/>
              <a:t>est</a:t>
            </a:r>
            <a:r>
              <a:rPr lang="en-US" altLang="en-US" sz="2000" b="1" dirty="0"/>
              <a:t> se </a:t>
            </a:r>
            <a:r>
              <a:rPr lang="en-US" altLang="en-US" sz="2000" b="1" dirty="0" err="1"/>
              <a:t>reconnaître</a:t>
            </a:r>
            <a:endParaRPr lang="en-US" altLang="en-US" sz="2000" b="1" dirty="0"/>
          </a:p>
          <a:p>
            <a:pPr>
              <a:spcBef>
                <a:spcPct val="0"/>
              </a:spcBef>
              <a:buNone/>
            </a:pPr>
            <a:r>
              <a:rPr lang="en-US" altLang="en-US" sz="2000" b="1" dirty="0"/>
              <a:t>                           </a:t>
            </a:r>
            <a:r>
              <a:rPr lang="en-US" altLang="en-US" sz="2000" b="1" dirty="0" err="1"/>
              <a:t>mutuellement</a:t>
            </a:r>
            <a:r>
              <a:rPr lang="en-US" altLang="en-US" sz="2000" b="1" dirty="0"/>
              <a:t>, que </a:t>
            </a:r>
            <a:r>
              <a:rPr lang="en-US" altLang="en-US" sz="2000" b="1" dirty="0" err="1"/>
              <a:t>l’on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soit</a:t>
            </a:r>
            <a:r>
              <a:rPr lang="en-US" altLang="en-US" sz="2000" b="1" dirty="0"/>
              <a:t> homme </a:t>
            </a:r>
            <a:r>
              <a:rPr lang="en-US" altLang="en-US" sz="2000" b="1" dirty="0" err="1"/>
              <a:t>ou</a:t>
            </a:r>
            <a:r>
              <a:rPr lang="en-US" altLang="en-US" sz="2000" b="1" dirty="0"/>
              <a:t> femme, </a:t>
            </a:r>
            <a:r>
              <a:rPr lang="en-US" altLang="en-US" sz="2000" b="1" dirty="0" err="1"/>
              <a:t>comme</a:t>
            </a:r>
            <a:r>
              <a:rPr lang="en-US" altLang="en-US" sz="2000" b="1" dirty="0"/>
              <a:t> libre et different.  </a:t>
            </a:r>
            <a:endParaRPr lang="fr-FR" altLang="fr-FR" sz="2000" b="1" dirty="0"/>
          </a:p>
          <a:p>
            <a:pPr>
              <a:spcBef>
                <a:spcPct val="0"/>
              </a:spcBef>
            </a:pPr>
            <a:r>
              <a:rPr lang="en-US" altLang="en-US" sz="2000" b="1" dirty="0"/>
              <a:t>        </a:t>
            </a:r>
          </a:p>
          <a:p>
            <a:pPr>
              <a:spcBef>
                <a:spcPct val="0"/>
              </a:spcBef>
            </a:pPr>
            <a:r>
              <a:rPr lang="fr-FR" altLang="en-US" sz="2000" b="1" dirty="0"/>
              <a:t>      Elle trouve une situation dans laquelle cette reconnaissance mutuelle existe (parfois) aujourd'hui.</a:t>
            </a:r>
          </a:p>
          <a:p>
            <a:pPr>
              <a:spcBef>
                <a:spcPct val="0"/>
              </a:spcBef>
            </a:pPr>
            <a:r>
              <a:rPr lang="fr-FR" altLang="en-US" sz="2000" b="1" dirty="0"/>
              <a:t> Il s'agit de la </a:t>
            </a:r>
            <a:r>
              <a:rPr lang="fr-FR" altLang="en-US" sz="2000" b="1" dirty="0">
                <a:highlight>
                  <a:srgbClr val="FFFF00"/>
                </a:highlight>
              </a:rPr>
              <a:t>rencontre érotique hétérosexuelle intime. </a:t>
            </a:r>
            <a:r>
              <a:rPr lang="fr-FR" altLang="en-US" sz="2000" b="1" dirty="0"/>
              <a:t>En parlant de cette intimité, elle écrit : « la</a:t>
            </a:r>
          </a:p>
          <a:p>
            <a:pPr>
              <a:spcBef>
                <a:spcPct val="0"/>
              </a:spcBef>
            </a:pPr>
            <a:r>
              <a:rPr lang="fr-FR" altLang="en-US" sz="2000" b="1" dirty="0"/>
              <a:t> dimension de l'autre demeure ; mais le fait est que l'altérité </a:t>
            </a:r>
            <a:r>
              <a:rPr lang="fr-FR" altLang="en-US" sz="2000" b="1" dirty="0">
                <a:highlight>
                  <a:srgbClr val="FFFF00"/>
                </a:highlight>
              </a:rPr>
              <a:t>n'a plus un caractère hostile </a:t>
            </a:r>
            <a:r>
              <a:rPr lang="fr-FR" altLang="en-US" sz="2000" b="1" dirty="0"/>
              <a:t>» (SS : 2010, 415, cf. 1949, 189).  Pourquoi ?  Parce que les amants </a:t>
            </a:r>
            <a:r>
              <a:rPr lang="fr-FR" altLang="en-US" sz="2000" b="1" dirty="0">
                <a:highlight>
                  <a:srgbClr val="FFFF00"/>
                </a:highlight>
              </a:rPr>
              <a:t>font l’un l’autre l’expérience </a:t>
            </a:r>
            <a:r>
              <a:rPr lang="fr-FR" altLang="en-US" sz="2000" b="1" dirty="0"/>
              <a:t>de ce que tous les deux sont</a:t>
            </a:r>
          </a:p>
          <a:p>
            <a:pPr>
              <a:spcBef>
                <a:spcPct val="0"/>
              </a:spcBef>
            </a:pPr>
            <a:r>
              <a:rPr lang="fr-FR" altLang="en-US" sz="2000" b="1" dirty="0"/>
              <a:t>  à la fois </a:t>
            </a:r>
            <a:r>
              <a:rPr lang="fr-FR" altLang="en-US" sz="2000" b="1" dirty="0">
                <a:highlight>
                  <a:srgbClr val="FFFF00"/>
                </a:highlight>
              </a:rPr>
              <a:t>sujet et objet de désir érotique</a:t>
            </a:r>
            <a:r>
              <a:rPr lang="fr-FR" altLang="en-US" sz="2000" b="1" dirty="0"/>
              <a:t> plutôt que comme délimités selon les positions institutionnalisées</a:t>
            </a:r>
          </a:p>
          <a:p>
            <a:pPr>
              <a:spcBef>
                <a:spcPct val="0"/>
              </a:spcBef>
            </a:pPr>
            <a:r>
              <a:rPr lang="fr-FR" altLang="en-US" sz="2000" b="1" dirty="0"/>
              <a:t>                                                                    de l'homme et de la femme. </a:t>
            </a:r>
            <a:r>
              <a:rPr lang="en-US" altLang="en-US" sz="2000" b="1" dirty="0"/>
              <a:t>     </a:t>
            </a:r>
          </a:p>
          <a:p>
            <a:pPr>
              <a:spcBef>
                <a:spcPct val="0"/>
              </a:spcBef>
            </a:pPr>
            <a:r>
              <a:rPr lang="en-US" altLang="en-US" sz="2000" b="1" dirty="0"/>
              <a:t>                        </a:t>
            </a:r>
            <a:endParaRPr lang="en-US" sz="2000" b="1" dirty="0"/>
          </a:p>
          <a:p>
            <a:pPr>
              <a:spcBef>
                <a:spcPct val="0"/>
              </a:spcBef>
            </a:pPr>
            <a:r>
              <a:rPr lang="en-US" sz="2000" b="1" dirty="0"/>
              <a:t>            </a:t>
            </a:r>
          </a:p>
          <a:p>
            <a:pPr>
              <a:spcBef>
                <a:spcPct val="0"/>
              </a:spcBef>
              <a:buNone/>
            </a:pPr>
            <a:r>
              <a:rPr lang="en-US" sz="2000" b="1" dirty="0"/>
              <a:t>   Ce </a:t>
            </a:r>
            <a:r>
              <a:rPr lang="en-US" sz="2000" b="1" dirty="0" err="1"/>
              <a:t>qu’elle</a:t>
            </a:r>
            <a:r>
              <a:rPr lang="en-US" sz="2000" b="1" dirty="0"/>
              <a:t> </a:t>
            </a:r>
            <a:r>
              <a:rPr lang="en-US" sz="2000" b="1" dirty="0" err="1"/>
              <a:t>reproche</a:t>
            </a:r>
            <a:r>
              <a:rPr lang="en-US" sz="2000" b="1" dirty="0"/>
              <a:t> aux hommes </a:t>
            </a:r>
            <a:r>
              <a:rPr lang="en-US" sz="2000" b="1" dirty="0" err="1"/>
              <a:t>est</a:t>
            </a:r>
            <a:r>
              <a:rPr lang="fr-FR" altLang="en-US" sz="2000" b="1" dirty="0"/>
              <a:t> de </a:t>
            </a:r>
            <a:r>
              <a:rPr lang="fr-FR" altLang="en-US" sz="2000" b="1" dirty="0">
                <a:highlight>
                  <a:srgbClr val="FFFF00"/>
                </a:highlight>
              </a:rPr>
              <a:t>perpétuer cette culture de l’autre</a:t>
            </a:r>
            <a:r>
              <a:rPr lang="fr-FR" altLang="en-US" sz="2000" b="1" dirty="0"/>
              <a:t>, qu’ils tournent à leur avantage.</a:t>
            </a:r>
            <a:r>
              <a:rPr lang="en-US" sz="2000" b="1" dirty="0"/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en-US" sz="2000" b="1" dirty="0"/>
              <a:t>     La </a:t>
            </a:r>
            <a:r>
              <a:rPr lang="en-US" sz="2000" b="1" dirty="0" err="1"/>
              <a:t>libération</a:t>
            </a:r>
            <a:r>
              <a:rPr lang="en-US" sz="2000" b="1" dirty="0"/>
              <a:t> des femmes </a:t>
            </a:r>
            <a:r>
              <a:rPr lang="en-US" sz="2000" b="1" dirty="0" err="1"/>
              <a:t>affectera</a:t>
            </a:r>
            <a:r>
              <a:rPr lang="en-US" sz="2000" b="1" dirty="0"/>
              <a:t> les hommes. Comment </a:t>
            </a:r>
            <a:r>
              <a:rPr lang="en-US" sz="2000" b="1" dirty="0" err="1"/>
              <a:t>répondront-ils</a:t>
            </a:r>
            <a:r>
              <a:rPr lang="en-US" sz="2000" b="1" dirty="0"/>
              <a:t> à </a:t>
            </a:r>
            <a:r>
              <a:rPr lang="en-US" sz="2000" b="1" dirty="0" err="1"/>
              <a:t>cette</a:t>
            </a:r>
            <a:r>
              <a:rPr lang="en-US" sz="2000" b="1" dirty="0"/>
              <a:t> transformation? Par </a:t>
            </a:r>
            <a:r>
              <a:rPr lang="en-US" sz="2000" b="1" dirty="0" err="1"/>
              <a:t>une</a:t>
            </a:r>
            <a:endParaRPr lang="en-US" sz="2000" b="1" dirty="0"/>
          </a:p>
          <a:p>
            <a:pPr>
              <a:spcBef>
                <a:spcPct val="0"/>
              </a:spcBef>
              <a:buNone/>
            </a:pPr>
            <a:r>
              <a:rPr lang="en-US" sz="2000" b="1" dirty="0"/>
              <a:t>     vague </a:t>
            </a:r>
            <a:r>
              <a:rPr lang="en-US" sz="2000" b="1" dirty="0" err="1"/>
              <a:t>renouvellée</a:t>
            </a:r>
            <a:r>
              <a:rPr lang="en-US" sz="2000" b="1" dirty="0"/>
              <a:t> de repression </a:t>
            </a:r>
            <a:r>
              <a:rPr lang="en-US" sz="2000" b="1" dirty="0" err="1"/>
              <a:t>comme</a:t>
            </a:r>
            <a:r>
              <a:rPr lang="en-US" sz="2000" b="1" dirty="0"/>
              <a:t> au 16ème </a:t>
            </a:r>
            <a:r>
              <a:rPr lang="en-US" sz="2000" b="1" dirty="0" err="1"/>
              <a:t>sicèle</a:t>
            </a:r>
            <a:r>
              <a:rPr lang="en-US" sz="2000" b="1" dirty="0"/>
              <a:t> espagnole et la </a:t>
            </a:r>
            <a:r>
              <a:rPr lang="en-US" sz="2000" b="1" dirty="0" err="1"/>
              <a:t>Réforme</a:t>
            </a:r>
            <a:r>
              <a:rPr lang="en-US" sz="2000" b="1" dirty="0"/>
              <a:t>? Ou </a:t>
            </a:r>
            <a:r>
              <a:rPr lang="en-US" sz="2000" b="1" dirty="0" err="1"/>
              <a:t>vont-ils</a:t>
            </a:r>
            <a:r>
              <a:rPr lang="en-US" sz="2000" b="1" dirty="0"/>
              <a:t> </a:t>
            </a:r>
            <a:r>
              <a:rPr lang="en-US" sz="2000" b="1" dirty="0" err="1"/>
              <a:t>puiser</a:t>
            </a:r>
            <a:endParaRPr lang="en-US" sz="2000" b="1" dirty="0"/>
          </a:p>
          <a:p>
            <a:pPr>
              <a:spcBef>
                <a:spcPct val="0"/>
              </a:spcBef>
              <a:buNone/>
            </a:pPr>
            <a:r>
              <a:rPr lang="en-US" sz="2000" b="1" dirty="0"/>
              <a:t>            dans </a:t>
            </a:r>
            <a:r>
              <a:rPr lang="en-US" sz="2000" b="1" dirty="0" err="1"/>
              <a:t>une</a:t>
            </a:r>
            <a:r>
              <a:rPr lang="en-US" sz="2000" b="1" dirty="0"/>
              <a:t> </a:t>
            </a:r>
            <a:r>
              <a:rPr lang="en-US" sz="2000" b="1" dirty="0" err="1"/>
              <a:t>éducation</a:t>
            </a:r>
            <a:r>
              <a:rPr lang="en-US" sz="2000" b="1" dirty="0"/>
              <a:t> </a:t>
            </a:r>
            <a:r>
              <a:rPr lang="en-US" sz="2000" b="1" dirty="0" err="1"/>
              <a:t>différente</a:t>
            </a:r>
            <a:r>
              <a:rPr lang="en-US" sz="2000" b="1" dirty="0"/>
              <a:t> de </a:t>
            </a:r>
            <a:r>
              <a:rPr lang="en-US" sz="2000" b="1" dirty="0" err="1"/>
              <a:t>ce</a:t>
            </a:r>
            <a:r>
              <a:rPr lang="en-US" sz="2000" b="1" dirty="0"/>
              <a:t> </a:t>
            </a:r>
            <a:r>
              <a:rPr lang="en-US" sz="2000" b="1" dirty="0" err="1"/>
              <a:t>qu’ils</a:t>
            </a:r>
            <a:r>
              <a:rPr lang="en-US" sz="2000" b="1" dirty="0"/>
              <a:t> </a:t>
            </a:r>
            <a:r>
              <a:rPr lang="en-US" sz="2000" b="1" dirty="0" err="1"/>
              <a:t>ont</a:t>
            </a:r>
            <a:r>
              <a:rPr lang="en-US" sz="2000" b="1" dirty="0"/>
              <a:t> </a:t>
            </a:r>
            <a:r>
              <a:rPr lang="en-US" sz="2000" b="1" dirty="0" err="1"/>
              <a:t>connu</a:t>
            </a:r>
            <a:r>
              <a:rPr lang="en-US" sz="2000" b="1" dirty="0"/>
              <a:t>, le goût </a:t>
            </a:r>
            <a:r>
              <a:rPr lang="en-US" sz="2000" b="1" dirty="0" err="1"/>
              <a:t>d’une</a:t>
            </a:r>
            <a:r>
              <a:rPr lang="en-US" sz="2000" b="1" dirty="0"/>
              <a:t> </a:t>
            </a:r>
            <a:r>
              <a:rPr lang="en-US" sz="2000" b="1" dirty="0" err="1"/>
              <a:t>libérté</a:t>
            </a:r>
            <a:r>
              <a:rPr lang="en-US" sz="2000" b="1" dirty="0"/>
              <a:t> </a:t>
            </a:r>
            <a:r>
              <a:rPr lang="en-US" sz="2000" b="1" dirty="0" err="1"/>
              <a:t>véritable</a:t>
            </a:r>
            <a:r>
              <a:rPr lang="en-US" sz="2000" b="1" dirty="0"/>
              <a:t>, car </a:t>
            </a:r>
            <a:r>
              <a:rPr lang="en-US" sz="2000" b="1" dirty="0" err="1"/>
              <a:t>responsable</a:t>
            </a:r>
            <a:r>
              <a:rPr lang="en-US" sz="2000" b="1" dirty="0"/>
              <a:t>?</a:t>
            </a:r>
          </a:p>
          <a:p>
            <a:pPr>
              <a:spcBef>
                <a:spcPct val="0"/>
              </a:spcBef>
              <a:buNone/>
            </a:pPr>
            <a:endParaRPr lang="en-US" sz="2000" b="1" dirty="0"/>
          </a:p>
          <a:p>
            <a:pPr>
              <a:spcBef>
                <a:spcPct val="0"/>
              </a:spcBef>
              <a:buNone/>
            </a:pPr>
            <a:endParaRPr lang="en-US" sz="2000" b="1" dirty="0"/>
          </a:p>
          <a:p>
            <a:pPr>
              <a:spcBef>
                <a:spcPct val="0"/>
              </a:spcBef>
              <a:buNone/>
            </a:pPr>
            <a:endParaRPr lang="en-US" sz="2000" b="1" dirty="0"/>
          </a:p>
          <a:p>
            <a:pPr>
              <a:spcBef>
                <a:spcPct val="0"/>
              </a:spcBef>
              <a:buNone/>
            </a:pPr>
            <a:r>
              <a:rPr lang="en-US" sz="2000" b="1" dirty="0"/>
              <a:t>   </a:t>
            </a:r>
            <a:r>
              <a:rPr lang="en-US" altLang="en-US" sz="2000" b="1" dirty="0"/>
              <a:t>          </a:t>
            </a:r>
            <a:endParaRPr lang="fr-FR" dirty="0">
              <a:latin typeface="Calibri" pitchFamily="34" charset="0"/>
            </a:endParaRPr>
          </a:p>
          <a:p>
            <a:endParaRPr lang="fr-FR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38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4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4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4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4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4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4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4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4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4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4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4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4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4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4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4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4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4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4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4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4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4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43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43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43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43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43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43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43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43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43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43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43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43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43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43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43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43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43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43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4120</TotalTime>
  <Words>3302</Words>
  <Application>Microsoft Office PowerPoint</Application>
  <PresentationFormat>Grand écran</PresentationFormat>
  <Paragraphs>349</Paragraphs>
  <Slides>15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Lucida Handwriting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Karin Heller</dc:creator>
  <cp:lastModifiedBy>karin heller</cp:lastModifiedBy>
  <cp:revision>478</cp:revision>
  <dcterms:created xsi:type="dcterms:W3CDTF">2021-05-09T20:01:12Z</dcterms:created>
  <dcterms:modified xsi:type="dcterms:W3CDTF">2025-01-10T08:08:55Z</dcterms:modified>
</cp:coreProperties>
</file>